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9"/>
  </p:notesMasterIdLst>
  <p:handoutMasterIdLst>
    <p:handoutMasterId r:id="rId50"/>
  </p:handoutMasterIdLst>
  <p:sldIdLst>
    <p:sldId id="742" r:id="rId5"/>
    <p:sldId id="758" r:id="rId6"/>
    <p:sldId id="809" r:id="rId7"/>
    <p:sldId id="808" r:id="rId8"/>
    <p:sldId id="790" r:id="rId9"/>
    <p:sldId id="755" r:id="rId10"/>
    <p:sldId id="759" r:id="rId11"/>
    <p:sldId id="776" r:id="rId12"/>
    <p:sldId id="791" r:id="rId13"/>
    <p:sldId id="792" r:id="rId14"/>
    <p:sldId id="794" r:id="rId15"/>
    <p:sldId id="744" r:id="rId16"/>
    <p:sldId id="795" r:id="rId17"/>
    <p:sldId id="766" r:id="rId18"/>
    <p:sldId id="798" r:id="rId19"/>
    <p:sldId id="799" r:id="rId20"/>
    <p:sldId id="783" r:id="rId21"/>
    <p:sldId id="771" r:id="rId22"/>
    <p:sldId id="796" r:id="rId23"/>
    <p:sldId id="772" r:id="rId24"/>
    <p:sldId id="760" r:id="rId25"/>
    <p:sldId id="779" r:id="rId26"/>
    <p:sldId id="778" r:id="rId27"/>
    <p:sldId id="800" r:id="rId28"/>
    <p:sldId id="768" r:id="rId29"/>
    <p:sldId id="770" r:id="rId30"/>
    <p:sldId id="785" r:id="rId31"/>
    <p:sldId id="764" r:id="rId32"/>
    <p:sldId id="763" r:id="rId33"/>
    <p:sldId id="781" r:id="rId34"/>
    <p:sldId id="782" r:id="rId35"/>
    <p:sldId id="802" r:id="rId36"/>
    <p:sldId id="786" r:id="rId37"/>
    <p:sldId id="805" r:id="rId38"/>
    <p:sldId id="806" r:id="rId39"/>
    <p:sldId id="774" r:id="rId40"/>
    <p:sldId id="803" r:id="rId41"/>
    <p:sldId id="807" r:id="rId42"/>
    <p:sldId id="804" r:id="rId43"/>
    <p:sldId id="810" r:id="rId44"/>
    <p:sldId id="775" r:id="rId45"/>
    <p:sldId id="787" r:id="rId46"/>
    <p:sldId id="777" r:id="rId47"/>
    <p:sldId id="747" r:id="rId48"/>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742"/>
            <p14:sldId id="758"/>
            <p14:sldId id="809"/>
            <p14:sldId id="808"/>
            <p14:sldId id="790"/>
            <p14:sldId id="755"/>
            <p14:sldId id="759"/>
            <p14:sldId id="776"/>
            <p14:sldId id="791"/>
            <p14:sldId id="792"/>
            <p14:sldId id="794"/>
            <p14:sldId id="744"/>
            <p14:sldId id="795"/>
            <p14:sldId id="766"/>
            <p14:sldId id="798"/>
            <p14:sldId id="799"/>
            <p14:sldId id="783"/>
            <p14:sldId id="771"/>
            <p14:sldId id="796"/>
            <p14:sldId id="772"/>
            <p14:sldId id="760"/>
            <p14:sldId id="779"/>
            <p14:sldId id="778"/>
            <p14:sldId id="800"/>
            <p14:sldId id="768"/>
            <p14:sldId id="770"/>
            <p14:sldId id="785"/>
            <p14:sldId id="764"/>
            <p14:sldId id="763"/>
            <p14:sldId id="781"/>
            <p14:sldId id="782"/>
            <p14:sldId id="802"/>
            <p14:sldId id="786"/>
            <p14:sldId id="805"/>
            <p14:sldId id="806"/>
            <p14:sldId id="774"/>
            <p14:sldId id="803"/>
            <p14:sldId id="807"/>
            <p14:sldId id="804"/>
            <p14:sldId id="810"/>
            <p14:sldId id="775"/>
            <p14:sldId id="787"/>
            <p14:sldId id="777"/>
            <p14:sldId id="747"/>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 id="2" name="Damien Wright" initials="DW" lastIdx="18" clrIdx="1">
    <p:extLst>
      <p:ext uri="{19B8F6BF-5375-455C-9EA6-DF929625EA0E}">
        <p15:presenceInfo xmlns:p15="http://schemas.microsoft.com/office/powerpoint/2012/main" userId="Damien Wrig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5" autoAdjust="0"/>
    <p:restoredTop sz="93858" autoAdjust="0"/>
  </p:normalViewPr>
  <p:slideViewPr>
    <p:cSldViewPr>
      <p:cViewPr varScale="1">
        <p:scale>
          <a:sx n="106" d="100"/>
          <a:sy n="106" d="100"/>
        </p:scale>
        <p:origin x="654" y="96"/>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12"/>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el-GR" dirty="0">
              <a:solidFill>
                <a:schemeClr val="bg2"/>
              </a:solidFill>
            </a:rPr>
            <a:t>Να κατανοήσουν</a:t>
          </a:r>
          <a:endParaRPr lang="en-US" dirty="0">
            <a:solidFill>
              <a:schemeClr val="bg2"/>
            </a:solidFill>
          </a:endParaRPr>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dgm:spPr/>
      <dgm:t>
        <a:bodyPr/>
        <a:lstStyle/>
        <a:p>
          <a:r>
            <a:rPr lang="el-GR" dirty="0"/>
            <a:t>τις διαφορετικές πτυχές του πόνου</a:t>
          </a:r>
          <a:r>
            <a:rPr lang="en-US" dirty="0"/>
            <a:t>.</a:t>
          </a:r>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el-GR" dirty="0">
              <a:solidFill>
                <a:schemeClr val="bg2"/>
              </a:solidFill>
            </a:rPr>
            <a:t>Να κατανοήσουν</a:t>
          </a:r>
          <a:endParaRPr lang="en-US" dirty="0">
            <a:solidFill>
              <a:schemeClr val="bg2"/>
            </a:solidFill>
          </a:endParaRPr>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dgm:spPr/>
      <dgm:t>
        <a:bodyPr/>
        <a:lstStyle/>
        <a:p>
          <a:r>
            <a:rPr lang="el-GR" dirty="0"/>
            <a:t>τους παράγοντες που σχετίζονται με τους/τις ασθενείς και διαφοροποιούν τον πόνο στις διαφορετικές κουλτούρες.</a:t>
          </a:r>
          <a:r>
            <a:rPr lang="en-US" dirty="0"/>
            <a:t> </a:t>
          </a:r>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el-GR" dirty="0">
              <a:solidFill>
                <a:schemeClr val="bg2"/>
              </a:solidFill>
            </a:rPr>
            <a:t>Να</a:t>
          </a:r>
          <a:r>
            <a:rPr lang="el-GR" dirty="0"/>
            <a:t> </a:t>
          </a:r>
          <a:r>
            <a:rPr lang="el-GR" dirty="0">
              <a:solidFill>
                <a:schemeClr val="bg2"/>
              </a:solidFill>
            </a:rPr>
            <a:t>αναγνωρίζουν</a:t>
          </a:r>
          <a:endParaRPr lang="en-US" dirty="0">
            <a:solidFill>
              <a:schemeClr val="bg2"/>
            </a:solidFill>
          </a:endParaRPr>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dgm:spPr/>
      <dgm:t>
        <a:bodyPr/>
        <a:lstStyle/>
        <a:p>
          <a:r>
            <a:rPr lang="el-GR" dirty="0"/>
            <a:t>την εμπειρία πόνου, τον έλεγχο του πόνου και την έκφραση του πόνου σε διαφορετικούς πολιτισμούς.</a:t>
          </a:r>
          <a:endParaRPr lang="en-US" dirty="0"/>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el-GR" dirty="0">
              <a:solidFill>
                <a:schemeClr val="bg2"/>
              </a:solidFill>
            </a:rPr>
            <a:t>Να εφαρμόζουν</a:t>
          </a:r>
          <a:endParaRPr lang="en-US" dirty="0">
            <a:solidFill>
              <a:schemeClr val="bg2"/>
            </a:solidFill>
          </a:endParaRPr>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dgm:spPr/>
      <dgm:t>
        <a:bodyPr/>
        <a:lstStyle/>
        <a:p>
          <a:r>
            <a:rPr lang="el-GR" dirty="0"/>
            <a:t>ένα Πολιτισμικά Ευαίσθητο Εργαλείο Αξιολόγησης Πόνου.</a:t>
          </a:r>
          <a:endParaRPr lang="en-US" dirty="0"/>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el-GR" dirty="0">
              <a:solidFill>
                <a:schemeClr val="bg2"/>
              </a:solidFill>
            </a:rPr>
            <a:t>Να αναλογιστούν</a:t>
          </a:r>
          <a:r>
            <a:rPr lang="en-US" dirty="0">
              <a:solidFill>
                <a:schemeClr val="bg2"/>
              </a:solidFill>
            </a:rPr>
            <a:t> </a:t>
          </a:r>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dgm:spPr/>
      <dgm:t>
        <a:bodyPr/>
        <a:lstStyle/>
        <a:p>
          <a:r>
            <a:rPr lang="el-GR" dirty="0"/>
            <a:t>τα προβλήματα διαπολιτισμικής επικοινωνίας στην πραγματική ζωή.</a:t>
          </a:r>
          <a:endParaRPr lang="en-US" dirty="0"/>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5">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5">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5">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5">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5">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5">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5">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5">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4" presStyleCnt="5">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4" presStyleCnt="5">
        <dgm:presLayoutVars>
          <dgm:bulletEnabled/>
        </dgm:presLayoutVars>
      </dgm:prSet>
      <dgm:spPr/>
      <dgm:t>
        <a:bodyPr/>
        <a:lstStyle/>
        <a:p>
          <a:endParaRPr lang="en-GB"/>
        </a:p>
      </dgm:t>
    </dgm:pt>
  </dgm:ptLst>
  <dgm:cxnLst>
    <dgm:cxn modelId="{03F15607-B34B-4FBE-93FE-700CF4ABFE71}" srcId="{4F5DC858-DEF5-4656-B6E6-891E69519B18}" destId="{CBFBB9B1-45F3-40FA-BC1A-1C63842AA05A}" srcOrd="0" destOrd="0" parTransId="{2B6AEBBD-AB18-41CA-A4A1-533BADF41652}" sibTransId="{813C08CB-3F96-43FA-AB97-07E8DA465010}"/>
    <dgm:cxn modelId="{E2884EDA-D77C-4FF5-ADA0-3AE9C9F61AB7}" type="presOf" srcId="{CBFBB9B1-45F3-40FA-BC1A-1C63842AA05A}" destId="{27AF7F90-EADD-49BB-A06C-C3B04B062D64}" srcOrd="0" destOrd="0" presId="urn:microsoft.com/office/officeart/2016/7/layout/VerticalSolidActionList"/>
    <dgm:cxn modelId="{54ACA5E6-B62D-4C39-B93D-EA4F15512CE2}" srcId="{837F9D9A-FFA8-4597-8B1A-725E64DF42F8}" destId="{AEB20B4D-3755-402B-A882-4A49FC75962C}" srcOrd="0" destOrd="0" parTransId="{5B816E53-DD46-496C-ADFF-4D7ACF18AAF9}" sibTransId="{AEF7429A-CA5F-4726-A0C9-9EEF6A98D254}"/>
    <dgm:cxn modelId="{F01B1791-9BF2-4CA5-9C49-A3F6FBDA3497}" srcId="{7D0B6EED-1366-44C7-B4AC-850E543B282D}" destId="{503911CE-5305-4CAE-9C87-04F19FDD4D1A}" srcOrd="0" destOrd="0" parTransId="{54E1FE9F-9547-42C9-B851-17637549AD1B}" sibTransId="{0FBC709D-8962-4053-A993-50B9DD705CD0}"/>
    <dgm:cxn modelId="{4FE21BB1-D84C-4B38-AEA9-522B8B77E02F}" type="presOf" srcId="{837F9D9A-FFA8-4597-8B1A-725E64DF42F8}" destId="{B77B346D-10E9-442B-87A7-4D88E594E8C1}" srcOrd="0" destOrd="0" presId="urn:microsoft.com/office/officeart/2016/7/layout/VerticalSolidActionList"/>
    <dgm:cxn modelId="{189C4DCD-458C-44A6-A0B1-BC61374C489A}" srcId="{CCA5B735-E415-45F4-8BAA-2B3EB0A10767}" destId="{2D142607-A3B8-4676-8226-EBF96832F611}" srcOrd="0" destOrd="0" parTransId="{5369DAF0-540B-412A-B3CC-8C91A7674392}" sibTransId="{BD2CD4BD-654A-4009-ADDE-1AF0E1DD4C63}"/>
    <dgm:cxn modelId="{9657F76E-2CEE-44C4-962C-AA665D1E4B4A}" type="presOf" srcId="{82AFD504-607E-49E5-BE00-FA8AF2A857F5}" destId="{506F7A60-C2C4-4997-8A12-8875A10FB0C1}" srcOrd="0" destOrd="0" presId="urn:microsoft.com/office/officeart/2016/7/layout/VerticalSolidActionList"/>
    <dgm:cxn modelId="{711F140E-8652-48FE-9C94-4AFA4EB2C9AE}" type="presOf" srcId="{E56D7349-7FC8-4101-A6D8-EB1ABB411187}" destId="{85F59D6B-0F6A-4B1A-8E11-0B3692D29D69}" srcOrd="0" destOrd="0" presId="urn:microsoft.com/office/officeart/2016/7/layout/VerticalSolidActionList"/>
    <dgm:cxn modelId="{3877BEC3-1F2C-4A67-9D8B-3E6F4C60450D}" type="presOf" srcId="{CCA5B735-E415-45F4-8BAA-2B3EB0A10767}" destId="{AFB8F269-8BFC-4B2D-87FB-A8DB261F02C8}" srcOrd="0" destOrd="0" presId="urn:microsoft.com/office/officeart/2016/7/layout/VerticalSolidActionList"/>
    <dgm:cxn modelId="{BC6C20F8-5295-4C7F-8B91-1286BE301B2B}" srcId="{E56D7349-7FC8-4101-A6D8-EB1ABB411187}" destId="{B1C2C6E8-9AD0-4875-8650-DA8476F72810}" srcOrd="0" destOrd="0" parTransId="{7CB514BB-F7B6-4DE3-BE49-E3678D2A1B4C}" sibTransId="{BE87DAAE-388A-48F7-9741-248CD72B1B62}"/>
    <dgm:cxn modelId="{7CC05DFF-BFE4-4C6A-9440-4D5F0C105FC7}" type="presOf" srcId="{503911CE-5305-4CAE-9C87-04F19FDD4D1A}" destId="{EFFDAA90-068F-4C16-82DC-E83D652310D1}"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56DA61A1-950A-4682-BA3A-664939F5ACC4}" type="presOf" srcId="{AEB20B4D-3755-402B-A882-4A49FC75962C}" destId="{6A8AE629-8213-4654-9414-353FDCA361B1}"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3DCBF94B-5391-461E-8DE7-C0E4F7FB7924}" srcId="{E56D7349-7FC8-4101-A6D8-EB1ABB411187}" destId="{4F5DC858-DEF5-4656-B6E6-891E69519B18}" srcOrd="1" destOrd="0" parTransId="{CDD9CBC8-8CA5-46C4-AB0E-7175E0C5D4F1}" sibTransId="{F687FB4A-3431-456E-AB12-17158D542288}"/>
    <dgm:cxn modelId="{1EFDC01D-1B97-4AC0-83BF-FD0369E22CBE}" srcId="{E56D7349-7FC8-4101-A6D8-EB1ABB411187}" destId="{7D0B6EED-1366-44C7-B4AC-850E543B282D}" srcOrd="3" destOrd="0" parTransId="{37AB55CB-83D0-438A-8949-194FDA1370F0}" sibTransId="{E5058895-F66C-4E1A-A89F-0841D49A9901}"/>
    <dgm:cxn modelId="{C769FFD1-A1F4-4D42-A83C-2087E464D5B7}" type="presOf" srcId="{7D0B6EED-1366-44C7-B4AC-850E543B282D}" destId="{BE7A0F9F-4497-4823-B1C6-B6817C9D7A71}" srcOrd="0" destOrd="0" presId="urn:microsoft.com/office/officeart/2016/7/layout/VerticalSolidActionList"/>
    <dgm:cxn modelId="{000CA38B-9A73-46CA-AB85-244AF9F75A6A}" type="presOf" srcId="{2D142607-A3B8-4676-8226-EBF96832F611}" destId="{BA745964-2B7F-4536-967D-55A55851388E}" srcOrd="0" destOrd="0" presId="urn:microsoft.com/office/officeart/2016/7/layout/VerticalSolidActionList"/>
    <dgm:cxn modelId="{31C0E51E-1E5F-4437-814C-ED08ECC8EEB9}" type="presOf" srcId="{4F5DC858-DEF5-4656-B6E6-891E69519B18}" destId="{3C8F31A1-C1D3-4C81-96AF-D2AE2C7D7716}" srcOrd="0" destOrd="0" presId="urn:microsoft.com/office/officeart/2016/7/layout/VerticalSolidActionList"/>
    <dgm:cxn modelId="{949CDD32-B355-4CAC-92A6-4A9B5DF3D42A}" type="presOf" srcId="{B1C2C6E8-9AD0-4875-8650-DA8476F72810}" destId="{56EC128F-1B69-4EC0-BCA5-4696F6545627}" srcOrd="0" destOrd="0" presId="urn:microsoft.com/office/officeart/2016/7/layout/VerticalSolidActionList"/>
    <dgm:cxn modelId="{622E773C-C688-413C-9520-D44B37B97122}" srcId="{E56D7349-7FC8-4101-A6D8-EB1ABB411187}" destId="{837F9D9A-FFA8-4597-8B1A-725E64DF42F8}" srcOrd="4" destOrd="0" parTransId="{ACA1355F-0D8A-4187-B173-CC10CBC32C37}" sibTransId="{C2851CFD-3F44-4C2B-B48F-F6EF7CB5BC11}"/>
    <dgm:cxn modelId="{3AE3FC43-971D-4514-8313-4D7BCE9F899B}" type="presParOf" srcId="{85F59D6B-0F6A-4B1A-8E11-0B3692D29D69}" destId="{BF88EDD9-BA68-4E11-A892-F77A9BA0D6A8}" srcOrd="0" destOrd="0" presId="urn:microsoft.com/office/officeart/2016/7/layout/VerticalSolidActionList"/>
    <dgm:cxn modelId="{75D922A5-4901-44C3-8C4D-4B3F23D204D4}" type="presParOf" srcId="{BF88EDD9-BA68-4E11-A892-F77A9BA0D6A8}" destId="{56EC128F-1B69-4EC0-BCA5-4696F6545627}" srcOrd="0" destOrd="0" presId="urn:microsoft.com/office/officeart/2016/7/layout/VerticalSolidActionList"/>
    <dgm:cxn modelId="{A670470A-5D52-46CB-B2E8-454960999771}" type="presParOf" srcId="{BF88EDD9-BA68-4E11-A892-F77A9BA0D6A8}" destId="{506F7A60-C2C4-4997-8A12-8875A10FB0C1}" srcOrd="1" destOrd="0" presId="urn:microsoft.com/office/officeart/2016/7/layout/VerticalSolidActionList"/>
    <dgm:cxn modelId="{7E248E25-7248-432F-8FE8-BD98BF6E7152}" type="presParOf" srcId="{85F59D6B-0F6A-4B1A-8E11-0B3692D29D69}" destId="{269FE5B6-457C-4547-A1FE-22609F67A88B}" srcOrd="1" destOrd="0" presId="urn:microsoft.com/office/officeart/2016/7/layout/VerticalSolidActionList"/>
    <dgm:cxn modelId="{FF88174B-44FC-4365-8BC1-2B93DB340B1D}" type="presParOf" srcId="{85F59D6B-0F6A-4B1A-8E11-0B3692D29D69}" destId="{5A44019A-FDEB-47E1-9EC9-77BC069D2464}" srcOrd="2" destOrd="0" presId="urn:microsoft.com/office/officeart/2016/7/layout/VerticalSolidActionList"/>
    <dgm:cxn modelId="{D8C939F7-20EA-4D38-824C-0A834969B96C}" type="presParOf" srcId="{5A44019A-FDEB-47E1-9EC9-77BC069D2464}" destId="{3C8F31A1-C1D3-4C81-96AF-D2AE2C7D7716}" srcOrd="0" destOrd="0" presId="urn:microsoft.com/office/officeart/2016/7/layout/VerticalSolidActionList"/>
    <dgm:cxn modelId="{1840B012-555E-42F0-96E6-81345DBC05E2}" type="presParOf" srcId="{5A44019A-FDEB-47E1-9EC9-77BC069D2464}" destId="{27AF7F90-EADD-49BB-A06C-C3B04B062D64}" srcOrd="1" destOrd="0" presId="urn:microsoft.com/office/officeart/2016/7/layout/VerticalSolidActionList"/>
    <dgm:cxn modelId="{34598C6C-459A-4B14-A83F-867F1E6E18FC}" type="presParOf" srcId="{85F59D6B-0F6A-4B1A-8E11-0B3692D29D69}" destId="{1691CE97-6403-4A10-865A-0A4A5C55CB04}" srcOrd="3" destOrd="0" presId="urn:microsoft.com/office/officeart/2016/7/layout/VerticalSolidActionList"/>
    <dgm:cxn modelId="{68663FC8-7886-4988-9FC0-CF27DCD9E255}" type="presParOf" srcId="{85F59D6B-0F6A-4B1A-8E11-0B3692D29D69}" destId="{8C9DC37D-6AA6-4F59-BCAF-B882F882F0E2}" srcOrd="4" destOrd="0" presId="urn:microsoft.com/office/officeart/2016/7/layout/VerticalSolidActionList"/>
    <dgm:cxn modelId="{CBBFD700-9C1D-4A8E-95AD-FF619443135C}" type="presParOf" srcId="{8C9DC37D-6AA6-4F59-BCAF-B882F882F0E2}" destId="{AFB8F269-8BFC-4B2D-87FB-A8DB261F02C8}" srcOrd="0" destOrd="0" presId="urn:microsoft.com/office/officeart/2016/7/layout/VerticalSolidActionList"/>
    <dgm:cxn modelId="{AA62E0E9-3E6E-4C43-A8A0-B058874B485D}" type="presParOf" srcId="{8C9DC37D-6AA6-4F59-BCAF-B882F882F0E2}" destId="{BA745964-2B7F-4536-967D-55A55851388E}" srcOrd="1" destOrd="0" presId="urn:microsoft.com/office/officeart/2016/7/layout/VerticalSolidActionList"/>
    <dgm:cxn modelId="{0AB4799A-4029-4243-94AC-D5EAD1A18EE8}" type="presParOf" srcId="{85F59D6B-0F6A-4B1A-8E11-0B3692D29D69}" destId="{E68FF7EA-9FFF-4ADE-B27D-876E58A4FD68}" srcOrd="5" destOrd="0" presId="urn:microsoft.com/office/officeart/2016/7/layout/VerticalSolidActionList"/>
    <dgm:cxn modelId="{0FCFDA0F-BC45-452D-922E-3A529CC6AD04}" type="presParOf" srcId="{85F59D6B-0F6A-4B1A-8E11-0B3692D29D69}" destId="{15936871-037A-4A61-A949-AD08960A0353}" srcOrd="6" destOrd="0" presId="urn:microsoft.com/office/officeart/2016/7/layout/VerticalSolidActionList"/>
    <dgm:cxn modelId="{35B70EF9-3C63-4141-89BC-E652601EFFAD}" type="presParOf" srcId="{15936871-037A-4A61-A949-AD08960A0353}" destId="{BE7A0F9F-4497-4823-B1C6-B6817C9D7A71}" srcOrd="0" destOrd="0" presId="urn:microsoft.com/office/officeart/2016/7/layout/VerticalSolidActionList"/>
    <dgm:cxn modelId="{6B99092E-6566-4F49-B1B3-22A484CAC1C1}" type="presParOf" srcId="{15936871-037A-4A61-A949-AD08960A0353}" destId="{EFFDAA90-068F-4C16-82DC-E83D652310D1}" srcOrd="1" destOrd="0" presId="urn:microsoft.com/office/officeart/2016/7/layout/VerticalSolidActionList"/>
    <dgm:cxn modelId="{B21890BF-04AC-4EBE-9643-8AC019EBA0FA}" type="presParOf" srcId="{85F59D6B-0F6A-4B1A-8E11-0B3692D29D69}" destId="{FB445542-1FA4-42DD-9E0C-6DF68C5731F2}" srcOrd="7" destOrd="0" presId="urn:microsoft.com/office/officeart/2016/7/layout/VerticalSolidActionList"/>
    <dgm:cxn modelId="{3C526D3C-9217-46DF-9C5B-F921D48C68CA}" type="presParOf" srcId="{85F59D6B-0F6A-4B1A-8E11-0B3692D29D69}" destId="{75950C24-CA55-4570-97D6-B3D23BA0FCC1}" srcOrd="8" destOrd="0" presId="urn:microsoft.com/office/officeart/2016/7/layout/VerticalSolidActionList"/>
    <dgm:cxn modelId="{C76D53CA-7809-4459-ABA9-4D11502CB454}" type="presParOf" srcId="{75950C24-CA55-4570-97D6-B3D23BA0FCC1}" destId="{B77B346D-10E9-442B-87A7-4D88E594E8C1}" srcOrd="0" destOrd="0" presId="urn:microsoft.com/office/officeart/2016/7/layout/VerticalSolidActionList"/>
    <dgm:cxn modelId="{4C06DF9E-72C2-4B64-9F00-82432A521339}"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23D4AB-993A-4961-9A06-5249757BFB3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9531861D-A221-4254-B17C-2CB62288C25C}">
      <dgm:prSet custT="1"/>
      <dgm:spPr/>
      <dgm:t>
        <a:bodyPr/>
        <a:lstStyle/>
        <a:p>
          <a:r>
            <a:rPr lang="el-GR" sz="1600" baseline="0" dirty="0"/>
            <a:t>Παρατηρήστε προσεκτικά</a:t>
          </a:r>
          <a:endParaRPr lang="en-US" sz="1600" dirty="0"/>
        </a:p>
      </dgm:t>
    </dgm:pt>
    <dgm:pt modelId="{9109BE46-D4EC-47C4-9680-16F2E6CE0FA4}" type="parTrans" cxnId="{E47ABEB0-8DD6-41BE-B93B-DC30915999B4}">
      <dgm:prSet/>
      <dgm:spPr/>
      <dgm:t>
        <a:bodyPr/>
        <a:lstStyle/>
        <a:p>
          <a:endParaRPr lang="en-US"/>
        </a:p>
      </dgm:t>
    </dgm:pt>
    <dgm:pt modelId="{98D504BB-6804-4CAA-8931-8EF43FAB5965}" type="sibTrans" cxnId="{E47ABEB0-8DD6-41BE-B93B-DC30915999B4}">
      <dgm:prSet phldrT="1" phldr="0"/>
      <dgm:spPr/>
      <dgm:t>
        <a:bodyPr/>
        <a:lstStyle/>
        <a:p>
          <a:r>
            <a:rPr lang="en-US"/>
            <a:t>1</a:t>
          </a:r>
        </a:p>
      </dgm:t>
    </dgm:pt>
    <dgm:pt modelId="{F6A05C8E-70A1-441F-9B95-0A69082333C5}">
      <dgm:prSet custT="1"/>
      <dgm:spPr/>
      <dgm:t>
        <a:bodyPr/>
        <a:lstStyle/>
        <a:p>
          <a:r>
            <a:rPr lang="el-GR" sz="1600" baseline="0" dirty="0"/>
            <a:t>Διερευνήστε την έννοια του πόνου για κάθε άτομο μέσα σε ένα πολιτισμικό πλαίσιο</a:t>
          </a:r>
          <a:endParaRPr lang="en-US" sz="1600" dirty="0"/>
        </a:p>
      </dgm:t>
    </dgm:pt>
    <dgm:pt modelId="{2FD801C4-022B-4281-AD7E-A9A2555EF3F2}" type="parTrans" cxnId="{06A3E6E2-6C3A-49F4-A336-F01CC8DF877F}">
      <dgm:prSet/>
      <dgm:spPr/>
      <dgm:t>
        <a:bodyPr/>
        <a:lstStyle/>
        <a:p>
          <a:endParaRPr lang="en-US"/>
        </a:p>
      </dgm:t>
    </dgm:pt>
    <dgm:pt modelId="{E4A1C246-C32C-4C90-9B96-7EBAD649295B}" type="sibTrans" cxnId="{06A3E6E2-6C3A-49F4-A336-F01CC8DF877F}">
      <dgm:prSet phldrT="2" phldr="0"/>
      <dgm:spPr/>
      <dgm:t>
        <a:bodyPr/>
        <a:lstStyle/>
        <a:p>
          <a:r>
            <a:rPr lang="en-US"/>
            <a:t>2</a:t>
          </a:r>
        </a:p>
      </dgm:t>
    </dgm:pt>
    <dgm:pt modelId="{18E71A23-1324-4120-A059-09FF0811E87B}">
      <dgm:prSet custT="1"/>
      <dgm:spPr/>
      <dgm:t>
        <a:bodyPr/>
        <a:lstStyle/>
        <a:p>
          <a:r>
            <a:rPr lang="el-GR" sz="1600" baseline="0" dirty="0"/>
            <a:t>Λάβετε υπόψη ότι ορισμένες πολιτισμικές πεποιθήσεις μπορούν να αποτρέψουν τη συμμετοχή σε πλάνα φροντίδας</a:t>
          </a:r>
          <a:endParaRPr lang="en-US" sz="1600" dirty="0"/>
        </a:p>
      </dgm:t>
    </dgm:pt>
    <dgm:pt modelId="{3434DCD1-7DE2-4BEE-B77B-BC877B717B76}" type="parTrans" cxnId="{B05510E4-E0AE-4B7F-883A-CA74534823E1}">
      <dgm:prSet/>
      <dgm:spPr/>
      <dgm:t>
        <a:bodyPr/>
        <a:lstStyle/>
        <a:p>
          <a:endParaRPr lang="en-US"/>
        </a:p>
      </dgm:t>
    </dgm:pt>
    <dgm:pt modelId="{DFC623F9-D055-4167-BB0F-04F102BA413E}" type="sibTrans" cxnId="{B05510E4-E0AE-4B7F-883A-CA74534823E1}">
      <dgm:prSet phldrT="3" phldr="0"/>
      <dgm:spPr/>
      <dgm:t>
        <a:bodyPr/>
        <a:lstStyle/>
        <a:p>
          <a:r>
            <a:rPr lang="en-US"/>
            <a:t>3</a:t>
          </a:r>
        </a:p>
      </dgm:t>
    </dgm:pt>
    <dgm:pt modelId="{CFA86239-84FD-42E9-AD9C-D85E7F6AC036}">
      <dgm:prSet custT="1"/>
      <dgm:spPr/>
      <dgm:t>
        <a:bodyPr/>
        <a:lstStyle/>
        <a:p>
          <a:r>
            <a:rPr lang="el-GR" sz="1600" baseline="0" dirty="0"/>
            <a:t>Ερμηνεύστε διαφορετικές συμπεριφορικές αντιδράσεις</a:t>
          </a:r>
          <a:endParaRPr lang="en-US" sz="1600" dirty="0"/>
        </a:p>
      </dgm:t>
    </dgm:pt>
    <dgm:pt modelId="{72ACEDB4-6207-41EE-A862-BEA6821352E6}" type="parTrans" cxnId="{D2C4F214-ABCC-497C-938E-AAA92979BFE0}">
      <dgm:prSet/>
      <dgm:spPr/>
      <dgm:t>
        <a:bodyPr/>
        <a:lstStyle/>
        <a:p>
          <a:endParaRPr lang="en-US"/>
        </a:p>
      </dgm:t>
    </dgm:pt>
    <dgm:pt modelId="{4122D07E-26FF-4CAA-AD7F-B314956D51F8}" type="sibTrans" cxnId="{D2C4F214-ABCC-497C-938E-AAA92979BFE0}">
      <dgm:prSet phldrT="4" phldr="0"/>
      <dgm:spPr/>
      <dgm:t>
        <a:bodyPr/>
        <a:lstStyle/>
        <a:p>
          <a:r>
            <a:rPr lang="en-US"/>
            <a:t>4</a:t>
          </a:r>
          <a:endParaRPr lang="en-US" dirty="0"/>
        </a:p>
      </dgm:t>
    </dgm:pt>
    <dgm:pt modelId="{B6B6D99B-73FA-43F5-AF16-67637DD74465}">
      <dgm:prSet custT="1"/>
      <dgm:spPr/>
      <dgm:t>
        <a:bodyPr/>
        <a:lstStyle/>
        <a:p>
          <a:r>
            <a:rPr lang="el-GR" sz="1600" baseline="0" dirty="0"/>
            <a:t>Παρέχετε πολιτισμικά ευαίσθητες επιλογές φροντίδας</a:t>
          </a:r>
          <a:endParaRPr lang="en-US" sz="1600" dirty="0"/>
        </a:p>
      </dgm:t>
    </dgm:pt>
    <dgm:pt modelId="{D4B964B5-DC97-4DBE-A4D9-B90EE72F119B}" type="parTrans" cxnId="{721ED219-C604-4440-A2EC-ECB793880261}">
      <dgm:prSet/>
      <dgm:spPr/>
      <dgm:t>
        <a:bodyPr/>
        <a:lstStyle/>
        <a:p>
          <a:endParaRPr lang="en-US"/>
        </a:p>
      </dgm:t>
    </dgm:pt>
    <dgm:pt modelId="{F9504971-CE95-402E-B971-A3A37DB35452}" type="sibTrans" cxnId="{721ED219-C604-4440-A2EC-ECB793880261}">
      <dgm:prSet phldrT="5" phldr="0"/>
      <dgm:spPr/>
      <dgm:t>
        <a:bodyPr/>
        <a:lstStyle/>
        <a:p>
          <a:r>
            <a:rPr lang="en-US"/>
            <a:t>5</a:t>
          </a:r>
        </a:p>
      </dgm:t>
    </dgm:pt>
    <dgm:pt modelId="{6622C2FE-DA20-43CC-9B0D-792AB05806A2}" type="pres">
      <dgm:prSet presAssocID="{0523D4AB-993A-4961-9A06-5249757BFB34}" presName="linearFlow" presStyleCnt="0">
        <dgm:presLayoutVars>
          <dgm:dir/>
          <dgm:animLvl val="lvl"/>
          <dgm:resizeHandles val="exact"/>
        </dgm:presLayoutVars>
      </dgm:prSet>
      <dgm:spPr/>
      <dgm:t>
        <a:bodyPr/>
        <a:lstStyle/>
        <a:p>
          <a:endParaRPr lang="en-GB"/>
        </a:p>
      </dgm:t>
    </dgm:pt>
    <dgm:pt modelId="{ECFB1071-88E1-4D8A-A924-B032B8847F5F}" type="pres">
      <dgm:prSet presAssocID="{9531861D-A221-4254-B17C-2CB62288C25C}" presName="compositeNode" presStyleCnt="0"/>
      <dgm:spPr/>
    </dgm:pt>
    <dgm:pt modelId="{CF4CDBA4-667C-4411-BF7D-E728040171DF}" type="pres">
      <dgm:prSet presAssocID="{9531861D-A221-4254-B17C-2CB62288C25C}" presName="parTx" presStyleLbl="node1" presStyleIdx="0" presStyleCnt="0">
        <dgm:presLayoutVars>
          <dgm:chMax val="0"/>
          <dgm:chPref val="0"/>
          <dgm:bulletEnabled val="1"/>
        </dgm:presLayoutVars>
      </dgm:prSet>
      <dgm:spPr/>
    </dgm:pt>
    <dgm:pt modelId="{35222182-5454-4370-BB06-0A4384277897}" type="pres">
      <dgm:prSet presAssocID="{9531861D-A221-4254-B17C-2CB62288C25C}" presName="parSh" presStyleCnt="0"/>
      <dgm:spPr/>
    </dgm:pt>
    <dgm:pt modelId="{5117BB17-D775-4147-B207-D9EDBE635EC0}" type="pres">
      <dgm:prSet presAssocID="{9531861D-A221-4254-B17C-2CB62288C25C}" presName="lineNode" presStyleLbl="alignAccFollowNode1" presStyleIdx="0" presStyleCnt="15"/>
      <dgm:spPr/>
    </dgm:pt>
    <dgm:pt modelId="{46BD70E4-CD01-4EB5-80E0-C40E57591D0B}" type="pres">
      <dgm:prSet presAssocID="{9531861D-A221-4254-B17C-2CB62288C25C}" presName="lineArrowNode" presStyleLbl="alignAccFollowNode1" presStyleIdx="1" presStyleCnt="15"/>
      <dgm:spPr/>
    </dgm:pt>
    <dgm:pt modelId="{BDA136B0-DABD-48D2-B720-93314C86A791}" type="pres">
      <dgm:prSet presAssocID="{98D504BB-6804-4CAA-8931-8EF43FAB5965}" presName="sibTransNodeCircle" presStyleLbl="alignNode1" presStyleIdx="0" presStyleCnt="5">
        <dgm:presLayoutVars>
          <dgm:chMax val="0"/>
          <dgm:bulletEnabled/>
        </dgm:presLayoutVars>
      </dgm:prSet>
      <dgm:spPr/>
      <dgm:t>
        <a:bodyPr/>
        <a:lstStyle/>
        <a:p>
          <a:endParaRPr lang="en-GB"/>
        </a:p>
      </dgm:t>
    </dgm:pt>
    <dgm:pt modelId="{24B2527C-D172-4374-B9B0-0E3002130F8C}" type="pres">
      <dgm:prSet presAssocID="{98D504BB-6804-4CAA-8931-8EF43FAB5965}" presName="spacerBetweenCircleAndCallout" presStyleCnt="0">
        <dgm:presLayoutVars/>
      </dgm:prSet>
      <dgm:spPr/>
    </dgm:pt>
    <dgm:pt modelId="{63A741E7-C13F-4F3F-B325-000A745968D9}" type="pres">
      <dgm:prSet presAssocID="{9531861D-A221-4254-B17C-2CB62288C25C}" presName="nodeText" presStyleLbl="alignAccFollowNode1" presStyleIdx="2" presStyleCnt="15" custLinFactNeighborX="-339" custLinFactNeighborY="941">
        <dgm:presLayoutVars>
          <dgm:bulletEnabled val="1"/>
        </dgm:presLayoutVars>
      </dgm:prSet>
      <dgm:spPr/>
      <dgm:t>
        <a:bodyPr/>
        <a:lstStyle/>
        <a:p>
          <a:endParaRPr lang="en-GB"/>
        </a:p>
      </dgm:t>
    </dgm:pt>
    <dgm:pt modelId="{5D87AF00-1C6E-419F-BCAB-85350050659A}" type="pres">
      <dgm:prSet presAssocID="{98D504BB-6804-4CAA-8931-8EF43FAB5965}" presName="sibTransComposite" presStyleCnt="0"/>
      <dgm:spPr/>
    </dgm:pt>
    <dgm:pt modelId="{38077BD6-A4AE-4CA5-8383-8EBFDB467B32}" type="pres">
      <dgm:prSet presAssocID="{F6A05C8E-70A1-441F-9B95-0A69082333C5}" presName="compositeNode" presStyleCnt="0"/>
      <dgm:spPr/>
    </dgm:pt>
    <dgm:pt modelId="{84877934-070B-4AF1-B196-368FE192D6B5}" type="pres">
      <dgm:prSet presAssocID="{F6A05C8E-70A1-441F-9B95-0A69082333C5}" presName="parTx" presStyleLbl="node1" presStyleIdx="0" presStyleCnt="0">
        <dgm:presLayoutVars>
          <dgm:chMax val="0"/>
          <dgm:chPref val="0"/>
          <dgm:bulletEnabled val="1"/>
        </dgm:presLayoutVars>
      </dgm:prSet>
      <dgm:spPr/>
    </dgm:pt>
    <dgm:pt modelId="{E09F4BB6-D4A0-4E27-A372-75A9D332D275}" type="pres">
      <dgm:prSet presAssocID="{F6A05C8E-70A1-441F-9B95-0A69082333C5}" presName="parSh" presStyleCnt="0"/>
      <dgm:spPr/>
    </dgm:pt>
    <dgm:pt modelId="{21FBB02E-EFCE-4603-A8D4-BEE247A46603}" type="pres">
      <dgm:prSet presAssocID="{F6A05C8E-70A1-441F-9B95-0A69082333C5}" presName="lineNode" presStyleLbl="alignAccFollowNode1" presStyleIdx="3" presStyleCnt="15"/>
      <dgm:spPr/>
    </dgm:pt>
    <dgm:pt modelId="{F91C568D-B6CB-4570-BEB1-E8E37C7CE409}" type="pres">
      <dgm:prSet presAssocID="{F6A05C8E-70A1-441F-9B95-0A69082333C5}" presName="lineArrowNode" presStyleLbl="alignAccFollowNode1" presStyleIdx="4" presStyleCnt="15"/>
      <dgm:spPr/>
    </dgm:pt>
    <dgm:pt modelId="{726F0822-8E99-47C6-987C-F0AF3F63F10F}" type="pres">
      <dgm:prSet presAssocID="{E4A1C246-C32C-4C90-9B96-7EBAD649295B}" presName="sibTransNodeCircle" presStyleLbl="alignNode1" presStyleIdx="1" presStyleCnt="5">
        <dgm:presLayoutVars>
          <dgm:chMax val="0"/>
          <dgm:bulletEnabled/>
        </dgm:presLayoutVars>
      </dgm:prSet>
      <dgm:spPr/>
      <dgm:t>
        <a:bodyPr/>
        <a:lstStyle/>
        <a:p>
          <a:endParaRPr lang="en-GB"/>
        </a:p>
      </dgm:t>
    </dgm:pt>
    <dgm:pt modelId="{6A78AEA1-0D3B-4172-B0E3-A0E8C7D1046E}" type="pres">
      <dgm:prSet presAssocID="{E4A1C246-C32C-4C90-9B96-7EBAD649295B}" presName="spacerBetweenCircleAndCallout" presStyleCnt="0">
        <dgm:presLayoutVars/>
      </dgm:prSet>
      <dgm:spPr/>
    </dgm:pt>
    <dgm:pt modelId="{7C6B45D3-5B81-4C74-B71D-013B806DB987}" type="pres">
      <dgm:prSet presAssocID="{F6A05C8E-70A1-441F-9B95-0A69082333C5}" presName="nodeText" presStyleLbl="alignAccFollowNode1" presStyleIdx="5" presStyleCnt="15" custLinFactNeighborX="3845" custLinFactNeighborY="941">
        <dgm:presLayoutVars>
          <dgm:bulletEnabled val="1"/>
        </dgm:presLayoutVars>
      </dgm:prSet>
      <dgm:spPr/>
      <dgm:t>
        <a:bodyPr/>
        <a:lstStyle/>
        <a:p>
          <a:endParaRPr lang="en-GB"/>
        </a:p>
      </dgm:t>
    </dgm:pt>
    <dgm:pt modelId="{C53A8A2F-FD09-46C3-B168-20A3330D4357}" type="pres">
      <dgm:prSet presAssocID="{E4A1C246-C32C-4C90-9B96-7EBAD649295B}" presName="sibTransComposite" presStyleCnt="0"/>
      <dgm:spPr/>
    </dgm:pt>
    <dgm:pt modelId="{0FA88BE3-8090-4EC2-8FD5-A3EE74F573C6}" type="pres">
      <dgm:prSet presAssocID="{18E71A23-1324-4120-A059-09FF0811E87B}" presName="compositeNode" presStyleCnt="0"/>
      <dgm:spPr/>
    </dgm:pt>
    <dgm:pt modelId="{89DF0FB7-ACB1-46A5-A614-585DD7BAEC26}" type="pres">
      <dgm:prSet presAssocID="{18E71A23-1324-4120-A059-09FF0811E87B}" presName="parTx" presStyleLbl="node1" presStyleIdx="0" presStyleCnt="0">
        <dgm:presLayoutVars>
          <dgm:chMax val="0"/>
          <dgm:chPref val="0"/>
          <dgm:bulletEnabled val="1"/>
        </dgm:presLayoutVars>
      </dgm:prSet>
      <dgm:spPr/>
    </dgm:pt>
    <dgm:pt modelId="{B3FC529F-95C5-433E-9F71-0EB87DD9C9E0}" type="pres">
      <dgm:prSet presAssocID="{18E71A23-1324-4120-A059-09FF0811E87B}" presName="parSh" presStyleCnt="0"/>
      <dgm:spPr/>
    </dgm:pt>
    <dgm:pt modelId="{829DBAC5-D8F3-4ADC-8678-A92CFA113897}" type="pres">
      <dgm:prSet presAssocID="{18E71A23-1324-4120-A059-09FF0811E87B}" presName="lineNode" presStyleLbl="alignAccFollowNode1" presStyleIdx="6" presStyleCnt="15"/>
      <dgm:spPr/>
    </dgm:pt>
    <dgm:pt modelId="{7D2D0394-9F48-418B-B5AD-05AC110F9E8F}" type="pres">
      <dgm:prSet presAssocID="{18E71A23-1324-4120-A059-09FF0811E87B}" presName="lineArrowNode" presStyleLbl="alignAccFollowNode1" presStyleIdx="7" presStyleCnt="15"/>
      <dgm:spPr/>
    </dgm:pt>
    <dgm:pt modelId="{60E65CE3-9110-4C5D-8C28-DEB712AC539A}" type="pres">
      <dgm:prSet presAssocID="{DFC623F9-D055-4167-BB0F-04F102BA413E}" presName="sibTransNodeCircle" presStyleLbl="alignNode1" presStyleIdx="2" presStyleCnt="5">
        <dgm:presLayoutVars>
          <dgm:chMax val="0"/>
          <dgm:bulletEnabled/>
        </dgm:presLayoutVars>
      </dgm:prSet>
      <dgm:spPr/>
      <dgm:t>
        <a:bodyPr/>
        <a:lstStyle/>
        <a:p>
          <a:endParaRPr lang="en-GB"/>
        </a:p>
      </dgm:t>
    </dgm:pt>
    <dgm:pt modelId="{2C0BB23D-506E-456D-8008-4EDDDCA7EB6F}" type="pres">
      <dgm:prSet presAssocID="{DFC623F9-D055-4167-BB0F-04F102BA413E}" presName="spacerBetweenCircleAndCallout" presStyleCnt="0">
        <dgm:presLayoutVars/>
      </dgm:prSet>
      <dgm:spPr/>
    </dgm:pt>
    <dgm:pt modelId="{AD6994B2-645C-4EB8-9AB0-0C0FDBA5A8A2}" type="pres">
      <dgm:prSet presAssocID="{18E71A23-1324-4120-A059-09FF0811E87B}" presName="nodeText" presStyleLbl="alignAccFollowNode1" presStyleIdx="8" presStyleCnt="15" custScaleX="100000" custScaleY="101819">
        <dgm:presLayoutVars>
          <dgm:bulletEnabled val="1"/>
        </dgm:presLayoutVars>
      </dgm:prSet>
      <dgm:spPr/>
      <dgm:t>
        <a:bodyPr/>
        <a:lstStyle/>
        <a:p>
          <a:endParaRPr lang="en-GB"/>
        </a:p>
      </dgm:t>
    </dgm:pt>
    <dgm:pt modelId="{EE9C9CA1-E158-4467-91A8-ACBA38790FB0}" type="pres">
      <dgm:prSet presAssocID="{DFC623F9-D055-4167-BB0F-04F102BA413E}" presName="sibTransComposite" presStyleCnt="0"/>
      <dgm:spPr/>
    </dgm:pt>
    <dgm:pt modelId="{D73286F6-72A7-4D96-97F9-EA07FDD267C8}" type="pres">
      <dgm:prSet presAssocID="{CFA86239-84FD-42E9-AD9C-D85E7F6AC036}" presName="compositeNode" presStyleCnt="0"/>
      <dgm:spPr/>
    </dgm:pt>
    <dgm:pt modelId="{CFBB432D-626C-4C0D-88B8-7AA0EAAEDCA9}" type="pres">
      <dgm:prSet presAssocID="{CFA86239-84FD-42E9-AD9C-D85E7F6AC036}" presName="parTx" presStyleLbl="node1" presStyleIdx="0" presStyleCnt="0">
        <dgm:presLayoutVars>
          <dgm:chMax val="0"/>
          <dgm:chPref val="0"/>
          <dgm:bulletEnabled val="1"/>
        </dgm:presLayoutVars>
      </dgm:prSet>
      <dgm:spPr/>
    </dgm:pt>
    <dgm:pt modelId="{D3B64B22-6C5D-43AC-B180-6D2C0E2FD6A9}" type="pres">
      <dgm:prSet presAssocID="{CFA86239-84FD-42E9-AD9C-D85E7F6AC036}" presName="parSh" presStyleCnt="0"/>
      <dgm:spPr/>
    </dgm:pt>
    <dgm:pt modelId="{85E4E5C5-8416-41C3-B597-53AFE850DF56}" type="pres">
      <dgm:prSet presAssocID="{CFA86239-84FD-42E9-AD9C-D85E7F6AC036}" presName="lineNode" presStyleLbl="alignAccFollowNode1" presStyleIdx="9" presStyleCnt="15"/>
      <dgm:spPr/>
    </dgm:pt>
    <dgm:pt modelId="{67B876E9-2A82-455E-A772-30CF25C8A713}" type="pres">
      <dgm:prSet presAssocID="{CFA86239-84FD-42E9-AD9C-D85E7F6AC036}" presName="lineArrowNode" presStyleLbl="alignAccFollowNode1" presStyleIdx="10" presStyleCnt="15"/>
      <dgm:spPr/>
    </dgm:pt>
    <dgm:pt modelId="{FC830E58-F318-47DF-9CC1-0701A4532FDD}" type="pres">
      <dgm:prSet presAssocID="{4122D07E-26FF-4CAA-AD7F-B314956D51F8}" presName="sibTransNodeCircle" presStyleLbl="alignNode1" presStyleIdx="3" presStyleCnt="5">
        <dgm:presLayoutVars>
          <dgm:chMax val="0"/>
          <dgm:bulletEnabled/>
        </dgm:presLayoutVars>
      </dgm:prSet>
      <dgm:spPr/>
      <dgm:t>
        <a:bodyPr/>
        <a:lstStyle/>
        <a:p>
          <a:endParaRPr lang="en-GB"/>
        </a:p>
      </dgm:t>
    </dgm:pt>
    <dgm:pt modelId="{C6E9BBE8-3E73-4DB0-9E8E-723A9E57727D}" type="pres">
      <dgm:prSet presAssocID="{4122D07E-26FF-4CAA-AD7F-B314956D51F8}" presName="spacerBetweenCircleAndCallout" presStyleCnt="0">
        <dgm:presLayoutVars/>
      </dgm:prSet>
      <dgm:spPr/>
    </dgm:pt>
    <dgm:pt modelId="{B7FF8B1F-DD53-4620-B30B-6686A7117437}" type="pres">
      <dgm:prSet presAssocID="{CFA86239-84FD-42E9-AD9C-D85E7F6AC036}" presName="nodeText" presStyleLbl="alignAccFollowNode1" presStyleIdx="11" presStyleCnt="15">
        <dgm:presLayoutVars>
          <dgm:bulletEnabled val="1"/>
        </dgm:presLayoutVars>
      </dgm:prSet>
      <dgm:spPr/>
      <dgm:t>
        <a:bodyPr/>
        <a:lstStyle/>
        <a:p>
          <a:endParaRPr lang="en-GB"/>
        </a:p>
      </dgm:t>
    </dgm:pt>
    <dgm:pt modelId="{10BD130E-C135-4391-9655-2CFA0E10C39A}" type="pres">
      <dgm:prSet presAssocID="{4122D07E-26FF-4CAA-AD7F-B314956D51F8}" presName="sibTransComposite" presStyleCnt="0"/>
      <dgm:spPr/>
    </dgm:pt>
    <dgm:pt modelId="{CE99E252-0F91-48BE-BD03-DB45D738E3C0}" type="pres">
      <dgm:prSet presAssocID="{B6B6D99B-73FA-43F5-AF16-67637DD74465}" presName="compositeNode" presStyleCnt="0"/>
      <dgm:spPr/>
    </dgm:pt>
    <dgm:pt modelId="{52A7E591-DCF6-4A6F-842D-C808667AC7F9}" type="pres">
      <dgm:prSet presAssocID="{B6B6D99B-73FA-43F5-AF16-67637DD74465}" presName="parTx" presStyleLbl="node1" presStyleIdx="0" presStyleCnt="0">
        <dgm:presLayoutVars>
          <dgm:chMax val="0"/>
          <dgm:chPref val="0"/>
          <dgm:bulletEnabled val="1"/>
        </dgm:presLayoutVars>
      </dgm:prSet>
      <dgm:spPr/>
    </dgm:pt>
    <dgm:pt modelId="{03DC7830-0E11-4A62-ABD5-86B3FCC2F7AF}" type="pres">
      <dgm:prSet presAssocID="{B6B6D99B-73FA-43F5-AF16-67637DD74465}" presName="parSh" presStyleCnt="0"/>
      <dgm:spPr/>
    </dgm:pt>
    <dgm:pt modelId="{1E700677-B5A9-4C37-ADA9-FF8C4CD6A60F}" type="pres">
      <dgm:prSet presAssocID="{B6B6D99B-73FA-43F5-AF16-67637DD74465}" presName="lineNode" presStyleLbl="alignAccFollowNode1" presStyleIdx="12" presStyleCnt="15"/>
      <dgm:spPr/>
    </dgm:pt>
    <dgm:pt modelId="{D11EF104-FEFD-4382-B259-A4E69B1EE5F5}" type="pres">
      <dgm:prSet presAssocID="{B6B6D99B-73FA-43F5-AF16-67637DD74465}" presName="lineArrowNode" presStyleLbl="alignAccFollowNode1" presStyleIdx="13" presStyleCnt="15"/>
      <dgm:spPr/>
    </dgm:pt>
    <dgm:pt modelId="{83EBC57F-D78F-4F79-9A7B-2D2A87D48FFD}" type="pres">
      <dgm:prSet presAssocID="{F9504971-CE95-402E-B971-A3A37DB35452}" presName="sibTransNodeCircle" presStyleLbl="alignNode1" presStyleIdx="4" presStyleCnt="5">
        <dgm:presLayoutVars>
          <dgm:chMax val="0"/>
          <dgm:bulletEnabled/>
        </dgm:presLayoutVars>
      </dgm:prSet>
      <dgm:spPr/>
      <dgm:t>
        <a:bodyPr/>
        <a:lstStyle/>
        <a:p>
          <a:endParaRPr lang="en-GB"/>
        </a:p>
      </dgm:t>
    </dgm:pt>
    <dgm:pt modelId="{A2B92835-0E4F-4846-ACCD-DA9181214758}" type="pres">
      <dgm:prSet presAssocID="{F9504971-CE95-402E-B971-A3A37DB35452}" presName="spacerBetweenCircleAndCallout" presStyleCnt="0">
        <dgm:presLayoutVars/>
      </dgm:prSet>
      <dgm:spPr/>
    </dgm:pt>
    <dgm:pt modelId="{AE8FFE2B-C4D9-43C9-AE92-5C5D0A47357B}" type="pres">
      <dgm:prSet presAssocID="{B6B6D99B-73FA-43F5-AF16-67637DD74465}" presName="nodeText" presStyleLbl="alignAccFollowNode1" presStyleIdx="14" presStyleCnt="15">
        <dgm:presLayoutVars>
          <dgm:bulletEnabled val="1"/>
        </dgm:presLayoutVars>
      </dgm:prSet>
      <dgm:spPr/>
      <dgm:t>
        <a:bodyPr/>
        <a:lstStyle/>
        <a:p>
          <a:endParaRPr lang="en-GB"/>
        </a:p>
      </dgm:t>
    </dgm:pt>
  </dgm:ptLst>
  <dgm:cxnLst>
    <dgm:cxn modelId="{E47ABEB0-8DD6-41BE-B93B-DC30915999B4}" srcId="{0523D4AB-993A-4961-9A06-5249757BFB34}" destId="{9531861D-A221-4254-B17C-2CB62288C25C}" srcOrd="0" destOrd="0" parTransId="{9109BE46-D4EC-47C4-9680-16F2E6CE0FA4}" sibTransId="{98D504BB-6804-4CAA-8931-8EF43FAB5965}"/>
    <dgm:cxn modelId="{71FDC530-D725-4AC9-80D7-73DA567C3D7F}" type="presOf" srcId="{9531861D-A221-4254-B17C-2CB62288C25C}" destId="{63A741E7-C13F-4F3F-B325-000A745968D9}" srcOrd="0" destOrd="0" presId="urn:microsoft.com/office/officeart/2016/7/layout/LinearArrowProcessNumbered"/>
    <dgm:cxn modelId="{F56FE8C7-FB30-460C-B995-30BC79EBBC35}" type="presOf" srcId="{F6A05C8E-70A1-441F-9B95-0A69082333C5}" destId="{7C6B45D3-5B81-4C74-B71D-013B806DB987}" srcOrd="0" destOrd="0" presId="urn:microsoft.com/office/officeart/2016/7/layout/LinearArrowProcessNumbered"/>
    <dgm:cxn modelId="{EDC1FA63-D9C3-4AF3-A4DD-A9C221199D40}" type="presOf" srcId="{B6B6D99B-73FA-43F5-AF16-67637DD74465}" destId="{AE8FFE2B-C4D9-43C9-AE92-5C5D0A47357B}" srcOrd="0" destOrd="0" presId="urn:microsoft.com/office/officeart/2016/7/layout/LinearArrowProcessNumbered"/>
    <dgm:cxn modelId="{62859C21-C9F6-419C-98E1-9D08DE6CB780}" type="presOf" srcId="{18E71A23-1324-4120-A059-09FF0811E87B}" destId="{AD6994B2-645C-4EB8-9AB0-0C0FDBA5A8A2}" srcOrd="0" destOrd="0" presId="urn:microsoft.com/office/officeart/2016/7/layout/LinearArrowProcessNumbered"/>
    <dgm:cxn modelId="{34764F1D-5846-4CB4-A03E-1525C98A1FB5}" type="presOf" srcId="{DFC623F9-D055-4167-BB0F-04F102BA413E}" destId="{60E65CE3-9110-4C5D-8C28-DEB712AC539A}" srcOrd="0" destOrd="0" presId="urn:microsoft.com/office/officeart/2016/7/layout/LinearArrowProcessNumbered"/>
    <dgm:cxn modelId="{A6E6CDC5-BEDC-4E09-8877-DB631A0CE50A}" type="presOf" srcId="{E4A1C246-C32C-4C90-9B96-7EBAD649295B}" destId="{726F0822-8E99-47C6-987C-F0AF3F63F10F}" srcOrd="0" destOrd="0" presId="urn:microsoft.com/office/officeart/2016/7/layout/LinearArrowProcessNumbered"/>
    <dgm:cxn modelId="{48156C1F-2FCE-4A9D-BA45-6175E2517069}" type="presOf" srcId="{0523D4AB-993A-4961-9A06-5249757BFB34}" destId="{6622C2FE-DA20-43CC-9B0D-792AB05806A2}" srcOrd="0" destOrd="0" presId="urn:microsoft.com/office/officeart/2016/7/layout/LinearArrowProcessNumbered"/>
    <dgm:cxn modelId="{D01051E7-E925-4CFD-8B18-B93360DA6A30}" type="presOf" srcId="{98D504BB-6804-4CAA-8931-8EF43FAB5965}" destId="{BDA136B0-DABD-48D2-B720-93314C86A791}" srcOrd="0" destOrd="0" presId="urn:microsoft.com/office/officeart/2016/7/layout/LinearArrowProcessNumbered"/>
    <dgm:cxn modelId="{C6CF9C68-62FD-43E2-930A-2A14E1995AD3}" type="presOf" srcId="{F9504971-CE95-402E-B971-A3A37DB35452}" destId="{83EBC57F-D78F-4F79-9A7B-2D2A87D48FFD}" srcOrd="0" destOrd="0" presId="urn:microsoft.com/office/officeart/2016/7/layout/LinearArrowProcessNumbered"/>
    <dgm:cxn modelId="{721ED219-C604-4440-A2EC-ECB793880261}" srcId="{0523D4AB-993A-4961-9A06-5249757BFB34}" destId="{B6B6D99B-73FA-43F5-AF16-67637DD74465}" srcOrd="4" destOrd="0" parTransId="{D4B964B5-DC97-4DBE-A4D9-B90EE72F119B}" sibTransId="{F9504971-CE95-402E-B971-A3A37DB35452}"/>
    <dgm:cxn modelId="{E8A9EFA6-0E38-451E-BE08-F10D2ABF2B9F}" type="presOf" srcId="{CFA86239-84FD-42E9-AD9C-D85E7F6AC036}" destId="{B7FF8B1F-DD53-4620-B30B-6686A7117437}" srcOrd="0" destOrd="0" presId="urn:microsoft.com/office/officeart/2016/7/layout/LinearArrowProcessNumbered"/>
    <dgm:cxn modelId="{D2C4F214-ABCC-497C-938E-AAA92979BFE0}" srcId="{0523D4AB-993A-4961-9A06-5249757BFB34}" destId="{CFA86239-84FD-42E9-AD9C-D85E7F6AC036}" srcOrd="3" destOrd="0" parTransId="{72ACEDB4-6207-41EE-A862-BEA6821352E6}" sibTransId="{4122D07E-26FF-4CAA-AD7F-B314956D51F8}"/>
    <dgm:cxn modelId="{B05510E4-E0AE-4B7F-883A-CA74534823E1}" srcId="{0523D4AB-993A-4961-9A06-5249757BFB34}" destId="{18E71A23-1324-4120-A059-09FF0811E87B}" srcOrd="2" destOrd="0" parTransId="{3434DCD1-7DE2-4BEE-B77B-BC877B717B76}" sibTransId="{DFC623F9-D055-4167-BB0F-04F102BA413E}"/>
    <dgm:cxn modelId="{06A3E6E2-6C3A-49F4-A336-F01CC8DF877F}" srcId="{0523D4AB-993A-4961-9A06-5249757BFB34}" destId="{F6A05C8E-70A1-441F-9B95-0A69082333C5}" srcOrd="1" destOrd="0" parTransId="{2FD801C4-022B-4281-AD7E-A9A2555EF3F2}" sibTransId="{E4A1C246-C32C-4C90-9B96-7EBAD649295B}"/>
    <dgm:cxn modelId="{7C6E7FD9-AD5B-4A5E-AEBD-C60F5EF29886}" type="presOf" srcId="{4122D07E-26FF-4CAA-AD7F-B314956D51F8}" destId="{FC830E58-F318-47DF-9CC1-0701A4532FDD}" srcOrd="0" destOrd="0" presId="urn:microsoft.com/office/officeart/2016/7/layout/LinearArrowProcessNumbered"/>
    <dgm:cxn modelId="{53AECEBA-56AE-4171-8C2D-E3CAE6904165}" type="presParOf" srcId="{6622C2FE-DA20-43CC-9B0D-792AB05806A2}" destId="{ECFB1071-88E1-4D8A-A924-B032B8847F5F}" srcOrd="0" destOrd="0" presId="urn:microsoft.com/office/officeart/2016/7/layout/LinearArrowProcessNumbered"/>
    <dgm:cxn modelId="{F1D7414D-BBB4-4B31-BE23-A16045524AC1}" type="presParOf" srcId="{ECFB1071-88E1-4D8A-A924-B032B8847F5F}" destId="{CF4CDBA4-667C-4411-BF7D-E728040171DF}" srcOrd="0" destOrd="0" presId="urn:microsoft.com/office/officeart/2016/7/layout/LinearArrowProcessNumbered"/>
    <dgm:cxn modelId="{9A9C6856-C61B-4FAD-B95B-E6B6564B37DF}" type="presParOf" srcId="{ECFB1071-88E1-4D8A-A924-B032B8847F5F}" destId="{35222182-5454-4370-BB06-0A4384277897}" srcOrd="1" destOrd="0" presId="urn:microsoft.com/office/officeart/2016/7/layout/LinearArrowProcessNumbered"/>
    <dgm:cxn modelId="{C10797B1-3588-4F97-B495-B450E930CCD6}" type="presParOf" srcId="{35222182-5454-4370-BB06-0A4384277897}" destId="{5117BB17-D775-4147-B207-D9EDBE635EC0}" srcOrd="0" destOrd="0" presId="urn:microsoft.com/office/officeart/2016/7/layout/LinearArrowProcessNumbered"/>
    <dgm:cxn modelId="{0B9BE11E-4E0D-422A-886B-85C92840C0A3}" type="presParOf" srcId="{35222182-5454-4370-BB06-0A4384277897}" destId="{46BD70E4-CD01-4EB5-80E0-C40E57591D0B}" srcOrd="1" destOrd="0" presId="urn:microsoft.com/office/officeart/2016/7/layout/LinearArrowProcessNumbered"/>
    <dgm:cxn modelId="{306BCFC9-BCFB-4105-A1CF-B7E72FB628B5}" type="presParOf" srcId="{35222182-5454-4370-BB06-0A4384277897}" destId="{BDA136B0-DABD-48D2-B720-93314C86A791}" srcOrd="2" destOrd="0" presId="urn:microsoft.com/office/officeart/2016/7/layout/LinearArrowProcessNumbered"/>
    <dgm:cxn modelId="{05E604CC-235D-4744-836A-733C6047FB68}" type="presParOf" srcId="{35222182-5454-4370-BB06-0A4384277897}" destId="{24B2527C-D172-4374-B9B0-0E3002130F8C}" srcOrd="3" destOrd="0" presId="urn:microsoft.com/office/officeart/2016/7/layout/LinearArrowProcessNumbered"/>
    <dgm:cxn modelId="{7DFD463C-6B25-4545-A34B-535E1571D41B}" type="presParOf" srcId="{ECFB1071-88E1-4D8A-A924-B032B8847F5F}" destId="{63A741E7-C13F-4F3F-B325-000A745968D9}" srcOrd="2" destOrd="0" presId="urn:microsoft.com/office/officeart/2016/7/layout/LinearArrowProcessNumbered"/>
    <dgm:cxn modelId="{2BBA1409-F815-4094-9B4B-F40D5025AC17}" type="presParOf" srcId="{6622C2FE-DA20-43CC-9B0D-792AB05806A2}" destId="{5D87AF00-1C6E-419F-BCAB-85350050659A}" srcOrd="1" destOrd="0" presId="urn:microsoft.com/office/officeart/2016/7/layout/LinearArrowProcessNumbered"/>
    <dgm:cxn modelId="{2B1D023B-E419-4686-A454-D66BC472D684}" type="presParOf" srcId="{6622C2FE-DA20-43CC-9B0D-792AB05806A2}" destId="{38077BD6-A4AE-4CA5-8383-8EBFDB467B32}" srcOrd="2" destOrd="0" presId="urn:microsoft.com/office/officeart/2016/7/layout/LinearArrowProcessNumbered"/>
    <dgm:cxn modelId="{152E50F9-00D1-40A9-95E3-ABB5110BFD99}" type="presParOf" srcId="{38077BD6-A4AE-4CA5-8383-8EBFDB467B32}" destId="{84877934-070B-4AF1-B196-368FE192D6B5}" srcOrd="0" destOrd="0" presId="urn:microsoft.com/office/officeart/2016/7/layout/LinearArrowProcessNumbered"/>
    <dgm:cxn modelId="{309A8594-7006-43E7-A892-30AE31ED2E7E}" type="presParOf" srcId="{38077BD6-A4AE-4CA5-8383-8EBFDB467B32}" destId="{E09F4BB6-D4A0-4E27-A372-75A9D332D275}" srcOrd="1" destOrd="0" presId="urn:microsoft.com/office/officeart/2016/7/layout/LinearArrowProcessNumbered"/>
    <dgm:cxn modelId="{981F1B10-FEA0-444D-BE8B-36091726D5AC}" type="presParOf" srcId="{E09F4BB6-D4A0-4E27-A372-75A9D332D275}" destId="{21FBB02E-EFCE-4603-A8D4-BEE247A46603}" srcOrd="0" destOrd="0" presId="urn:microsoft.com/office/officeart/2016/7/layout/LinearArrowProcessNumbered"/>
    <dgm:cxn modelId="{746C0DF8-96A3-4CC3-968E-7163F1EF85F7}" type="presParOf" srcId="{E09F4BB6-D4A0-4E27-A372-75A9D332D275}" destId="{F91C568D-B6CB-4570-BEB1-E8E37C7CE409}" srcOrd="1" destOrd="0" presId="urn:microsoft.com/office/officeart/2016/7/layout/LinearArrowProcessNumbered"/>
    <dgm:cxn modelId="{ACB853AE-8734-4565-BE65-98BCB2FBB5B4}" type="presParOf" srcId="{E09F4BB6-D4A0-4E27-A372-75A9D332D275}" destId="{726F0822-8E99-47C6-987C-F0AF3F63F10F}" srcOrd="2" destOrd="0" presId="urn:microsoft.com/office/officeart/2016/7/layout/LinearArrowProcessNumbered"/>
    <dgm:cxn modelId="{0C69A33E-89E6-4FBC-B937-AE5F30B498E4}" type="presParOf" srcId="{E09F4BB6-D4A0-4E27-A372-75A9D332D275}" destId="{6A78AEA1-0D3B-4172-B0E3-A0E8C7D1046E}" srcOrd="3" destOrd="0" presId="urn:microsoft.com/office/officeart/2016/7/layout/LinearArrowProcessNumbered"/>
    <dgm:cxn modelId="{F8BA5FAF-A2C3-49A0-8D43-FEED8E1B8B48}" type="presParOf" srcId="{38077BD6-A4AE-4CA5-8383-8EBFDB467B32}" destId="{7C6B45D3-5B81-4C74-B71D-013B806DB987}" srcOrd="2" destOrd="0" presId="urn:microsoft.com/office/officeart/2016/7/layout/LinearArrowProcessNumbered"/>
    <dgm:cxn modelId="{D0CFAD86-74A3-4D8F-B47B-B62A7E379C39}" type="presParOf" srcId="{6622C2FE-DA20-43CC-9B0D-792AB05806A2}" destId="{C53A8A2F-FD09-46C3-B168-20A3330D4357}" srcOrd="3" destOrd="0" presId="urn:microsoft.com/office/officeart/2016/7/layout/LinearArrowProcessNumbered"/>
    <dgm:cxn modelId="{88969414-CAC0-4004-9A7C-AC5BC595EEB3}" type="presParOf" srcId="{6622C2FE-DA20-43CC-9B0D-792AB05806A2}" destId="{0FA88BE3-8090-4EC2-8FD5-A3EE74F573C6}" srcOrd="4" destOrd="0" presId="urn:microsoft.com/office/officeart/2016/7/layout/LinearArrowProcessNumbered"/>
    <dgm:cxn modelId="{DBA90A4F-B64B-45CD-A810-A8C1BEF9AD2F}" type="presParOf" srcId="{0FA88BE3-8090-4EC2-8FD5-A3EE74F573C6}" destId="{89DF0FB7-ACB1-46A5-A614-585DD7BAEC26}" srcOrd="0" destOrd="0" presId="urn:microsoft.com/office/officeart/2016/7/layout/LinearArrowProcessNumbered"/>
    <dgm:cxn modelId="{10789448-8152-4979-BEB0-B1336DA8C1D1}" type="presParOf" srcId="{0FA88BE3-8090-4EC2-8FD5-A3EE74F573C6}" destId="{B3FC529F-95C5-433E-9F71-0EB87DD9C9E0}" srcOrd="1" destOrd="0" presId="urn:microsoft.com/office/officeart/2016/7/layout/LinearArrowProcessNumbered"/>
    <dgm:cxn modelId="{9F1CE6EE-DC67-49C6-AD8D-9F81EE251FFD}" type="presParOf" srcId="{B3FC529F-95C5-433E-9F71-0EB87DD9C9E0}" destId="{829DBAC5-D8F3-4ADC-8678-A92CFA113897}" srcOrd="0" destOrd="0" presId="urn:microsoft.com/office/officeart/2016/7/layout/LinearArrowProcessNumbered"/>
    <dgm:cxn modelId="{F4FE10FF-E9F8-442C-AA04-FC026D57ED97}" type="presParOf" srcId="{B3FC529F-95C5-433E-9F71-0EB87DD9C9E0}" destId="{7D2D0394-9F48-418B-B5AD-05AC110F9E8F}" srcOrd="1" destOrd="0" presId="urn:microsoft.com/office/officeart/2016/7/layout/LinearArrowProcessNumbered"/>
    <dgm:cxn modelId="{67CCF354-A7A1-4AEE-9CAD-39E4079F458E}" type="presParOf" srcId="{B3FC529F-95C5-433E-9F71-0EB87DD9C9E0}" destId="{60E65CE3-9110-4C5D-8C28-DEB712AC539A}" srcOrd="2" destOrd="0" presId="urn:microsoft.com/office/officeart/2016/7/layout/LinearArrowProcessNumbered"/>
    <dgm:cxn modelId="{FB628D91-6227-4FC4-B5F0-307D65CFE147}" type="presParOf" srcId="{B3FC529F-95C5-433E-9F71-0EB87DD9C9E0}" destId="{2C0BB23D-506E-456D-8008-4EDDDCA7EB6F}" srcOrd="3" destOrd="0" presId="urn:microsoft.com/office/officeart/2016/7/layout/LinearArrowProcessNumbered"/>
    <dgm:cxn modelId="{F3E027BE-427A-4FCC-87C1-E6C5EFE639DB}" type="presParOf" srcId="{0FA88BE3-8090-4EC2-8FD5-A3EE74F573C6}" destId="{AD6994B2-645C-4EB8-9AB0-0C0FDBA5A8A2}" srcOrd="2" destOrd="0" presId="urn:microsoft.com/office/officeart/2016/7/layout/LinearArrowProcessNumbered"/>
    <dgm:cxn modelId="{F009E074-03B4-4BF0-A755-973550547BEB}" type="presParOf" srcId="{6622C2FE-DA20-43CC-9B0D-792AB05806A2}" destId="{EE9C9CA1-E158-4467-91A8-ACBA38790FB0}" srcOrd="5" destOrd="0" presId="urn:microsoft.com/office/officeart/2016/7/layout/LinearArrowProcessNumbered"/>
    <dgm:cxn modelId="{C687CD2B-9DBD-45A8-B5FD-19E3B33620AC}" type="presParOf" srcId="{6622C2FE-DA20-43CC-9B0D-792AB05806A2}" destId="{D73286F6-72A7-4D96-97F9-EA07FDD267C8}" srcOrd="6" destOrd="0" presId="urn:microsoft.com/office/officeart/2016/7/layout/LinearArrowProcessNumbered"/>
    <dgm:cxn modelId="{AEE4990E-D43C-4AAA-948C-ABC2A56902A5}" type="presParOf" srcId="{D73286F6-72A7-4D96-97F9-EA07FDD267C8}" destId="{CFBB432D-626C-4C0D-88B8-7AA0EAAEDCA9}" srcOrd="0" destOrd="0" presId="urn:microsoft.com/office/officeart/2016/7/layout/LinearArrowProcessNumbered"/>
    <dgm:cxn modelId="{46A636CB-EAA8-46F0-8601-E4C998011930}" type="presParOf" srcId="{D73286F6-72A7-4D96-97F9-EA07FDD267C8}" destId="{D3B64B22-6C5D-43AC-B180-6D2C0E2FD6A9}" srcOrd="1" destOrd="0" presId="urn:microsoft.com/office/officeart/2016/7/layout/LinearArrowProcessNumbered"/>
    <dgm:cxn modelId="{0C7E3241-7A81-4CDE-ACB1-D34443F160D0}" type="presParOf" srcId="{D3B64B22-6C5D-43AC-B180-6D2C0E2FD6A9}" destId="{85E4E5C5-8416-41C3-B597-53AFE850DF56}" srcOrd="0" destOrd="0" presId="urn:microsoft.com/office/officeart/2016/7/layout/LinearArrowProcessNumbered"/>
    <dgm:cxn modelId="{F0A113CB-EACD-434D-8B1A-C8ADAFCF8F41}" type="presParOf" srcId="{D3B64B22-6C5D-43AC-B180-6D2C0E2FD6A9}" destId="{67B876E9-2A82-455E-A772-30CF25C8A713}" srcOrd="1" destOrd="0" presId="urn:microsoft.com/office/officeart/2016/7/layout/LinearArrowProcessNumbered"/>
    <dgm:cxn modelId="{9347B675-5300-4956-9E3F-7F6AD1454BB1}" type="presParOf" srcId="{D3B64B22-6C5D-43AC-B180-6D2C0E2FD6A9}" destId="{FC830E58-F318-47DF-9CC1-0701A4532FDD}" srcOrd="2" destOrd="0" presId="urn:microsoft.com/office/officeart/2016/7/layout/LinearArrowProcessNumbered"/>
    <dgm:cxn modelId="{D1CE1D4E-DAAD-4A19-AFBD-9E575EF83A98}" type="presParOf" srcId="{D3B64B22-6C5D-43AC-B180-6D2C0E2FD6A9}" destId="{C6E9BBE8-3E73-4DB0-9E8E-723A9E57727D}" srcOrd="3" destOrd="0" presId="urn:microsoft.com/office/officeart/2016/7/layout/LinearArrowProcessNumbered"/>
    <dgm:cxn modelId="{E8BF1E0B-A544-499D-B0EC-03124D709005}" type="presParOf" srcId="{D73286F6-72A7-4D96-97F9-EA07FDD267C8}" destId="{B7FF8B1F-DD53-4620-B30B-6686A7117437}" srcOrd="2" destOrd="0" presId="urn:microsoft.com/office/officeart/2016/7/layout/LinearArrowProcessNumbered"/>
    <dgm:cxn modelId="{C2B141BC-7E1A-4017-A2AE-135EB9EA081A}" type="presParOf" srcId="{6622C2FE-DA20-43CC-9B0D-792AB05806A2}" destId="{10BD130E-C135-4391-9655-2CFA0E10C39A}" srcOrd="7" destOrd="0" presId="urn:microsoft.com/office/officeart/2016/7/layout/LinearArrowProcessNumbered"/>
    <dgm:cxn modelId="{7EF4319B-38B8-46AD-9F8D-5D640E580E18}" type="presParOf" srcId="{6622C2FE-DA20-43CC-9B0D-792AB05806A2}" destId="{CE99E252-0F91-48BE-BD03-DB45D738E3C0}" srcOrd="8" destOrd="0" presId="urn:microsoft.com/office/officeart/2016/7/layout/LinearArrowProcessNumbered"/>
    <dgm:cxn modelId="{A3CF7AEF-DD27-4FB8-9A3F-C2D404C3775A}" type="presParOf" srcId="{CE99E252-0F91-48BE-BD03-DB45D738E3C0}" destId="{52A7E591-DCF6-4A6F-842D-C808667AC7F9}" srcOrd="0" destOrd="0" presId="urn:microsoft.com/office/officeart/2016/7/layout/LinearArrowProcessNumbered"/>
    <dgm:cxn modelId="{E0A65381-8D0D-4B2B-BD4D-183B2350FBD3}" type="presParOf" srcId="{CE99E252-0F91-48BE-BD03-DB45D738E3C0}" destId="{03DC7830-0E11-4A62-ABD5-86B3FCC2F7AF}" srcOrd="1" destOrd="0" presId="urn:microsoft.com/office/officeart/2016/7/layout/LinearArrowProcessNumbered"/>
    <dgm:cxn modelId="{928CF853-43A6-4550-A0DD-A9EDFA871AEA}" type="presParOf" srcId="{03DC7830-0E11-4A62-ABD5-86B3FCC2F7AF}" destId="{1E700677-B5A9-4C37-ADA9-FF8C4CD6A60F}" srcOrd="0" destOrd="0" presId="urn:microsoft.com/office/officeart/2016/7/layout/LinearArrowProcessNumbered"/>
    <dgm:cxn modelId="{549E8CB9-ABC7-49EB-A802-5B6E109E9927}" type="presParOf" srcId="{03DC7830-0E11-4A62-ABD5-86B3FCC2F7AF}" destId="{D11EF104-FEFD-4382-B259-A4E69B1EE5F5}" srcOrd="1" destOrd="0" presId="urn:microsoft.com/office/officeart/2016/7/layout/LinearArrowProcessNumbered"/>
    <dgm:cxn modelId="{F4583268-0A59-42E2-A77E-7CB350CF89C0}" type="presParOf" srcId="{03DC7830-0E11-4A62-ABD5-86B3FCC2F7AF}" destId="{83EBC57F-D78F-4F79-9A7B-2D2A87D48FFD}" srcOrd="2" destOrd="0" presId="urn:microsoft.com/office/officeart/2016/7/layout/LinearArrowProcessNumbered"/>
    <dgm:cxn modelId="{F8B0159E-D14F-4A89-A780-EF45093194EA}" type="presParOf" srcId="{03DC7830-0E11-4A62-ABD5-86B3FCC2F7AF}" destId="{A2B92835-0E4F-4846-ACCD-DA9181214758}" srcOrd="3" destOrd="0" presId="urn:microsoft.com/office/officeart/2016/7/layout/LinearArrowProcessNumbered"/>
    <dgm:cxn modelId="{E13943BC-2F96-4B3D-B49C-E0B75B0D4D67}" type="presParOf" srcId="{CE99E252-0F91-48BE-BD03-DB45D738E3C0}" destId="{AE8FFE2B-C4D9-43C9-AE92-5C5D0A47357B}"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2/4/2022</a:t>
            </a:fld>
            <a:endParaRPr dirty="0"/>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dirty="0"/>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2/4/2022</a:t>
            </a:fld>
            <a:endParaRPr dirty="0"/>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dirty="0"/>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dirty="0"/>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dirty="0"/>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dirty="0"/>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dirty="0"/>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dirty="0"/>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16/j.jpain.2009.08.003" TargetMode="External"/><Relationship Id="rId2" Type="http://schemas.openxmlformats.org/officeDocument/2006/relationships/hyperlink" Target="http://www.bodyproject.eu/media/Final-anthology-mht-May2013.pdf" TargetMode="External"/><Relationship Id="rId1" Type="http://schemas.openxmlformats.org/officeDocument/2006/relationships/slideLayout" Target="../slideLayouts/slideLayout2.xml"/><Relationship Id="rId4" Type="http://schemas.openxmlformats.org/officeDocument/2006/relationships/hyperlink" Target="https://doi.org/10.1016/j.genm.2011.04.001"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11/j.1526-4637.2005.05002.x" TargetMode="External"/><Relationship Id="rId2" Type="http://schemas.openxmlformats.org/officeDocument/2006/relationships/hyperlink" Target="https://doi.org/10.1053/jpmn.2000.9761" TargetMode="External"/><Relationship Id="rId1" Type="http://schemas.openxmlformats.org/officeDocument/2006/relationships/slideLayout" Target="../slideLayouts/slideLayout2.xml"/><Relationship Id="rId4" Type="http://schemas.openxmlformats.org/officeDocument/2006/relationships/hyperlink" Target="https://doi.org/10.1016/j.bjpt.2018.07.002"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ailystoic.com/stoicism-and-pain-management/#:~:text=It's%20an%20absolutely%20fundamental%20principle,or%20other%20symptoms%20of%20illness." TargetMode="External"/><Relationship Id="rId2" Type="http://schemas.openxmlformats.org/officeDocument/2006/relationships/hyperlink" Target="https://theconversation.com/how-different-cultures-experience-and-talk-about-pain-49046"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ΑΝΤΙΜΕΤωπιζοντασ ΤΟΝ ΠΟΝΟ</a:t>
            </a:r>
            <a:endParaRPr lang="en-GB" dirty="0"/>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dirty="0"/>
          </a:p>
        </p:txBody>
      </p:sp>
      <p:sp>
        <p:nvSpPr>
          <p:cNvPr id="3" name="TextBox 2">
            <a:extLst>
              <a:ext uri="{FF2B5EF4-FFF2-40B4-BE49-F238E27FC236}">
                <a16:creationId xmlns:a16="http://schemas.microsoft.com/office/drawing/2014/main" xmlns="" id="{C3C52934-D3A6-4B2A-9ECD-9DF99D7079D2}"/>
              </a:ext>
            </a:extLst>
          </p:cNvPr>
          <p:cNvSpPr txBox="1"/>
          <p:nvPr/>
        </p:nvSpPr>
        <p:spPr>
          <a:xfrm>
            <a:off x="4294212" y="4365104"/>
            <a:ext cx="4752528" cy="923330"/>
          </a:xfrm>
          <a:prstGeom prst="rect">
            <a:avLst/>
          </a:prstGeom>
          <a:noFill/>
        </p:spPr>
        <p:txBody>
          <a:bodyPr wrap="square" rtlCol="0">
            <a:spAutoFit/>
          </a:bodyPr>
          <a:lstStyle/>
          <a:p>
            <a:pPr algn="ctr"/>
            <a:r>
              <a:rPr lang="el-GR" sz="5400" dirty="0">
                <a:solidFill>
                  <a:schemeClr val="bg2"/>
                </a:solidFill>
              </a:rPr>
              <a:t>Ενότητα</a:t>
            </a:r>
            <a:r>
              <a:rPr lang="en-GB" sz="5400" dirty="0">
                <a:solidFill>
                  <a:schemeClr val="bg2"/>
                </a:solidFill>
              </a:rPr>
              <a:t> 8</a:t>
            </a:r>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1F545-E388-4A1E-BCD4-7D7D45765D75}"/>
              </a:ext>
            </a:extLst>
          </p:cNvPr>
          <p:cNvSpPr>
            <a:spLocks noGrp="1"/>
          </p:cNvSpPr>
          <p:nvPr>
            <p:ph type="title"/>
          </p:nvPr>
        </p:nvSpPr>
        <p:spPr>
          <a:xfrm>
            <a:off x="1364125" y="551683"/>
            <a:ext cx="9884376" cy="1130606"/>
          </a:xfrm>
        </p:spPr>
        <p:txBody>
          <a:bodyPr>
            <a:normAutofit fontScale="90000"/>
          </a:bodyPr>
          <a:lstStyle/>
          <a:p>
            <a:r>
              <a:rPr lang="el-GR" dirty="0"/>
              <a:t/>
            </a:r>
            <a:br>
              <a:rPr lang="el-GR" dirty="0"/>
            </a:br>
            <a:r>
              <a:rPr lang="el-GR" dirty="0"/>
              <a:t>Προσδοκίες για την αντιμετώπιση του πόνου</a:t>
            </a:r>
            <a:endParaRPr lang="en-GB" dirty="0"/>
          </a:p>
        </p:txBody>
      </p:sp>
      <p:pic>
        <p:nvPicPr>
          <p:cNvPr id="5" name="Picture 4">
            <a:extLst>
              <a:ext uri="{FF2B5EF4-FFF2-40B4-BE49-F238E27FC236}">
                <a16:creationId xmlns:a16="http://schemas.microsoft.com/office/drawing/2014/main" xmlns="" id="{7E5E5002-049F-4A7E-BBB7-0DE3138665D0}"/>
              </a:ext>
            </a:extLst>
          </p:cNvPr>
          <p:cNvPicPr>
            <a:picLocks noChangeAspect="1"/>
          </p:cNvPicPr>
          <p:nvPr/>
        </p:nvPicPr>
        <p:blipFill rotWithShape="1">
          <a:blip r:embed="rId2"/>
          <a:srcRect r="38180" b="1"/>
          <a:stretch/>
        </p:blipFill>
        <p:spPr>
          <a:xfrm>
            <a:off x="1364125" y="2074931"/>
            <a:ext cx="3210659" cy="3466681"/>
          </a:xfrm>
          <a:prstGeom prst="rect">
            <a:avLst/>
          </a:prstGeom>
        </p:spPr>
      </p:pic>
      <p:sp>
        <p:nvSpPr>
          <p:cNvPr id="3" name="Content Placeholder 2">
            <a:extLst>
              <a:ext uri="{FF2B5EF4-FFF2-40B4-BE49-F238E27FC236}">
                <a16:creationId xmlns:a16="http://schemas.microsoft.com/office/drawing/2014/main" xmlns="" id="{E14E28D7-0041-44BA-84ED-671C548E8A9F}"/>
              </a:ext>
            </a:extLst>
          </p:cNvPr>
          <p:cNvSpPr>
            <a:spLocks noGrp="1"/>
          </p:cNvSpPr>
          <p:nvPr>
            <p:ph idx="1"/>
          </p:nvPr>
        </p:nvSpPr>
        <p:spPr>
          <a:xfrm>
            <a:off x="5230316" y="1979592"/>
            <a:ext cx="6175168" cy="4310608"/>
          </a:xfrm>
        </p:spPr>
        <p:txBody>
          <a:bodyPr>
            <a:normAutofit/>
          </a:bodyPr>
          <a:lstStyle/>
          <a:p>
            <a:pPr marL="0" indent="0" algn="just">
              <a:buNone/>
            </a:pPr>
            <a:r>
              <a:rPr lang="el-GR" sz="2000" dirty="0"/>
              <a:t>Σε περιστατικά που συνέβησαν στο παρελθόν, ποιες ήταν οι προσδοκίες για το πώς τα άτομα αντιμετώπιζαν τον πόνο στην οικογένειά σας ή στην ομάδα των συνομηλίκων σας (ως ενήλικες);</a:t>
            </a:r>
            <a:r>
              <a:rPr lang="en-GB" sz="2000" dirty="0"/>
              <a:t/>
            </a:r>
            <a:br>
              <a:rPr lang="en-GB" sz="2000" dirty="0"/>
            </a:br>
            <a:r>
              <a:rPr lang="el-GR" sz="2000" dirty="0"/>
              <a:t>Με ποια δήλωση συνδέεστε περισσότερο;</a:t>
            </a:r>
            <a:endParaRPr lang="en-GB" sz="2000" dirty="0"/>
          </a:p>
          <a:p>
            <a:pPr marL="0" indent="0" algn="just">
              <a:buNone/>
            </a:pPr>
            <a:r>
              <a:rPr lang="el-GR" sz="1800" i="1" dirty="0"/>
              <a:t>Α. Ο πόνος δεν αναφέρθηκε ούτε συζητήθηκε.</a:t>
            </a:r>
          </a:p>
          <a:p>
            <a:pPr marL="0" indent="0" algn="just">
              <a:buNone/>
            </a:pPr>
            <a:r>
              <a:rPr lang="el-GR" sz="1800" i="1" dirty="0"/>
              <a:t>Β. Αν κάποιος/α πονούσε, ενθαρρύνονταν να το περιγράψει ελεύθερα.</a:t>
            </a:r>
          </a:p>
          <a:p>
            <a:pPr marL="0" indent="0" algn="just">
              <a:buNone/>
            </a:pPr>
            <a:r>
              <a:rPr lang="el-GR" sz="1800" i="1" dirty="0"/>
              <a:t>Γ. Αν κάποιος/α πονούσε θα γκρίνιαζε δυνατά για να αποδείξει ότι πονούσε και ότι υπέφερε.</a:t>
            </a:r>
          </a:p>
          <a:p>
            <a:pPr marL="0" indent="0" algn="just">
              <a:buNone/>
            </a:pPr>
            <a:r>
              <a:rPr lang="el-GR" sz="1800" i="1" dirty="0"/>
              <a:t>Δ. Αν κάποιος/α πονούσε, αναμενόταν να υποφέρει σιωπηλά και να μην κάνει φασαρία.</a:t>
            </a:r>
            <a:endParaRPr lang="en-GB" sz="1800" i="1" dirty="0"/>
          </a:p>
          <a:p>
            <a:pPr marL="0" indent="0">
              <a:buNone/>
            </a:pPr>
            <a:endParaRPr lang="en-GB" sz="1800" dirty="0"/>
          </a:p>
        </p:txBody>
      </p:sp>
      <p:sp>
        <p:nvSpPr>
          <p:cNvPr id="4" name="Slide Number Placeholder 3">
            <a:extLst>
              <a:ext uri="{FF2B5EF4-FFF2-40B4-BE49-F238E27FC236}">
                <a16:creationId xmlns:a16="http://schemas.microsoft.com/office/drawing/2014/main" xmlns="" id="{11862A76-CD7C-479E-912C-95522D1C13FD}"/>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10</a:t>
            </a:fld>
            <a:endParaRPr lang="en-GB" dirty="0"/>
          </a:p>
        </p:txBody>
      </p:sp>
      <p:sp>
        <p:nvSpPr>
          <p:cNvPr id="6" name="TextBox 5">
            <a:extLst>
              <a:ext uri="{FF2B5EF4-FFF2-40B4-BE49-F238E27FC236}">
                <a16:creationId xmlns:a16="http://schemas.microsoft.com/office/drawing/2014/main" xmlns="" id="{7E8B687E-0F4B-465C-AA82-0CC1C74C573B}"/>
              </a:ext>
            </a:extLst>
          </p:cNvPr>
          <p:cNvSpPr txBox="1"/>
          <p:nvPr/>
        </p:nvSpPr>
        <p:spPr>
          <a:xfrm>
            <a:off x="1912188" y="5640121"/>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9" name="Picture 8">
            <a:extLst>
              <a:ext uri="{FF2B5EF4-FFF2-40B4-BE49-F238E27FC236}">
                <a16:creationId xmlns:a16="http://schemas.microsoft.com/office/drawing/2014/main" xmlns="" id="{EE466700-4481-43E2-BF3A-F33A208A0588}"/>
              </a:ext>
            </a:extLst>
          </p:cNvPr>
          <p:cNvPicPr>
            <a:picLocks noChangeAspect="1"/>
          </p:cNvPicPr>
          <p:nvPr/>
        </p:nvPicPr>
        <p:blipFill>
          <a:blip r:embed="rId3"/>
          <a:stretch>
            <a:fillRect/>
          </a:stretch>
        </p:blipFill>
        <p:spPr>
          <a:xfrm>
            <a:off x="11036715" y="5640121"/>
            <a:ext cx="926672" cy="920576"/>
          </a:xfrm>
          <a:prstGeom prst="rect">
            <a:avLst/>
          </a:prstGeom>
        </p:spPr>
      </p:pic>
    </p:spTree>
    <p:extLst>
      <p:ext uri="{BB962C8B-B14F-4D97-AF65-F5344CB8AC3E}">
        <p14:creationId xmlns:p14="http://schemas.microsoft.com/office/powerpoint/2010/main" val="35114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4244B-A30C-4664-B9F8-4EAD47DC8603}"/>
              </a:ext>
            </a:extLst>
          </p:cNvPr>
          <p:cNvSpPr>
            <a:spLocks noGrp="1"/>
          </p:cNvSpPr>
          <p:nvPr>
            <p:ph type="title"/>
          </p:nvPr>
        </p:nvSpPr>
        <p:spPr/>
        <p:txBody>
          <a:bodyPr/>
          <a:lstStyle/>
          <a:p>
            <a:r>
              <a:rPr lang="el-GR" i="1" dirty="0"/>
              <a:t>Περίληψη</a:t>
            </a:r>
            <a:endParaRPr lang="en-GB" i="1" dirty="0"/>
          </a:p>
        </p:txBody>
      </p:sp>
      <p:sp>
        <p:nvSpPr>
          <p:cNvPr id="3" name="Content Placeholder 2">
            <a:extLst>
              <a:ext uri="{FF2B5EF4-FFF2-40B4-BE49-F238E27FC236}">
                <a16:creationId xmlns:a16="http://schemas.microsoft.com/office/drawing/2014/main" xmlns="" id="{80287CA8-6FF1-410A-936A-4D0ED64D367B}"/>
              </a:ext>
            </a:extLst>
          </p:cNvPr>
          <p:cNvSpPr>
            <a:spLocks noGrp="1"/>
          </p:cNvSpPr>
          <p:nvPr>
            <p:ph idx="1"/>
          </p:nvPr>
        </p:nvSpPr>
        <p:spPr>
          <a:xfrm>
            <a:off x="1197868" y="1628800"/>
            <a:ext cx="10369152" cy="3581400"/>
          </a:xfrm>
        </p:spPr>
        <p:txBody>
          <a:bodyPr/>
          <a:lstStyle/>
          <a:p>
            <a:pPr marL="0" indent="0" algn="just">
              <a:buNone/>
            </a:pPr>
            <a:r>
              <a:rPr lang="el-GR" i="1" dirty="0"/>
              <a:t>Διαφορετικά άτομα έχουν διαφορετικούς τρόπους έκφρασης του πόνου και αντιμετώπισης του.</a:t>
            </a:r>
          </a:p>
          <a:p>
            <a:pPr marL="0" indent="0" algn="just">
              <a:buNone/>
            </a:pPr>
            <a:r>
              <a:rPr lang="el-GR" i="1" dirty="0"/>
              <a:t>Αυτά μπορεί να επηρεαστούν από την προσωπικότητα ενός ατόμου.</a:t>
            </a:r>
          </a:p>
          <a:p>
            <a:pPr marL="0" indent="0" algn="just">
              <a:buNone/>
            </a:pPr>
            <a:r>
              <a:rPr lang="el-GR" i="1" dirty="0"/>
              <a:t>Επηρεάζονται επίσης από τα δικά τους πολιτισμικά πρότυπα αντιμετώπισης του πόνου.</a:t>
            </a:r>
          </a:p>
          <a:p>
            <a:pPr marL="0" indent="0" algn="just">
              <a:buNone/>
            </a:pPr>
            <a:r>
              <a:rPr lang="el-GR" i="1" dirty="0"/>
              <a:t>Τα άτομα θα χρησιμοποιήσουν μια μεγάλη ποικιλία λέξεων για να περιγράψουν τον πόνο, αυτές οι περιγραφές μπορεί να είναι διαφορετικές ανάλογα με το πολιτισμικό υπόβαθρο κάποιου.</a:t>
            </a:r>
          </a:p>
          <a:p>
            <a:pPr marL="0" indent="0" algn="just">
              <a:buNone/>
            </a:pPr>
            <a:r>
              <a:rPr lang="el-GR" i="1" dirty="0"/>
              <a:t>Η ικανότητα περιγραφής του πόνου μπορεί επίσης να επηρεαστεί από την κατανόηση της γλώσσας που χρησιμοποιείται σε οποιαδήποτε διάγνωση από το άτομο.</a:t>
            </a:r>
            <a:endParaRPr lang="en-GB" dirty="0"/>
          </a:p>
        </p:txBody>
      </p:sp>
      <p:sp>
        <p:nvSpPr>
          <p:cNvPr id="4" name="Slide Number Placeholder 3">
            <a:extLst>
              <a:ext uri="{FF2B5EF4-FFF2-40B4-BE49-F238E27FC236}">
                <a16:creationId xmlns:a16="http://schemas.microsoft.com/office/drawing/2014/main" xmlns="" id="{DAC25AF7-CDC0-4C8A-A3BE-2F7F1EF5CB6D}"/>
              </a:ext>
            </a:extLst>
          </p:cNvPr>
          <p:cNvSpPr>
            <a:spLocks noGrp="1"/>
          </p:cNvSpPr>
          <p:nvPr>
            <p:ph type="sldNum" sz="quarter" idx="12"/>
          </p:nvPr>
        </p:nvSpPr>
        <p:spPr/>
        <p:txBody>
          <a:bodyPr/>
          <a:lstStyle/>
          <a:p>
            <a:fld id="{C014DD1E-5D91-48A3-AD6D-45FBA980D106}" type="slidenum">
              <a:rPr lang="en-GB" smtClean="0"/>
              <a:t>11</a:t>
            </a:fld>
            <a:endParaRPr lang="en-GB" dirty="0"/>
          </a:p>
        </p:txBody>
      </p:sp>
    </p:spTree>
    <p:extLst>
      <p:ext uri="{BB962C8B-B14F-4D97-AF65-F5344CB8AC3E}">
        <p14:creationId xmlns:p14="http://schemas.microsoft.com/office/powerpoint/2010/main" val="397556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ΕΥΡΕΙεσ</a:t>
            </a:r>
            <a:r>
              <a:rPr lang="el-GR" sz="5400" dirty="0"/>
              <a:t> </a:t>
            </a:r>
            <a:r>
              <a:rPr lang="el-GR" sz="5400" dirty="0" err="1"/>
              <a:t>Διαφοροποιησεις</a:t>
            </a:r>
            <a:r>
              <a:rPr lang="el-GR" sz="5400" dirty="0"/>
              <a:t> </a:t>
            </a:r>
            <a:r>
              <a:rPr lang="el-GR" sz="5400" dirty="0" err="1"/>
              <a:t>μεταξυ</a:t>
            </a:r>
            <a:r>
              <a:rPr lang="el-GR" sz="5400" dirty="0"/>
              <a:t> </a:t>
            </a:r>
            <a:r>
              <a:rPr lang="el-GR" sz="5400" dirty="0" err="1"/>
              <a:t>πολιτισμΩν</a:t>
            </a:r>
            <a:endParaRPr lang="en-GB" sz="5400" dirty="0"/>
          </a:p>
        </p:txBody>
      </p:sp>
      <p:sp>
        <p:nvSpPr>
          <p:cNvPr id="3" name="Text Placeholder 2"/>
          <p:cNvSpPr>
            <a:spLocks noGrp="1"/>
          </p:cNvSpPr>
          <p:nvPr>
            <p:ph type="body" idx="1"/>
          </p:nvPr>
        </p:nvSpPr>
        <p:spPr>
          <a:xfrm>
            <a:off x="1233049" y="4077072"/>
            <a:ext cx="9610468" cy="1143324"/>
          </a:xfrm>
        </p:spPr>
        <p:txBody>
          <a:bodyPr>
            <a:normAutofit fontScale="70000" lnSpcReduction="20000"/>
          </a:bodyPr>
          <a:lstStyle/>
          <a:p>
            <a:pPr algn="ctr"/>
            <a:r>
              <a:rPr lang="el-GR" sz="5400" dirty="0"/>
              <a:t>ΠΑΡΑΓΟΝΤΕΣ ΣΧΕΤΙΚΟΙ ΜΕ ΤΟΝ/ΤΗΝ ΑΣΘΕΝΗ</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12</a:t>
            </a:fld>
            <a:endParaRPr lang="en-GB" dirty="0"/>
          </a:p>
        </p:txBody>
      </p:sp>
    </p:spTree>
    <p:extLst>
      <p:ext uri="{BB962C8B-B14F-4D97-AF65-F5344CB8AC3E}">
        <p14:creationId xmlns:p14="http://schemas.microsoft.com/office/powerpoint/2010/main" val="29965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F407B-9BF3-4D64-992D-816C18B04FCB}"/>
              </a:ext>
            </a:extLst>
          </p:cNvPr>
          <p:cNvSpPr>
            <a:spLocks noGrp="1"/>
          </p:cNvSpPr>
          <p:nvPr>
            <p:ph type="title"/>
          </p:nvPr>
        </p:nvSpPr>
        <p:spPr>
          <a:xfrm>
            <a:off x="1371242" y="548680"/>
            <a:ext cx="3281840" cy="2016224"/>
          </a:xfrm>
        </p:spPr>
        <p:txBody>
          <a:bodyPr>
            <a:normAutofit fontScale="90000"/>
          </a:bodyPr>
          <a:lstStyle/>
          <a:p>
            <a:r>
              <a:rPr lang="el-GR" sz="3600" dirty="0"/>
              <a:t>Έκφραση πόνου: Εκφραστική έναντι στωικής συμπεριφοράς</a:t>
            </a:r>
            <a:br>
              <a:rPr lang="el-GR" sz="3600" dirty="0"/>
            </a:br>
            <a:r>
              <a:rPr lang="el-GR" sz="3600" dirty="0"/>
              <a:t/>
            </a:r>
            <a:br>
              <a:rPr lang="el-GR" sz="3600" dirty="0"/>
            </a:br>
            <a:endParaRPr lang="en-GB" sz="3400" dirty="0">
              <a:highlight>
                <a:srgbClr val="FF0000"/>
              </a:highlight>
            </a:endParaRPr>
          </a:p>
        </p:txBody>
      </p:sp>
      <p:sp>
        <p:nvSpPr>
          <p:cNvPr id="3" name="Content Placeholder 2">
            <a:extLst>
              <a:ext uri="{FF2B5EF4-FFF2-40B4-BE49-F238E27FC236}">
                <a16:creationId xmlns:a16="http://schemas.microsoft.com/office/drawing/2014/main" xmlns="" id="{89F91249-63C7-4BE9-B47A-4AC7E860678C}"/>
              </a:ext>
            </a:extLst>
          </p:cNvPr>
          <p:cNvSpPr>
            <a:spLocks noGrp="1"/>
          </p:cNvSpPr>
          <p:nvPr>
            <p:ph idx="1"/>
          </p:nvPr>
        </p:nvSpPr>
        <p:spPr>
          <a:xfrm>
            <a:off x="1371242" y="2286000"/>
            <a:ext cx="3281839" cy="3581400"/>
          </a:xfrm>
        </p:spPr>
        <p:txBody>
          <a:bodyPr>
            <a:normAutofit/>
          </a:bodyPr>
          <a:lstStyle/>
          <a:p>
            <a:pPr marL="0" indent="0">
              <a:buNone/>
            </a:pPr>
            <a:endParaRPr lang="el-GR" sz="2400" dirty="0"/>
          </a:p>
          <a:p>
            <a:pPr marL="0" indent="0">
              <a:buNone/>
            </a:pPr>
            <a:r>
              <a:rPr lang="el-GR" sz="2400" dirty="0"/>
              <a:t>Δύο γενικοί όροι που μπορούν να χρησιμοποιηθούν είναι</a:t>
            </a:r>
            <a:r>
              <a:rPr lang="en-GB" sz="2400" dirty="0"/>
              <a:t>:</a:t>
            </a:r>
            <a:r>
              <a:rPr lang="el-GR" sz="2400" dirty="0"/>
              <a:t> η εκφραστικότητα και ο στωικισμός.</a:t>
            </a:r>
            <a:endParaRPr lang="en-GB" sz="2400" dirty="0"/>
          </a:p>
        </p:txBody>
      </p:sp>
      <p:pic>
        <p:nvPicPr>
          <p:cNvPr id="5" name="Picture 4">
            <a:extLst>
              <a:ext uri="{FF2B5EF4-FFF2-40B4-BE49-F238E27FC236}">
                <a16:creationId xmlns:a16="http://schemas.microsoft.com/office/drawing/2014/main" xmlns="" id="{256A68DF-748B-48B6-80D2-6183574EE826}"/>
              </a:ext>
            </a:extLst>
          </p:cNvPr>
          <p:cNvPicPr>
            <a:picLocks noChangeAspect="1"/>
          </p:cNvPicPr>
          <p:nvPr/>
        </p:nvPicPr>
        <p:blipFill>
          <a:blip r:embed="rId2"/>
          <a:stretch>
            <a:fillRect/>
          </a:stretch>
        </p:blipFill>
        <p:spPr>
          <a:xfrm>
            <a:off x="5030156" y="662832"/>
            <a:ext cx="6515368" cy="5212294"/>
          </a:xfrm>
          <a:prstGeom prst="rect">
            <a:avLst/>
          </a:prstGeom>
        </p:spPr>
      </p:pic>
      <p:sp>
        <p:nvSpPr>
          <p:cNvPr id="4" name="Slide Number Placeholder 3">
            <a:extLst>
              <a:ext uri="{FF2B5EF4-FFF2-40B4-BE49-F238E27FC236}">
                <a16:creationId xmlns:a16="http://schemas.microsoft.com/office/drawing/2014/main" xmlns="" id="{14E9B5FE-39B4-4C04-BBEC-422610EC966C}"/>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13</a:t>
            </a:fld>
            <a:endParaRPr lang="en-GB" dirty="0"/>
          </a:p>
        </p:txBody>
      </p:sp>
      <p:sp>
        <p:nvSpPr>
          <p:cNvPr id="6" name="TextBox 5">
            <a:extLst>
              <a:ext uri="{FF2B5EF4-FFF2-40B4-BE49-F238E27FC236}">
                <a16:creationId xmlns:a16="http://schemas.microsoft.com/office/drawing/2014/main" xmlns="" id="{C62BC86B-16A4-4EDA-A316-3C82B494B9A9}"/>
              </a:ext>
            </a:extLst>
          </p:cNvPr>
          <p:cNvSpPr txBox="1"/>
          <p:nvPr/>
        </p:nvSpPr>
        <p:spPr>
          <a:xfrm>
            <a:off x="8412480" y="5994400"/>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114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5297D-C9D2-40A3-AD3A-11793FB22D94}"/>
              </a:ext>
            </a:extLst>
          </p:cNvPr>
          <p:cNvSpPr>
            <a:spLocks noGrp="1"/>
          </p:cNvSpPr>
          <p:nvPr>
            <p:ph type="title"/>
          </p:nvPr>
        </p:nvSpPr>
        <p:spPr>
          <a:xfrm>
            <a:off x="1390287" y="685800"/>
            <a:ext cx="9884376" cy="726976"/>
          </a:xfrm>
        </p:spPr>
        <p:txBody>
          <a:bodyPr>
            <a:normAutofit/>
          </a:bodyPr>
          <a:lstStyle/>
          <a:p>
            <a:r>
              <a:rPr lang="el-GR" dirty="0"/>
              <a:t>Εκφραστική και στωική έκφραση πόνου</a:t>
            </a:r>
            <a:endParaRPr lang="el-GR" dirty="0">
              <a:highlight>
                <a:srgbClr val="FF0000"/>
              </a:highlight>
            </a:endParaRPr>
          </a:p>
        </p:txBody>
      </p:sp>
      <p:sp>
        <p:nvSpPr>
          <p:cNvPr id="3" name="Content Placeholder 2">
            <a:extLst>
              <a:ext uri="{FF2B5EF4-FFF2-40B4-BE49-F238E27FC236}">
                <a16:creationId xmlns:a16="http://schemas.microsoft.com/office/drawing/2014/main" xmlns="" id="{79095079-34D4-4D6C-B463-61D35D128F57}"/>
              </a:ext>
            </a:extLst>
          </p:cNvPr>
          <p:cNvSpPr>
            <a:spLocks noGrp="1"/>
          </p:cNvSpPr>
          <p:nvPr>
            <p:ph idx="1"/>
          </p:nvPr>
        </p:nvSpPr>
        <p:spPr>
          <a:xfrm>
            <a:off x="1404284" y="2344196"/>
            <a:ext cx="6175168" cy="3581400"/>
          </a:xfrm>
        </p:spPr>
        <p:txBody>
          <a:bodyPr>
            <a:normAutofit fontScale="92500"/>
          </a:bodyPr>
          <a:lstStyle/>
          <a:p>
            <a:pPr marL="0" indent="0" algn="just">
              <a:buNone/>
            </a:pPr>
            <a:r>
              <a:rPr lang="el-GR" dirty="0"/>
              <a:t>Οι τρόποι με τους οποίους οι άνθρωποι εκφράζουν τον πόνο τους διαφέρουν και μπορούν να προσδιοριστούν κοινωνικοπολιτισμικά. Μια διάκριση που μπορεί να γίνει είναι μεταξύ του εκφραστικού και του στωικού τρόπου έκφρασης ή υπομονής του πόνου:</a:t>
            </a:r>
          </a:p>
          <a:p>
            <a:pPr algn="just">
              <a:buFont typeface="Wingdings" panose="05000000000000000000" pitchFamily="2" charset="2"/>
              <a:buChar char="§"/>
            </a:pPr>
            <a:r>
              <a:rPr lang="el-GR" dirty="0"/>
              <a:t>Οι εκφραστικοί άνθρωποι τείνουν να εκφράζουν τον πόνο στον έξω κόσμο για να καταλάβουν οι άλλοι. Οι στωικοί άνθρωποι τείνουν να δέχονται τον πόνο πιο σιωπηλά. </a:t>
            </a:r>
          </a:p>
          <a:p>
            <a:pPr algn="just">
              <a:buFont typeface="Wingdings" panose="05000000000000000000" pitchFamily="2" charset="2"/>
              <a:buChar char="§"/>
            </a:pPr>
            <a:r>
              <a:rPr lang="el-GR" dirty="0"/>
              <a:t>Οι στωικές στάσεις μπορεί να συνδέονται με πολιτιστικές ή θρησκευτικές πεποιθήσεις όπως «Ήταν θέλημα Θεού να με δοκιμάσει με αυτόν τον τρόπο και πρέπει να το υπομείνω».</a:t>
            </a:r>
            <a:endParaRPr lang="en-US" dirty="0"/>
          </a:p>
        </p:txBody>
      </p:sp>
      <p:sp>
        <p:nvSpPr>
          <p:cNvPr id="4" name="Slide Number Placeholder 3">
            <a:extLst>
              <a:ext uri="{FF2B5EF4-FFF2-40B4-BE49-F238E27FC236}">
                <a16:creationId xmlns:a16="http://schemas.microsoft.com/office/drawing/2014/main" xmlns="" id="{1D8981AF-D8F2-4A7A-8BB9-C3A22D068CE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14</a:t>
            </a:fld>
            <a:endParaRPr lang="en-GB" dirty="0"/>
          </a:p>
        </p:txBody>
      </p:sp>
      <p:pic>
        <p:nvPicPr>
          <p:cNvPr id="5" name="Picture 4">
            <a:extLst>
              <a:ext uri="{FF2B5EF4-FFF2-40B4-BE49-F238E27FC236}">
                <a16:creationId xmlns:a16="http://schemas.microsoft.com/office/drawing/2014/main" xmlns="" id="{8B6078E0-8C8B-41B5-BFA1-661EBBF7ED24}"/>
              </a:ext>
            </a:extLst>
          </p:cNvPr>
          <p:cNvPicPr>
            <a:picLocks noChangeAspect="1"/>
          </p:cNvPicPr>
          <p:nvPr/>
        </p:nvPicPr>
        <p:blipFill rotWithShape="1">
          <a:blip r:embed="rId2"/>
          <a:srcRect t="10491" r="-2" b="22294"/>
          <a:stretch/>
        </p:blipFill>
        <p:spPr>
          <a:xfrm>
            <a:off x="8059337" y="2401556"/>
            <a:ext cx="3210659" cy="3466681"/>
          </a:xfrm>
          <a:prstGeom prst="rect">
            <a:avLst/>
          </a:prstGeom>
        </p:spPr>
      </p:pic>
      <p:sp>
        <p:nvSpPr>
          <p:cNvPr id="6" name="TextBox 5">
            <a:extLst>
              <a:ext uri="{FF2B5EF4-FFF2-40B4-BE49-F238E27FC236}">
                <a16:creationId xmlns:a16="http://schemas.microsoft.com/office/drawing/2014/main" xmlns="" id="{9AB2373D-B57C-4D76-A520-359E2724FFBB}"/>
              </a:ext>
            </a:extLst>
          </p:cNvPr>
          <p:cNvSpPr txBox="1"/>
          <p:nvPr/>
        </p:nvSpPr>
        <p:spPr>
          <a:xfrm>
            <a:off x="8412480" y="5994400"/>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01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54117-2568-4FB8-B678-C8863663C462}"/>
              </a:ext>
            </a:extLst>
          </p:cNvPr>
          <p:cNvSpPr>
            <a:spLocks noGrp="1"/>
          </p:cNvSpPr>
          <p:nvPr>
            <p:ph type="title"/>
          </p:nvPr>
        </p:nvSpPr>
        <p:spPr>
          <a:xfrm>
            <a:off x="1371243" y="685800"/>
            <a:ext cx="9598700" cy="943000"/>
          </a:xfrm>
        </p:spPr>
        <p:txBody>
          <a:bodyPr/>
          <a:lstStyle/>
          <a:p>
            <a:r>
              <a:rPr lang="el-GR" dirty="0"/>
              <a:t>Το πολιτισμικό σας υπόβαθρο</a:t>
            </a:r>
            <a:endParaRPr lang="en-GB" dirty="0"/>
          </a:p>
        </p:txBody>
      </p:sp>
      <p:sp>
        <p:nvSpPr>
          <p:cNvPr id="3" name="Content Placeholder 2">
            <a:extLst>
              <a:ext uri="{FF2B5EF4-FFF2-40B4-BE49-F238E27FC236}">
                <a16:creationId xmlns:a16="http://schemas.microsoft.com/office/drawing/2014/main" xmlns="" id="{E9E31309-8951-45CC-AE0F-83BBBF8F0BCB}"/>
              </a:ext>
            </a:extLst>
          </p:cNvPr>
          <p:cNvSpPr>
            <a:spLocks noGrp="1"/>
          </p:cNvSpPr>
          <p:nvPr>
            <p:ph idx="1"/>
          </p:nvPr>
        </p:nvSpPr>
        <p:spPr/>
        <p:txBody>
          <a:bodyPr/>
          <a:lstStyle/>
          <a:p>
            <a:pPr marL="0" indent="0">
              <a:buNone/>
            </a:pPr>
            <a:r>
              <a:rPr lang="el-GR" dirty="0"/>
              <a:t>Πώς πιστεύετε ότι το δικό σας πολιτισμικό υπόβαθρο έχει επηρεάσει τον τρόπο που αντιμετωπίζετε τόσο τον πόνο σας όσο και τον πόνο των άλλων;</a:t>
            </a:r>
          </a:p>
          <a:p>
            <a:pPr marL="0" indent="0">
              <a:buNone/>
            </a:pPr>
            <a:r>
              <a:rPr lang="el-GR" i="1" dirty="0"/>
              <a:t>Με ποιες δηλώσεις συμφωνείτε;</a:t>
            </a:r>
            <a:endParaRPr lang="en-GB" i="1" dirty="0"/>
          </a:p>
          <a:p>
            <a:pPr marL="0" indent="0">
              <a:buNone/>
            </a:pPr>
            <a:r>
              <a:rPr lang="el-GR" dirty="0"/>
              <a:t>Α. Δεν το επηρέασε καθόλου.</a:t>
            </a:r>
          </a:p>
          <a:p>
            <a:pPr marL="0" indent="0">
              <a:buNone/>
            </a:pPr>
            <a:r>
              <a:rPr lang="el-GR" dirty="0"/>
              <a:t>Β. Είχε ισχυρή επιρροή σε αυτό.</a:t>
            </a:r>
          </a:p>
          <a:p>
            <a:pPr marL="0" indent="0">
              <a:buNone/>
            </a:pPr>
            <a:r>
              <a:rPr lang="el-GR" dirty="0"/>
              <a:t>Γ. Αντιμετωπίζω τον πόνο μου και των άλλων με στωικό τρόπο.</a:t>
            </a:r>
          </a:p>
          <a:p>
            <a:pPr marL="0" indent="0">
              <a:buNone/>
            </a:pPr>
            <a:r>
              <a:rPr lang="el-GR" dirty="0"/>
              <a:t>Δ. Αντιμετωπίζω τον πόνο μου και των άλλων με εκφραστικό τρόπο.</a:t>
            </a:r>
            <a:endParaRPr lang="en-GB" dirty="0"/>
          </a:p>
        </p:txBody>
      </p:sp>
      <p:sp>
        <p:nvSpPr>
          <p:cNvPr id="4" name="Slide Number Placeholder 3">
            <a:extLst>
              <a:ext uri="{FF2B5EF4-FFF2-40B4-BE49-F238E27FC236}">
                <a16:creationId xmlns:a16="http://schemas.microsoft.com/office/drawing/2014/main" xmlns="" id="{8D4F6D72-02E7-4D2C-846C-14571545EE88}"/>
              </a:ext>
            </a:extLst>
          </p:cNvPr>
          <p:cNvSpPr>
            <a:spLocks noGrp="1"/>
          </p:cNvSpPr>
          <p:nvPr>
            <p:ph type="sldNum" sz="quarter" idx="12"/>
          </p:nvPr>
        </p:nvSpPr>
        <p:spPr/>
        <p:txBody>
          <a:bodyPr/>
          <a:lstStyle/>
          <a:p>
            <a:fld id="{C014DD1E-5D91-48A3-AD6D-45FBA980D106}" type="slidenum">
              <a:rPr lang="en-GB" smtClean="0"/>
              <a:t>15</a:t>
            </a:fld>
            <a:endParaRPr lang="en-GB" dirty="0"/>
          </a:p>
        </p:txBody>
      </p:sp>
      <p:pic>
        <p:nvPicPr>
          <p:cNvPr id="5" name="Picture 4">
            <a:extLst>
              <a:ext uri="{FF2B5EF4-FFF2-40B4-BE49-F238E27FC236}">
                <a16:creationId xmlns:a16="http://schemas.microsoft.com/office/drawing/2014/main" xmlns="" id="{78C40919-CC8A-4A1D-A7BB-1CD0E561C94C}"/>
              </a:ext>
            </a:extLst>
          </p:cNvPr>
          <p:cNvPicPr>
            <a:picLocks noChangeAspect="1"/>
          </p:cNvPicPr>
          <p:nvPr/>
        </p:nvPicPr>
        <p:blipFill>
          <a:blip r:embed="rId2"/>
          <a:stretch>
            <a:fillRect/>
          </a:stretch>
        </p:blipFill>
        <p:spPr>
          <a:xfrm>
            <a:off x="10817582" y="5407112"/>
            <a:ext cx="926672" cy="920576"/>
          </a:xfrm>
          <a:prstGeom prst="rect">
            <a:avLst/>
          </a:prstGeom>
        </p:spPr>
      </p:pic>
    </p:spTree>
    <p:extLst>
      <p:ext uri="{BB962C8B-B14F-4D97-AF65-F5344CB8AC3E}">
        <p14:creationId xmlns:p14="http://schemas.microsoft.com/office/powerpoint/2010/main" val="18024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6C63A-72B0-4A56-B899-F2BBF6BBC5D5}"/>
              </a:ext>
            </a:extLst>
          </p:cNvPr>
          <p:cNvSpPr>
            <a:spLocks noGrp="1"/>
          </p:cNvSpPr>
          <p:nvPr>
            <p:ph type="title"/>
          </p:nvPr>
        </p:nvSpPr>
        <p:spPr/>
        <p:txBody>
          <a:bodyPr/>
          <a:lstStyle/>
          <a:p>
            <a:r>
              <a:rPr lang="el-GR" i="1" dirty="0"/>
              <a:t>Περίληψη</a:t>
            </a:r>
            <a:endParaRPr lang="en-GB" i="1" dirty="0"/>
          </a:p>
        </p:txBody>
      </p:sp>
      <p:sp>
        <p:nvSpPr>
          <p:cNvPr id="3" name="Content Placeholder 2">
            <a:extLst>
              <a:ext uri="{FF2B5EF4-FFF2-40B4-BE49-F238E27FC236}">
                <a16:creationId xmlns:a16="http://schemas.microsoft.com/office/drawing/2014/main" xmlns="" id="{1BE0C7C3-4D10-47E5-9F33-CA2AAEB409CA}"/>
              </a:ext>
            </a:extLst>
          </p:cNvPr>
          <p:cNvSpPr>
            <a:spLocks noGrp="1"/>
          </p:cNvSpPr>
          <p:nvPr>
            <p:ph idx="1"/>
          </p:nvPr>
        </p:nvSpPr>
        <p:spPr/>
        <p:txBody>
          <a:bodyPr/>
          <a:lstStyle/>
          <a:p>
            <a:pPr marL="0" indent="0" algn="just">
              <a:buNone/>
            </a:pPr>
            <a:r>
              <a:rPr lang="el-GR" i="1" dirty="0"/>
              <a:t>Δεν υπάρχει σωστός ή λάθος τρόπος για τα άτομα να αντιμετωπίσουν τον πόνο.</a:t>
            </a:r>
          </a:p>
          <a:p>
            <a:pPr marL="0" indent="0" algn="just">
              <a:buNone/>
            </a:pPr>
            <a:r>
              <a:rPr lang="el-GR" i="1" dirty="0"/>
              <a:t>Ο τρόπος με τον οποίο αντιμετωπίζουμε τον πόνο μπορεί να διαφέρει, αλλά επηρεάζεται από τις εμπειρίες της ζωής μας, τους άλλους γύρω μας και τις εκάστοτε πολιτισμικές προσδοκίες.</a:t>
            </a:r>
          </a:p>
          <a:p>
            <a:pPr marL="0" indent="0" algn="just">
              <a:buNone/>
            </a:pPr>
            <a:r>
              <a:rPr lang="el-GR" i="1" dirty="0"/>
              <a:t>Δεν πρέπει να περιμένουμε από τους άλλους να έχουν την ίδια στάση απέναντι στον πόνο με αυτή που έχουμε εμείς.</a:t>
            </a:r>
          </a:p>
          <a:p>
            <a:pPr marL="0" indent="0" algn="just">
              <a:buNone/>
            </a:pPr>
            <a:r>
              <a:rPr lang="el-GR" i="1" dirty="0"/>
              <a:t>Δεν πρέπει να περιμένουμε από τους άλλους να χρησιμοποιήσουν τις ίδιες λέξεις για να περιγράψουν τον πόνο τους όπως εμείς.</a:t>
            </a:r>
            <a:endParaRPr lang="en-GB" i="1" dirty="0"/>
          </a:p>
        </p:txBody>
      </p:sp>
      <p:sp>
        <p:nvSpPr>
          <p:cNvPr id="4" name="Slide Number Placeholder 3">
            <a:extLst>
              <a:ext uri="{FF2B5EF4-FFF2-40B4-BE49-F238E27FC236}">
                <a16:creationId xmlns:a16="http://schemas.microsoft.com/office/drawing/2014/main" xmlns="" id="{39A5A27E-721F-4BD0-9E6B-1CEABB01D22D}"/>
              </a:ext>
            </a:extLst>
          </p:cNvPr>
          <p:cNvSpPr>
            <a:spLocks noGrp="1"/>
          </p:cNvSpPr>
          <p:nvPr>
            <p:ph type="sldNum" sz="quarter" idx="12"/>
          </p:nvPr>
        </p:nvSpPr>
        <p:spPr/>
        <p:txBody>
          <a:bodyPr/>
          <a:lstStyle/>
          <a:p>
            <a:fld id="{C014DD1E-5D91-48A3-AD6D-45FBA980D106}" type="slidenum">
              <a:rPr lang="en-GB" smtClean="0"/>
              <a:t>16</a:t>
            </a:fld>
            <a:endParaRPr lang="en-GB" dirty="0"/>
          </a:p>
        </p:txBody>
      </p:sp>
    </p:spTree>
    <p:extLst>
      <p:ext uri="{BB962C8B-B14F-4D97-AF65-F5344CB8AC3E}">
        <p14:creationId xmlns:p14="http://schemas.microsoft.com/office/powerpoint/2010/main" val="3951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a:t>ΠΟΝΟΣ σε όλους τους </a:t>
            </a:r>
            <a:r>
              <a:rPr lang="el-GR" sz="5400" dirty="0" err="1"/>
              <a:t>πολιτισμους</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17</a:t>
            </a:fld>
            <a:endParaRPr lang="en-GB" dirty="0"/>
          </a:p>
        </p:txBody>
      </p:sp>
    </p:spTree>
    <p:extLst>
      <p:ext uri="{BB962C8B-B14F-4D97-AF65-F5344CB8AC3E}">
        <p14:creationId xmlns:p14="http://schemas.microsoft.com/office/powerpoint/2010/main" val="126260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AE5B3-D5C6-4512-AFBA-F2865FF8D5EE}"/>
              </a:ext>
            </a:extLst>
          </p:cNvPr>
          <p:cNvSpPr>
            <a:spLocks noGrp="1"/>
          </p:cNvSpPr>
          <p:nvPr>
            <p:ph type="title"/>
          </p:nvPr>
        </p:nvSpPr>
        <p:spPr/>
        <p:txBody>
          <a:bodyPr/>
          <a:lstStyle/>
          <a:p>
            <a:r>
              <a:rPr lang="el-GR" dirty="0"/>
              <a:t>Ο πόνος ως ιδιωτικό θέμα/θέμα ντροπής/σημάδι αδυναμίας</a:t>
            </a:r>
          </a:p>
        </p:txBody>
      </p:sp>
      <p:sp>
        <p:nvSpPr>
          <p:cNvPr id="3" name="Content Placeholder 2">
            <a:extLst>
              <a:ext uri="{FF2B5EF4-FFF2-40B4-BE49-F238E27FC236}">
                <a16:creationId xmlns:a16="http://schemas.microsoft.com/office/drawing/2014/main" xmlns="" id="{E1C73D41-5AA2-4951-8ABC-F1A53E2AAC7D}"/>
              </a:ext>
            </a:extLst>
          </p:cNvPr>
          <p:cNvSpPr>
            <a:spLocks noGrp="1"/>
          </p:cNvSpPr>
          <p:nvPr>
            <p:ph idx="1"/>
          </p:nvPr>
        </p:nvSpPr>
        <p:spPr>
          <a:xfrm>
            <a:off x="1380676" y="2642494"/>
            <a:ext cx="6379353" cy="3581400"/>
          </a:xfrm>
        </p:spPr>
        <p:txBody>
          <a:bodyPr>
            <a:normAutofit/>
          </a:bodyPr>
          <a:lstStyle/>
          <a:p>
            <a:pPr algn="just"/>
            <a:r>
              <a:rPr lang="el-GR" dirty="0"/>
              <a:t>Σε ορισμένους πολιτισμούς, ο πόνος και η έκφραση του πόνου θεωρείται προσωπική αποτυχία και αδυναμία.</a:t>
            </a:r>
          </a:p>
          <a:p>
            <a:pPr algn="just"/>
            <a:r>
              <a:rPr lang="el-GR" dirty="0"/>
              <a:t>Ο πόνος γίνεται αντιληπτός ως συνέπεια της συμπεριφοράς.</a:t>
            </a:r>
          </a:p>
          <a:p>
            <a:pPr algn="just"/>
            <a:r>
              <a:rPr lang="el-GR" dirty="0"/>
              <a:t>Ο πόνος θεωρείται επίσης ιδιωτικός και καταβάλλεται προσπάθεια να μην επιβαρύνονται τα μέλη της οικογένειας και οι φίλοι.</a:t>
            </a:r>
            <a:endParaRPr lang="en-US" dirty="0"/>
          </a:p>
        </p:txBody>
      </p:sp>
      <p:sp>
        <p:nvSpPr>
          <p:cNvPr id="4" name="Slide Number Placeholder 3">
            <a:extLst>
              <a:ext uri="{FF2B5EF4-FFF2-40B4-BE49-F238E27FC236}">
                <a16:creationId xmlns:a16="http://schemas.microsoft.com/office/drawing/2014/main" xmlns="" id="{924AF2C2-4B98-4BE1-9030-5521F03636CE}"/>
              </a:ext>
            </a:extLst>
          </p:cNvPr>
          <p:cNvSpPr>
            <a:spLocks noGrp="1"/>
          </p:cNvSpPr>
          <p:nvPr>
            <p:ph type="sldNum" sz="quarter" idx="12"/>
          </p:nvPr>
        </p:nvSpPr>
        <p:spPr/>
        <p:txBody>
          <a:bodyPr/>
          <a:lstStyle/>
          <a:p>
            <a:fld id="{C014DD1E-5D91-48A3-AD6D-45FBA980D106}" type="slidenum">
              <a:rPr lang="en-GB" smtClean="0"/>
              <a:t>18</a:t>
            </a:fld>
            <a:endParaRPr lang="en-GB" dirty="0"/>
          </a:p>
        </p:txBody>
      </p:sp>
      <p:pic>
        <p:nvPicPr>
          <p:cNvPr id="5" name="Picture 4">
            <a:extLst>
              <a:ext uri="{FF2B5EF4-FFF2-40B4-BE49-F238E27FC236}">
                <a16:creationId xmlns:a16="http://schemas.microsoft.com/office/drawing/2014/main" xmlns="" id="{4C0D14F2-21EB-43B1-8B0A-7F1E937C3E66}"/>
              </a:ext>
            </a:extLst>
          </p:cNvPr>
          <p:cNvPicPr>
            <a:picLocks noChangeAspect="1"/>
          </p:cNvPicPr>
          <p:nvPr/>
        </p:nvPicPr>
        <p:blipFill>
          <a:blip r:embed="rId2"/>
          <a:stretch>
            <a:fillRect/>
          </a:stretch>
        </p:blipFill>
        <p:spPr>
          <a:xfrm>
            <a:off x="8570170" y="2695075"/>
            <a:ext cx="3013383" cy="2008388"/>
          </a:xfrm>
          <a:prstGeom prst="rect">
            <a:avLst/>
          </a:prstGeom>
        </p:spPr>
      </p:pic>
      <p:sp>
        <p:nvSpPr>
          <p:cNvPr id="7" name="TextBox 6">
            <a:extLst>
              <a:ext uri="{FF2B5EF4-FFF2-40B4-BE49-F238E27FC236}">
                <a16:creationId xmlns:a16="http://schemas.microsoft.com/office/drawing/2014/main" xmlns="" id="{780F5C68-BFB8-4420-9F59-158862ABCF31}"/>
              </a:ext>
            </a:extLst>
          </p:cNvPr>
          <p:cNvSpPr txBox="1"/>
          <p:nvPr/>
        </p:nvSpPr>
        <p:spPr>
          <a:xfrm>
            <a:off x="9442583" y="4767943"/>
            <a:ext cx="2113484"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8574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7E28A-DC77-461A-B283-D4B28B490D88}"/>
              </a:ext>
            </a:extLst>
          </p:cNvPr>
          <p:cNvSpPr>
            <a:spLocks noGrp="1"/>
          </p:cNvSpPr>
          <p:nvPr>
            <p:ph type="title"/>
          </p:nvPr>
        </p:nvSpPr>
        <p:spPr/>
        <p:txBody>
          <a:bodyPr/>
          <a:lstStyle/>
          <a:p>
            <a:r>
              <a:rPr lang="el-GR" dirty="0"/>
              <a:t>Διαφορετικές έννοιες που αποδίδονται στον πόνο</a:t>
            </a:r>
            <a:endParaRPr lang="en-GB" dirty="0"/>
          </a:p>
        </p:txBody>
      </p:sp>
      <p:sp>
        <p:nvSpPr>
          <p:cNvPr id="3" name="Content Placeholder 2">
            <a:extLst>
              <a:ext uri="{FF2B5EF4-FFF2-40B4-BE49-F238E27FC236}">
                <a16:creationId xmlns:a16="http://schemas.microsoft.com/office/drawing/2014/main" xmlns="" id="{FECBCA8A-C1B8-4021-AC5C-3D92A0D73CE5}"/>
              </a:ext>
            </a:extLst>
          </p:cNvPr>
          <p:cNvSpPr>
            <a:spLocks noGrp="1"/>
          </p:cNvSpPr>
          <p:nvPr>
            <p:ph idx="1"/>
          </p:nvPr>
        </p:nvSpPr>
        <p:spPr/>
        <p:txBody>
          <a:bodyPr/>
          <a:lstStyle/>
          <a:p>
            <a:pPr algn="just"/>
            <a:r>
              <a:rPr lang="el-GR" sz="2000" dirty="0"/>
              <a:t>Σε ορισμένες χώρες και πολιτισμούς, οι άνθρωποι αποδίδουν νόημα στον πόνο, προσπαθώντας να εκλογικεύσουν και να αντιμετωπίσουν τον πόνο.</a:t>
            </a:r>
          </a:p>
          <a:p>
            <a:pPr algn="just"/>
            <a:r>
              <a:rPr lang="el-GR" sz="2000" dirty="0"/>
              <a:t>Για παράδειγμα, στην ινδουιστική κουλτούρα, όπου η πίστη στο κάρμα είναι κοινή, μερικές φορές πιστεύεται ότι ο πόνος είναι αποτέλεσμα προηγούμενων σκέψεων και πράξεων. Αυτή η πεποίθηση προάγει την αποδοχή του πόνου.</a:t>
            </a:r>
          </a:p>
          <a:p>
            <a:pPr algn="just"/>
            <a:r>
              <a:rPr lang="el-GR" sz="2000" dirty="0"/>
              <a:t>Η αποδοχή του πόνου σχετίζεται με καλύτερη ποιότητα ζωής, ειδικά για όσους υποφέρουν από χρόνιο πόνο.</a:t>
            </a:r>
            <a:endParaRPr lang="en-GB" dirty="0"/>
          </a:p>
        </p:txBody>
      </p:sp>
      <p:sp>
        <p:nvSpPr>
          <p:cNvPr id="4" name="Slide Number Placeholder 3">
            <a:extLst>
              <a:ext uri="{FF2B5EF4-FFF2-40B4-BE49-F238E27FC236}">
                <a16:creationId xmlns:a16="http://schemas.microsoft.com/office/drawing/2014/main" xmlns="" id="{908F7E5A-F69A-477B-9C99-5DAACEDBCA88}"/>
              </a:ext>
            </a:extLst>
          </p:cNvPr>
          <p:cNvSpPr>
            <a:spLocks noGrp="1"/>
          </p:cNvSpPr>
          <p:nvPr>
            <p:ph type="sldNum" sz="quarter" idx="12"/>
          </p:nvPr>
        </p:nvSpPr>
        <p:spPr/>
        <p:txBody>
          <a:bodyPr/>
          <a:lstStyle/>
          <a:p>
            <a:fld id="{C014DD1E-5D91-48A3-AD6D-45FBA980D106}" type="slidenum">
              <a:rPr lang="en-GB" smtClean="0"/>
              <a:t>19</a:t>
            </a:fld>
            <a:endParaRPr lang="en-GB" dirty="0"/>
          </a:p>
        </p:txBody>
      </p:sp>
    </p:spTree>
    <p:extLst>
      <p:ext uri="{BB962C8B-B14F-4D97-AF65-F5344CB8AC3E}">
        <p14:creationId xmlns:p14="http://schemas.microsoft.com/office/powerpoint/2010/main" val="30406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9044-9202-4F63-92A4-08D1DA8A16B9}"/>
              </a:ext>
            </a:extLst>
          </p:cNvPr>
          <p:cNvSpPr>
            <a:spLocks noGrp="1"/>
          </p:cNvSpPr>
          <p:nvPr>
            <p:ph type="title"/>
          </p:nvPr>
        </p:nvSpPr>
        <p:spPr>
          <a:xfrm>
            <a:off x="1371242" y="685800"/>
            <a:ext cx="9598700" cy="1485900"/>
          </a:xfrm>
        </p:spPr>
        <p:txBody>
          <a:bodyPr>
            <a:normAutofit/>
          </a:bodyPr>
          <a:lstStyle/>
          <a:p>
            <a:r>
              <a:rPr lang="el-GR" dirty="0"/>
              <a:t>Εκπαιδευτικοί στόχοι</a:t>
            </a:r>
          </a:p>
        </p:txBody>
      </p:sp>
      <p:sp>
        <p:nvSpPr>
          <p:cNvPr id="4" name="Slide Number Placeholder 3">
            <a:extLst>
              <a:ext uri="{FF2B5EF4-FFF2-40B4-BE49-F238E27FC236}">
                <a16:creationId xmlns:a16="http://schemas.microsoft.com/office/drawing/2014/main" xmlns=""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dirty="0"/>
          </a:p>
        </p:txBody>
      </p:sp>
      <p:graphicFrame>
        <p:nvGraphicFramePr>
          <p:cNvPr id="6" name="Content Placeholder 2">
            <a:extLst>
              <a:ext uri="{FF2B5EF4-FFF2-40B4-BE49-F238E27FC236}">
                <a16:creationId xmlns:a16="http://schemas.microsoft.com/office/drawing/2014/main" xmlns="" id="{B6354ED1-BBEF-4372-A252-4D70FB632FCC}"/>
              </a:ext>
            </a:extLst>
          </p:cNvPr>
          <p:cNvGraphicFramePr>
            <a:graphicFrameLocks noGrp="1"/>
          </p:cNvGraphicFramePr>
          <p:nvPr>
            <p:ph idx="1"/>
            <p:extLst>
              <p:ext uri="{D42A27DB-BD31-4B8C-83A1-F6EECF244321}">
                <p14:modId xmlns:p14="http://schemas.microsoft.com/office/powerpoint/2010/main" val="147242256"/>
              </p:ext>
            </p:extLst>
          </p:nvPr>
        </p:nvGraphicFramePr>
        <p:xfrm>
          <a:off x="1371242" y="2286000"/>
          <a:ext cx="9598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ED1692FA-3B88-49AD-BF5C-8D094C15C70F}"/>
              </a:ext>
            </a:extLst>
          </p:cNvPr>
          <p:cNvSpPr txBox="1"/>
          <p:nvPr/>
        </p:nvSpPr>
        <p:spPr>
          <a:xfrm>
            <a:off x="1269876" y="1578114"/>
            <a:ext cx="7848872" cy="400110"/>
          </a:xfrm>
          <a:prstGeom prst="rect">
            <a:avLst/>
          </a:prstGeom>
          <a:noFill/>
        </p:spPr>
        <p:txBody>
          <a:bodyPr wrap="square" rtlCol="0">
            <a:spAutoFit/>
          </a:bodyPr>
          <a:lstStyle/>
          <a:p>
            <a:r>
              <a:rPr lang="el-GR" sz="2000" dirty="0"/>
              <a:t>Στο τέλος αυτής της ενότητας οι εκπαιδευόμενοι/ες θα είναι σε θέση:</a:t>
            </a:r>
            <a:endParaRPr lang="en-GB" sz="2000" dirty="0"/>
          </a:p>
        </p:txBody>
      </p:sp>
    </p:spTree>
    <p:extLst>
      <p:ext uri="{BB962C8B-B14F-4D97-AF65-F5344CB8AC3E}">
        <p14:creationId xmlns:p14="http://schemas.microsoft.com/office/powerpoint/2010/main" val="1281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26FFA0-8FC0-432C-9AB6-5DEA52D1CD95}"/>
              </a:ext>
            </a:extLst>
          </p:cNvPr>
          <p:cNvSpPr>
            <a:spLocks noGrp="1"/>
          </p:cNvSpPr>
          <p:nvPr>
            <p:ph type="title"/>
          </p:nvPr>
        </p:nvSpPr>
        <p:spPr>
          <a:xfrm>
            <a:off x="1390287" y="685800"/>
            <a:ext cx="9884376" cy="1485900"/>
          </a:xfrm>
        </p:spPr>
        <p:txBody>
          <a:bodyPr>
            <a:normAutofit/>
          </a:bodyPr>
          <a:lstStyle/>
          <a:p>
            <a:r>
              <a:rPr lang="el-GR" dirty="0"/>
              <a:t>Διαφορετικοί μηχανισμοί αντιμετώπισης μεταξύ των πολιτισμών</a:t>
            </a:r>
          </a:p>
        </p:txBody>
      </p:sp>
      <p:sp>
        <p:nvSpPr>
          <p:cNvPr id="3" name="Content Placeholder 2">
            <a:extLst>
              <a:ext uri="{FF2B5EF4-FFF2-40B4-BE49-F238E27FC236}">
                <a16:creationId xmlns:a16="http://schemas.microsoft.com/office/drawing/2014/main" xmlns="" id="{510D4B0A-27BE-4002-9F47-30BBEF3C574F}"/>
              </a:ext>
            </a:extLst>
          </p:cNvPr>
          <p:cNvSpPr>
            <a:spLocks noGrp="1"/>
          </p:cNvSpPr>
          <p:nvPr>
            <p:ph idx="1"/>
          </p:nvPr>
        </p:nvSpPr>
        <p:spPr>
          <a:xfrm>
            <a:off x="1390286" y="2286000"/>
            <a:ext cx="6175168" cy="3581400"/>
          </a:xfrm>
        </p:spPr>
        <p:txBody>
          <a:bodyPr>
            <a:normAutofit/>
          </a:bodyPr>
          <a:lstStyle/>
          <a:p>
            <a:pPr marL="0" indent="0" algn="just">
              <a:buNone/>
            </a:pPr>
            <a:r>
              <a:rPr lang="el-GR" dirty="0"/>
              <a:t>Οι μηχανισμοί αντιμετώπισης είναι στρατηγικές που χρησιμοποιούν οι άνθρωποι για να τους βοηθήσουν στη διαχείριση του πόνου τους, σωματικού ή ψυχικού </a:t>
            </a:r>
            <a:r>
              <a:rPr lang="en-US" sz="1800" dirty="0">
                <a:effectLst/>
                <a:latin typeface="Calibri" panose="020F0502020204030204" pitchFamily="34" charset="0"/>
                <a:ea typeface="Calibri" panose="020F0502020204030204" pitchFamily="34" charset="0"/>
                <a:cs typeface="Times New Roman" panose="02020603050405020304" pitchFamily="18" charset="0"/>
              </a:rPr>
              <a:t>(Pillay et al., 201</a:t>
            </a:r>
            <a:r>
              <a:rPr lang="el-GR" sz="1800" dirty="0">
                <a:effectLst/>
                <a:latin typeface="Calibri" panose="020F0502020204030204" pitchFamily="34" charset="0"/>
                <a:ea typeface="Calibri" panose="020F0502020204030204" pitchFamily="34" charset="0"/>
                <a:cs typeface="Times New Roman" panose="02020603050405020304" pitchFamily="18" charset="0"/>
              </a:rPr>
              <a:t>5)</a:t>
            </a:r>
            <a:r>
              <a:rPr lang="el-GR" dirty="0"/>
              <a:t>. Οι κυριότεροι είναι οι παρακάτω:</a:t>
            </a:r>
          </a:p>
          <a:p>
            <a:pPr algn="just">
              <a:buFont typeface="Wingdings" panose="05000000000000000000" pitchFamily="2" charset="2"/>
              <a:buChar char="§"/>
            </a:pPr>
            <a:r>
              <a:rPr lang="el-GR" b="1" u="sng" dirty="0"/>
              <a:t>Ενεργοί μηχανισμοί αντιμετώπισης</a:t>
            </a:r>
            <a:r>
              <a:rPr lang="el-GR" b="1" dirty="0"/>
              <a:t>: </a:t>
            </a:r>
            <a:r>
              <a:rPr lang="el-GR" sz="1600" dirty="0"/>
              <a:t>αυτοέλεγχος, αγνόηση του πόνου, χρήση ενεργητικών αυτο-δηλώσεων αντιμετώπισης, γενική αίσθηση εσωτερικού ελέγχου. Τείνουν να συνδέονται με καλύτερη μακροπρόθεσμη προσαρμογή (Sharma et al., 2018).</a:t>
            </a:r>
          </a:p>
          <a:p>
            <a:pPr algn="just">
              <a:buFont typeface="Wingdings" panose="05000000000000000000" pitchFamily="2" charset="2"/>
              <a:buChar char="§"/>
            </a:pPr>
            <a:r>
              <a:rPr lang="el-GR" b="1" u="sng" dirty="0"/>
              <a:t>Μηχανισμοί παθητικής αντιμετώπισης</a:t>
            </a:r>
            <a:r>
              <a:rPr lang="el-GR" b="1" dirty="0"/>
              <a:t>: </a:t>
            </a:r>
            <a:r>
              <a:rPr lang="el-GR" sz="1600" dirty="0"/>
              <a:t>προσευχή, ελπίδα, μέθοδοι απόσπασης της προσοχής.</a:t>
            </a:r>
            <a:endParaRPr lang="en-US" sz="1600" dirty="0">
              <a:highlight>
                <a:srgbClr val="FFFF00"/>
              </a:highlight>
            </a:endParaRPr>
          </a:p>
        </p:txBody>
      </p:sp>
      <p:pic>
        <p:nvPicPr>
          <p:cNvPr id="5" name="Picture 4">
            <a:extLst>
              <a:ext uri="{FF2B5EF4-FFF2-40B4-BE49-F238E27FC236}">
                <a16:creationId xmlns:a16="http://schemas.microsoft.com/office/drawing/2014/main" xmlns="" id="{5B4A1E4C-9AFD-4CE5-A708-1F5729FEDB5B}"/>
              </a:ext>
            </a:extLst>
          </p:cNvPr>
          <p:cNvPicPr>
            <a:picLocks noChangeAspect="1"/>
          </p:cNvPicPr>
          <p:nvPr/>
        </p:nvPicPr>
        <p:blipFill rotWithShape="1">
          <a:blip r:embed="rId2"/>
          <a:srcRect l="21828" r="16352" b="1"/>
          <a:stretch/>
        </p:blipFill>
        <p:spPr>
          <a:xfrm>
            <a:off x="8059337" y="2401556"/>
            <a:ext cx="3210659" cy="3466681"/>
          </a:xfrm>
          <a:prstGeom prst="rect">
            <a:avLst/>
          </a:prstGeom>
        </p:spPr>
      </p:pic>
      <p:sp>
        <p:nvSpPr>
          <p:cNvPr id="4" name="Slide Number Placeholder 3">
            <a:extLst>
              <a:ext uri="{FF2B5EF4-FFF2-40B4-BE49-F238E27FC236}">
                <a16:creationId xmlns:a16="http://schemas.microsoft.com/office/drawing/2014/main" xmlns="" id="{EA51FB61-D44F-44EB-A3D6-BE710088DF34}"/>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20</a:t>
            </a:fld>
            <a:endParaRPr lang="en-GB" dirty="0"/>
          </a:p>
        </p:txBody>
      </p:sp>
      <p:sp>
        <p:nvSpPr>
          <p:cNvPr id="6" name="TextBox 5">
            <a:extLst>
              <a:ext uri="{FF2B5EF4-FFF2-40B4-BE49-F238E27FC236}">
                <a16:creationId xmlns:a16="http://schemas.microsoft.com/office/drawing/2014/main" xmlns="" id="{6BA6AEF2-C8AD-4D9B-944E-B0D013ABA0CE}"/>
              </a:ext>
            </a:extLst>
          </p:cNvPr>
          <p:cNvSpPr txBox="1"/>
          <p:nvPr/>
        </p:nvSpPr>
        <p:spPr>
          <a:xfrm>
            <a:off x="8902724" y="5862756"/>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4098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E7C8E-560F-4F9E-BFC0-E220B83C5E7A}"/>
              </a:ext>
            </a:extLst>
          </p:cNvPr>
          <p:cNvSpPr>
            <a:spLocks noGrp="1"/>
          </p:cNvSpPr>
          <p:nvPr>
            <p:ph type="title"/>
          </p:nvPr>
        </p:nvSpPr>
        <p:spPr>
          <a:xfrm>
            <a:off x="1371243" y="685800"/>
            <a:ext cx="9598700" cy="798984"/>
          </a:xfrm>
        </p:spPr>
        <p:txBody>
          <a:bodyPr>
            <a:normAutofit fontScale="90000"/>
          </a:bodyPr>
          <a:lstStyle/>
          <a:p>
            <a:r>
              <a:rPr lang="el-GR" dirty="0"/>
              <a:t>Στάσεις απέναντι στον πόνο μεταξύ των πολιτισμών</a:t>
            </a:r>
            <a:endParaRPr lang="el-GR" sz="3200" dirty="0"/>
          </a:p>
        </p:txBody>
      </p:sp>
      <p:sp>
        <p:nvSpPr>
          <p:cNvPr id="4" name="Slide Number Placeholder 3">
            <a:extLst>
              <a:ext uri="{FF2B5EF4-FFF2-40B4-BE49-F238E27FC236}">
                <a16:creationId xmlns:a16="http://schemas.microsoft.com/office/drawing/2014/main" xmlns="" id="{94D0B07E-463F-4482-B82F-5CCBD1F66364}"/>
              </a:ext>
            </a:extLst>
          </p:cNvPr>
          <p:cNvSpPr>
            <a:spLocks noGrp="1"/>
          </p:cNvSpPr>
          <p:nvPr>
            <p:ph type="sldNum" sz="quarter" idx="12"/>
          </p:nvPr>
        </p:nvSpPr>
        <p:spPr/>
        <p:txBody>
          <a:bodyPr/>
          <a:lstStyle/>
          <a:p>
            <a:fld id="{C014DD1E-5D91-48A3-AD6D-45FBA980D106}" type="slidenum">
              <a:rPr lang="en-GB" smtClean="0"/>
              <a:t>21</a:t>
            </a:fld>
            <a:endParaRPr lang="en-GB" dirty="0"/>
          </a:p>
        </p:txBody>
      </p:sp>
      <p:sp>
        <p:nvSpPr>
          <p:cNvPr id="5" name="TextBox 4">
            <a:extLst>
              <a:ext uri="{FF2B5EF4-FFF2-40B4-BE49-F238E27FC236}">
                <a16:creationId xmlns:a16="http://schemas.microsoft.com/office/drawing/2014/main" xmlns="" id="{C5B458CE-8D18-4F0E-ACD0-79DA425C3615}"/>
              </a:ext>
            </a:extLst>
          </p:cNvPr>
          <p:cNvSpPr txBox="1"/>
          <p:nvPr/>
        </p:nvSpPr>
        <p:spPr>
          <a:xfrm>
            <a:off x="1665920" y="2970685"/>
            <a:ext cx="8856984" cy="2308324"/>
          </a:xfrm>
          <a:prstGeom prst="rect">
            <a:avLst/>
          </a:prstGeom>
          <a:noFill/>
        </p:spPr>
        <p:txBody>
          <a:bodyPr wrap="square" rtlCol="0">
            <a:spAutoFit/>
          </a:bodyPr>
          <a:lstStyle/>
          <a:p>
            <a:r>
              <a:rPr lang="el-GR" b="1" dirty="0">
                <a:solidFill>
                  <a:srgbClr val="004680"/>
                </a:solidFill>
              </a:rPr>
              <a:t>Σε μερικούς Αραβικούς πολιτισμούς</a:t>
            </a:r>
            <a:r>
              <a:rPr lang="en-US" b="1" dirty="0">
                <a:solidFill>
                  <a:srgbClr val="004680"/>
                </a:solidFill>
              </a:rPr>
              <a:t>:</a:t>
            </a:r>
          </a:p>
          <a:p>
            <a:pPr marL="342900" indent="-342900">
              <a:buFont typeface="Wingdings" panose="05000000000000000000" pitchFamily="2" charset="2"/>
              <a:buChar char="§"/>
            </a:pPr>
            <a:r>
              <a:rPr lang="el-GR" dirty="0">
                <a:solidFill>
                  <a:srgbClr val="004680"/>
                </a:solidFill>
              </a:rPr>
              <a:t>Ο πόνος θεωρείται δυσάρεστος</a:t>
            </a:r>
          </a:p>
          <a:p>
            <a:pPr marL="342900" indent="-342900">
              <a:buFont typeface="Wingdings" panose="05000000000000000000" pitchFamily="2" charset="2"/>
              <a:buChar char="§"/>
            </a:pPr>
            <a:r>
              <a:rPr lang="el-GR" dirty="0">
                <a:solidFill>
                  <a:srgbClr val="004680"/>
                </a:solidFill>
              </a:rPr>
              <a:t>Ο πόνος εκφράζεται ξεκάθαρα</a:t>
            </a:r>
          </a:p>
          <a:p>
            <a:pPr marL="342900" indent="-342900">
              <a:buFont typeface="Wingdings" panose="05000000000000000000" pitchFamily="2" charset="2"/>
              <a:buChar char="§"/>
            </a:pPr>
            <a:r>
              <a:rPr lang="el-GR" dirty="0">
                <a:solidFill>
                  <a:srgbClr val="004680"/>
                </a:solidFill>
              </a:rPr>
              <a:t>Μεταφορές ή αισθητηριακές περιγραφές χρησιμοποιούνται για να τον περιγράψουν (πάγος, φωτιά, σαν μαχαίρι)</a:t>
            </a:r>
          </a:p>
          <a:p>
            <a:pPr marL="342900" indent="-342900">
              <a:buFont typeface="Wingdings" panose="05000000000000000000" pitchFamily="2" charset="2"/>
              <a:buChar char="§"/>
            </a:pPr>
            <a:r>
              <a:rPr lang="el-GR" dirty="0">
                <a:solidFill>
                  <a:srgbClr val="004680"/>
                </a:solidFill>
              </a:rPr>
              <a:t>Ο πόνος εκφράζεται μπροστά στα μέλη της οικογένειας</a:t>
            </a:r>
          </a:p>
        </p:txBody>
      </p:sp>
      <p:sp>
        <p:nvSpPr>
          <p:cNvPr id="6" name="TextBox 5">
            <a:extLst>
              <a:ext uri="{FF2B5EF4-FFF2-40B4-BE49-F238E27FC236}">
                <a16:creationId xmlns:a16="http://schemas.microsoft.com/office/drawing/2014/main" xmlns="" id="{C9C4DD71-C489-4CE6-A7BD-09294F53F379}"/>
              </a:ext>
            </a:extLst>
          </p:cNvPr>
          <p:cNvSpPr txBox="1"/>
          <p:nvPr/>
        </p:nvSpPr>
        <p:spPr>
          <a:xfrm>
            <a:off x="1371243" y="1700808"/>
            <a:ext cx="10195777" cy="830997"/>
          </a:xfrm>
          <a:prstGeom prst="rect">
            <a:avLst/>
          </a:prstGeom>
          <a:noFill/>
        </p:spPr>
        <p:txBody>
          <a:bodyPr wrap="square">
            <a:spAutoFit/>
          </a:bodyPr>
          <a:lstStyle/>
          <a:p>
            <a:pPr algn="just"/>
            <a:r>
              <a:rPr lang="el-GR" sz="1600" dirty="0">
                <a:solidFill>
                  <a:srgbClr val="004680"/>
                </a:solidFill>
              </a:rPr>
              <a:t>Σημαντική σημείωση: Οι παρακάτω δηλώσεις στοχεύουν να δείξουν μερικές μόνο διαφορετικές στάσεις που τείνουν να υπάρχουν μεταξύ των πολιτισμών. Κάθε άτομο, εθνοτική ομάδα κ.λπ. μπορεί να έχει διαφορετική στάση απέναντι στον πόνο και δεν πρόκειται να γίνει καμία γενίκευση.</a:t>
            </a:r>
            <a:endParaRPr lang="en-US" sz="1600" b="1" dirty="0">
              <a:solidFill>
                <a:srgbClr val="004680"/>
              </a:solidFill>
            </a:endParaRPr>
          </a:p>
        </p:txBody>
      </p:sp>
    </p:spTree>
    <p:extLst>
      <p:ext uri="{BB962C8B-B14F-4D97-AF65-F5344CB8AC3E}">
        <p14:creationId xmlns:p14="http://schemas.microsoft.com/office/powerpoint/2010/main" val="325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6ADF3-742F-4D17-B599-7C7507347878}"/>
              </a:ext>
            </a:extLst>
          </p:cNvPr>
          <p:cNvSpPr>
            <a:spLocks noGrp="1"/>
          </p:cNvSpPr>
          <p:nvPr>
            <p:ph type="title"/>
          </p:nvPr>
        </p:nvSpPr>
        <p:spPr/>
        <p:txBody>
          <a:bodyPr/>
          <a:lstStyle/>
          <a:p>
            <a:r>
              <a:rPr lang="el-GR" dirty="0"/>
              <a:t>Στάσεις για τον πόνο μεταξύ των πολιτισμών </a:t>
            </a:r>
            <a:r>
              <a:rPr lang="el-GR" sz="3600" dirty="0"/>
              <a:t>(συν.)</a:t>
            </a:r>
          </a:p>
        </p:txBody>
      </p:sp>
      <p:sp>
        <p:nvSpPr>
          <p:cNvPr id="4" name="Slide Number Placeholder 3">
            <a:extLst>
              <a:ext uri="{FF2B5EF4-FFF2-40B4-BE49-F238E27FC236}">
                <a16:creationId xmlns:a16="http://schemas.microsoft.com/office/drawing/2014/main" xmlns="" id="{2D3D879C-D287-4DF9-B52C-F77F5226280E}"/>
              </a:ext>
            </a:extLst>
          </p:cNvPr>
          <p:cNvSpPr>
            <a:spLocks noGrp="1"/>
          </p:cNvSpPr>
          <p:nvPr>
            <p:ph type="sldNum" sz="quarter" idx="12"/>
          </p:nvPr>
        </p:nvSpPr>
        <p:spPr/>
        <p:txBody>
          <a:bodyPr/>
          <a:lstStyle/>
          <a:p>
            <a:fld id="{C014DD1E-5D91-48A3-AD6D-45FBA980D106}" type="slidenum">
              <a:rPr lang="en-GB" smtClean="0"/>
              <a:t>22</a:t>
            </a:fld>
            <a:endParaRPr lang="en-GB" dirty="0"/>
          </a:p>
        </p:txBody>
      </p:sp>
      <p:sp>
        <p:nvSpPr>
          <p:cNvPr id="6" name="TextBox 5">
            <a:extLst>
              <a:ext uri="{FF2B5EF4-FFF2-40B4-BE49-F238E27FC236}">
                <a16:creationId xmlns:a16="http://schemas.microsoft.com/office/drawing/2014/main" xmlns="" id="{267E003B-1874-4BE0-A0CC-2B19B57AE2DE}"/>
              </a:ext>
            </a:extLst>
          </p:cNvPr>
          <p:cNvSpPr txBox="1"/>
          <p:nvPr/>
        </p:nvSpPr>
        <p:spPr>
          <a:xfrm>
            <a:off x="7153519" y="2057050"/>
            <a:ext cx="3816424" cy="830997"/>
          </a:xfrm>
          <a:prstGeom prst="rect">
            <a:avLst/>
          </a:prstGeom>
          <a:noFill/>
        </p:spPr>
        <p:txBody>
          <a:bodyPr wrap="square" rtlCol="0">
            <a:spAutoFit/>
          </a:bodyPr>
          <a:lstStyle/>
          <a:p>
            <a:endParaRPr lang="en-US" dirty="0"/>
          </a:p>
          <a:p>
            <a:endParaRPr lang="el-GR" dirty="0"/>
          </a:p>
        </p:txBody>
      </p:sp>
      <p:sp>
        <p:nvSpPr>
          <p:cNvPr id="7" name="TextBox 6">
            <a:extLst>
              <a:ext uri="{FF2B5EF4-FFF2-40B4-BE49-F238E27FC236}">
                <a16:creationId xmlns:a16="http://schemas.microsoft.com/office/drawing/2014/main" xmlns="" id="{6A3C81FC-EF41-40C8-A80F-395F368D0230}"/>
              </a:ext>
            </a:extLst>
          </p:cNvPr>
          <p:cNvSpPr txBox="1"/>
          <p:nvPr/>
        </p:nvSpPr>
        <p:spPr>
          <a:xfrm>
            <a:off x="1371243" y="2047591"/>
            <a:ext cx="10411802" cy="3170099"/>
          </a:xfrm>
          <a:prstGeom prst="rect">
            <a:avLst/>
          </a:prstGeom>
          <a:noFill/>
        </p:spPr>
        <p:txBody>
          <a:bodyPr wrap="square">
            <a:spAutoFit/>
          </a:bodyPr>
          <a:lstStyle/>
          <a:p>
            <a:pPr algn="just"/>
            <a:r>
              <a:rPr lang="el-GR" sz="1600" dirty="0">
                <a:solidFill>
                  <a:srgbClr val="004680"/>
                </a:solidFill>
              </a:rPr>
              <a:t>Σημαντική σημείωση: Οι παρακάτω δηλώσεις στοχεύουν στο να καταδείξουν μερικές μόνο στάσεις που τείνουν να υπάρχουν μεταξύ των πολιτισμών. Κάθε άτομο, εθνοτική ομάδα κ.λπ. μπορεί να έχει διαφορετική στάση απέναντι στον πόνο και δεν πρόκειται να γίνει καμία γενίκευση.</a:t>
            </a:r>
          </a:p>
          <a:p>
            <a:endParaRPr lang="en-US" sz="2800" b="1" dirty="0">
              <a:solidFill>
                <a:srgbClr val="004680"/>
              </a:solidFill>
            </a:endParaRPr>
          </a:p>
          <a:p>
            <a:r>
              <a:rPr lang="el-GR" sz="2800" b="1" dirty="0">
                <a:solidFill>
                  <a:srgbClr val="004680"/>
                </a:solidFill>
              </a:rPr>
              <a:t>Στους Ευρωπαϊκούς πολιτισμούς</a:t>
            </a:r>
            <a:r>
              <a:rPr lang="en-US" sz="2800" dirty="0">
                <a:solidFill>
                  <a:srgbClr val="004680"/>
                </a:solidFill>
              </a:rPr>
              <a:t>: </a:t>
            </a:r>
          </a:p>
          <a:p>
            <a:pPr algn="just"/>
            <a:endParaRPr lang="el-GR" dirty="0">
              <a:solidFill>
                <a:srgbClr val="004680"/>
              </a:solidFill>
            </a:endParaRPr>
          </a:p>
          <a:p>
            <a:pPr algn="just"/>
            <a:r>
              <a:rPr lang="el-GR" dirty="0">
                <a:solidFill>
                  <a:srgbClr val="004680"/>
                </a:solidFill>
              </a:rPr>
              <a:t>Σε κάποιους, ο πόνος υπομένεται «στωικά» και συχνά κρύβεται, ενώ σε άλλους ευρωπαϊκούς πολιτισμούς εκφράζουν τον πόνο και μοιράζονται την εμπειρία τους ανοιχτά με άλλους.</a:t>
            </a:r>
            <a:endParaRPr lang="en-GB" dirty="0">
              <a:solidFill>
                <a:srgbClr val="004680"/>
              </a:solidFill>
            </a:endParaRPr>
          </a:p>
        </p:txBody>
      </p:sp>
    </p:spTree>
    <p:extLst>
      <p:ext uri="{BB962C8B-B14F-4D97-AF65-F5344CB8AC3E}">
        <p14:creationId xmlns:p14="http://schemas.microsoft.com/office/powerpoint/2010/main" val="51409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808591-ADE4-4B1D-B30E-AEF78AD12D7E}"/>
              </a:ext>
            </a:extLst>
          </p:cNvPr>
          <p:cNvSpPr>
            <a:spLocks noGrp="1"/>
          </p:cNvSpPr>
          <p:nvPr>
            <p:ph type="title"/>
          </p:nvPr>
        </p:nvSpPr>
        <p:spPr>
          <a:xfrm>
            <a:off x="1371243" y="411293"/>
            <a:ext cx="9598700" cy="1485900"/>
          </a:xfrm>
        </p:spPr>
        <p:txBody>
          <a:bodyPr/>
          <a:lstStyle/>
          <a:p>
            <a:r>
              <a:rPr lang="el-GR" dirty="0"/>
              <a:t>Στάσεις για τον πόνο μεταξύ των πολιτισμών </a:t>
            </a:r>
            <a:r>
              <a:rPr lang="el-GR" sz="3500" dirty="0"/>
              <a:t>(συν.)</a:t>
            </a:r>
          </a:p>
        </p:txBody>
      </p:sp>
      <p:sp>
        <p:nvSpPr>
          <p:cNvPr id="4" name="Slide Number Placeholder 3">
            <a:extLst>
              <a:ext uri="{FF2B5EF4-FFF2-40B4-BE49-F238E27FC236}">
                <a16:creationId xmlns:a16="http://schemas.microsoft.com/office/drawing/2014/main" xmlns="" id="{D3A6C350-00A9-493F-9705-7216678C8BC0}"/>
              </a:ext>
            </a:extLst>
          </p:cNvPr>
          <p:cNvSpPr>
            <a:spLocks noGrp="1"/>
          </p:cNvSpPr>
          <p:nvPr>
            <p:ph type="sldNum" sz="quarter" idx="12"/>
          </p:nvPr>
        </p:nvSpPr>
        <p:spPr/>
        <p:txBody>
          <a:bodyPr/>
          <a:lstStyle/>
          <a:p>
            <a:fld id="{C014DD1E-5D91-48A3-AD6D-45FBA980D106}" type="slidenum">
              <a:rPr lang="en-GB" smtClean="0"/>
              <a:t>23</a:t>
            </a:fld>
            <a:endParaRPr lang="en-GB" dirty="0"/>
          </a:p>
        </p:txBody>
      </p:sp>
      <p:sp>
        <p:nvSpPr>
          <p:cNvPr id="5" name="TextBox 4">
            <a:extLst>
              <a:ext uri="{FF2B5EF4-FFF2-40B4-BE49-F238E27FC236}">
                <a16:creationId xmlns:a16="http://schemas.microsoft.com/office/drawing/2014/main" xmlns="" id="{25BCD2C5-5103-415D-8D58-BE3F44912B1F}"/>
              </a:ext>
            </a:extLst>
          </p:cNvPr>
          <p:cNvSpPr txBox="1"/>
          <p:nvPr/>
        </p:nvSpPr>
        <p:spPr>
          <a:xfrm>
            <a:off x="1371243" y="2646274"/>
            <a:ext cx="5083209" cy="4093428"/>
          </a:xfrm>
          <a:prstGeom prst="rect">
            <a:avLst/>
          </a:prstGeom>
          <a:noFill/>
        </p:spPr>
        <p:txBody>
          <a:bodyPr wrap="square" rtlCol="0">
            <a:spAutoFit/>
          </a:bodyPr>
          <a:lstStyle/>
          <a:p>
            <a:r>
              <a:rPr lang="el-GR" sz="2800" b="1" dirty="0">
                <a:solidFill>
                  <a:srgbClr val="004680"/>
                </a:solidFill>
              </a:rPr>
              <a:t>Σε μερικούς Ασιατικούς πολιτισμούς</a:t>
            </a:r>
            <a:r>
              <a:rPr lang="en-US" sz="2800" dirty="0">
                <a:solidFill>
                  <a:srgbClr val="004680"/>
                </a:solidFill>
              </a:rPr>
              <a:t>:</a:t>
            </a:r>
            <a:br>
              <a:rPr lang="en-US" sz="2800" dirty="0">
                <a:solidFill>
                  <a:srgbClr val="004680"/>
                </a:solidFill>
              </a:rPr>
            </a:br>
            <a:r>
              <a:rPr lang="el-GR" sz="2000" dirty="0">
                <a:solidFill>
                  <a:srgbClr val="004680"/>
                </a:solidFill>
              </a:rPr>
              <a:t>Η ασθένεια εμφανίζεται ως αποτέλεσμα της ανισορροπίας στο γιν και γιανγκ</a:t>
            </a:r>
          </a:p>
          <a:p>
            <a:pPr marL="342900" indent="-342900">
              <a:buFont typeface="Wingdings" panose="05000000000000000000" pitchFamily="2" charset="2"/>
              <a:buChar char="§"/>
            </a:pPr>
            <a:r>
              <a:rPr lang="el-GR" sz="2000" dirty="0">
                <a:solidFill>
                  <a:srgbClr val="004680"/>
                </a:solidFill>
              </a:rPr>
              <a:t>Χρησιμοποιούνται βότανα, έλαια, μασάζ</a:t>
            </a:r>
          </a:p>
          <a:p>
            <a:pPr marL="342900" indent="-342900">
              <a:buFont typeface="Wingdings" panose="05000000000000000000" pitchFamily="2" charset="2"/>
              <a:buChar char="§"/>
            </a:pPr>
            <a:r>
              <a:rPr lang="el-GR" sz="2000" dirty="0">
                <a:solidFill>
                  <a:srgbClr val="004680"/>
                </a:solidFill>
              </a:rPr>
              <a:t>Μπορεί να μοιραστεί πιο ανοιχτά με άτομα του ίδιου πολιτισμού</a:t>
            </a:r>
          </a:p>
          <a:p>
            <a:pPr marL="342900" indent="-342900">
              <a:buFont typeface="Wingdings" panose="05000000000000000000" pitchFamily="2" charset="2"/>
              <a:buChar char="§"/>
            </a:pPr>
            <a:r>
              <a:rPr lang="el-GR" sz="2000" dirty="0">
                <a:solidFill>
                  <a:srgbClr val="004680"/>
                </a:solidFill>
              </a:rPr>
              <a:t>Κάποια άτομα δεν προτιμούν καμία έκφραση πόνου. Οι συναισθηματικές εκδηλώσεις θεωρούνται ως αδυναμία χαρακτήρα</a:t>
            </a:r>
            <a:endParaRPr lang="en-US" dirty="0">
              <a:solidFill>
                <a:srgbClr val="004680"/>
              </a:solidFill>
            </a:endParaRPr>
          </a:p>
          <a:p>
            <a:pPr marL="342900" indent="-342900">
              <a:buFont typeface="Wingdings" panose="05000000000000000000" pitchFamily="2" charset="2"/>
              <a:buChar char="§"/>
            </a:pPr>
            <a:endParaRPr lang="el-GR" u="sng" dirty="0">
              <a:solidFill>
                <a:srgbClr val="004680"/>
              </a:solidFill>
            </a:endParaRPr>
          </a:p>
        </p:txBody>
      </p:sp>
      <p:sp>
        <p:nvSpPr>
          <p:cNvPr id="13" name="TextBox 12">
            <a:extLst>
              <a:ext uri="{FF2B5EF4-FFF2-40B4-BE49-F238E27FC236}">
                <a16:creationId xmlns:a16="http://schemas.microsoft.com/office/drawing/2014/main" xmlns="" id="{7CBF9BDB-B9C5-4D95-9506-E53256DF4006}"/>
              </a:ext>
            </a:extLst>
          </p:cNvPr>
          <p:cNvSpPr txBox="1"/>
          <p:nvPr/>
        </p:nvSpPr>
        <p:spPr>
          <a:xfrm>
            <a:off x="6814492" y="2608039"/>
            <a:ext cx="4358046" cy="3108543"/>
          </a:xfrm>
          <a:prstGeom prst="rect">
            <a:avLst/>
          </a:prstGeom>
          <a:noFill/>
        </p:spPr>
        <p:txBody>
          <a:bodyPr wrap="square" rtlCol="0">
            <a:spAutoFit/>
          </a:bodyPr>
          <a:lstStyle/>
          <a:p>
            <a:r>
              <a:rPr lang="el-GR" sz="2800" b="1" dirty="0">
                <a:solidFill>
                  <a:srgbClr val="004680"/>
                </a:solidFill>
              </a:rPr>
              <a:t>Σε ορισμένους πολιτισμούς της Νότιας Αμερικής:</a:t>
            </a:r>
            <a:endParaRPr lang="en-US" sz="2800" u="sng" dirty="0">
              <a:solidFill>
                <a:srgbClr val="004680"/>
              </a:solidFill>
            </a:endParaRPr>
          </a:p>
          <a:p>
            <a:pPr marL="342900" indent="-342900">
              <a:buFont typeface="Wingdings" panose="05000000000000000000" pitchFamily="2" charset="2"/>
              <a:buChar char="§"/>
            </a:pPr>
            <a:r>
              <a:rPr lang="el-GR" sz="2000" dirty="0">
                <a:solidFill>
                  <a:srgbClr val="004680"/>
                </a:solidFill>
              </a:rPr>
              <a:t>Οι άντρες υποφέρουν στωικά</a:t>
            </a:r>
          </a:p>
          <a:p>
            <a:pPr marL="342900" indent="-342900">
              <a:buFont typeface="Wingdings" panose="05000000000000000000" pitchFamily="2" charset="2"/>
              <a:buChar char="§"/>
            </a:pPr>
            <a:r>
              <a:rPr lang="el-GR" sz="2000" dirty="0">
                <a:solidFill>
                  <a:srgbClr val="004680"/>
                </a:solidFill>
              </a:rPr>
              <a:t>Η έκφραση του πόνου αντιμετωπίζεται ως μηχανισμός ανακούφισης αυτοβοήθειας</a:t>
            </a:r>
          </a:p>
          <a:p>
            <a:pPr marL="342900" indent="-342900">
              <a:buFont typeface="Wingdings" panose="05000000000000000000" pitchFamily="2" charset="2"/>
              <a:buChar char="§"/>
            </a:pPr>
            <a:r>
              <a:rPr lang="el-GR" sz="2000" dirty="0">
                <a:solidFill>
                  <a:srgbClr val="004680"/>
                </a:solidFill>
              </a:rPr>
              <a:t>Η παραδοσιακή ιατρική και η προσευχή χρησιμοποιούνται για θεραπεία</a:t>
            </a:r>
            <a:endParaRPr lang="el-GR" dirty="0"/>
          </a:p>
        </p:txBody>
      </p:sp>
      <p:sp>
        <p:nvSpPr>
          <p:cNvPr id="3" name="TextBox 2">
            <a:extLst>
              <a:ext uri="{FF2B5EF4-FFF2-40B4-BE49-F238E27FC236}">
                <a16:creationId xmlns:a16="http://schemas.microsoft.com/office/drawing/2014/main" xmlns="" id="{9F5B9E2D-0034-4DBB-8A79-F889A9508E0A}"/>
              </a:ext>
            </a:extLst>
          </p:cNvPr>
          <p:cNvSpPr txBox="1"/>
          <p:nvPr/>
        </p:nvSpPr>
        <p:spPr>
          <a:xfrm>
            <a:off x="1485900" y="1556792"/>
            <a:ext cx="9865096" cy="830997"/>
          </a:xfrm>
          <a:prstGeom prst="rect">
            <a:avLst/>
          </a:prstGeom>
          <a:noFill/>
        </p:spPr>
        <p:txBody>
          <a:bodyPr wrap="square" rtlCol="0">
            <a:spAutoFit/>
          </a:bodyPr>
          <a:lstStyle/>
          <a:p>
            <a:pPr algn="just"/>
            <a:r>
              <a:rPr lang="el-GR" sz="1600" dirty="0">
                <a:solidFill>
                  <a:srgbClr val="004680"/>
                </a:solidFill>
              </a:rPr>
              <a:t>Σημαντική σημείωση: Οι παρακάτω δηλώσεις στοχεύουν στο να καταδείξουν μερικές μόνο στάσεις που τείνουν να υπάρχουν μεταξύ των πολιτισμών. Κάθε άτομο, εθνοτική ομάδα κ.λπ. μπορεί να έχει διαφορετική στάση απέναντι στον πόνο και δεν πρόκειται να γίνει καμία γενίκευση.</a:t>
            </a:r>
            <a:endParaRPr lang="en-GB" sz="1600" dirty="0">
              <a:solidFill>
                <a:srgbClr val="004680"/>
              </a:solidFill>
            </a:endParaRPr>
          </a:p>
        </p:txBody>
      </p:sp>
    </p:spTree>
    <p:extLst>
      <p:ext uri="{BB962C8B-B14F-4D97-AF65-F5344CB8AC3E}">
        <p14:creationId xmlns:p14="http://schemas.microsoft.com/office/powerpoint/2010/main" val="26626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Προσβαση</a:t>
            </a:r>
            <a:r>
              <a:rPr lang="el-GR" sz="5400" dirty="0"/>
              <a:t> σε </a:t>
            </a:r>
            <a:r>
              <a:rPr lang="el-GR" sz="5400" dirty="0" err="1"/>
              <a:t>υπηρεσιες</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24</a:t>
            </a:fld>
            <a:endParaRPr lang="en-GB" dirty="0"/>
          </a:p>
        </p:txBody>
      </p:sp>
    </p:spTree>
    <p:extLst>
      <p:ext uri="{BB962C8B-B14F-4D97-AF65-F5344CB8AC3E}">
        <p14:creationId xmlns:p14="http://schemas.microsoft.com/office/powerpoint/2010/main" val="92700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274EE-9609-4020-B0D1-16B971E7B1C8}"/>
              </a:ext>
            </a:extLst>
          </p:cNvPr>
          <p:cNvSpPr>
            <a:spLocks noGrp="1"/>
          </p:cNvSpPr>
          <p:nvPr>
            <p:ph type="title"/>
          </p:nvPr>
        </p:nvSpPr>
        <p:spPr>
          <a:xfrm>
            <a:off x="1390287" y="685800"/>
            <a:ext cx="9884376" cy="1485900"/>
          </a:xfrm>
        </p:spPr>
        <p:txBody>
          <a:bodyPr>
            <a:normAutofit fontScale="90000"/>
          </a:bodyPr>
          <a:lstStyle/>
          <a:p>
            <a:r>
              <a:rPr lang="el-GR" sz="3700" dirty="0"/>
              <a:t>Γιατί κάποιοι άνθρωποι διστάζουν να έχουν πρόσβαση σε υπηρεσίες</a:t>
            </a:r>
            <a:r>
              <a:rPr lang="en-US" sz="3700" dirty="0"/>
              <a:t/>
            </a:r>
            <a:br>
              <a:rPr lang="en-US" sz="3700" dirty="0"/>
            </a:br>
            <a:endParaRPr lang="el-GR" sz="3700" dirty="0"/>
          </a:p>
        </p:txBody>
      </p:sp>
      <p:sp>
        <p:nvSpPr>
          <p:cNvPr id="3" name="Content Placeholder 2">
            <a:extLst>
              <a:ext uri="{FF2B5EF4-FFF2-40B4-BE49-F238E27FC236}">
                <a16:creationId xmlns:a16="http://schemas.microsoft.com/office/drawing/2014/main" xmlns="" id="{E21C8561-C2CB-4E35-ACF8-10EDC05FE24F}"/>
              </a:ext>
            </a:extLst>
          </p:cNvPr>
          <p:cNvSpPr>
            <a:spLocks noGrp="1"/>
          </p:cNvSpPr>
          <p:nvPr>
            <p:ph idx="1"/>
          </p:nvPr>
        </p:nvSpPr>
        <p:spPr>
          <a:xfrm>
            <a:off x="1382073" y="2171700"/>
            <a:ext cx="6175168" cy="3581400"/>
          </a:xfrm>
        </p:spPr>
        <p:txBody>
          <a:bodyPr>
            <a:normAutofit/>
          </a:bodyPr>
          <a:lstStyle/>
          <a:p>
            <a:pPr marL="0" indent="0" algn="just">
              <a:buNone/>
            </a:pPr>
            <a:r>
              <a:rPr lang="el-GR" dirty="0"/>
              <a:t>Η δυσπιστία στις υπηρεσίες υγείας αποτελεί εμπόδιο για την αποτελεσματική και κατάλληλη διαχείριση της νόσου</a:t>
            </a:r>
            <a:r>
              <a:rPr lang="en-GB" dirty="0"/>
              <a:t>:</a:t>
            </a:r>
            <a:r>
              <a:rPr lang="en-US" dirty="0"/>
              <a:t> </a:t>
            </a:r>
            <a:endParaRPr lang="el-GR" dirty="0"/>
          </a:p>
          <a:p>
            <a:pPr algn="just">
              <a:buFont typeface="Wingdings" panose="05000000000000000000" pitchFamily="2" charset="2"/>
              <a:buChar char="§"/>
            </a:pPr>
            <a:r>
              <a:rPr lang="el-GR" dirty="0"/>
              <a:t>Έρευνες έχουν δείξει ότι ορισμένοι άνθρωποι σε κάποιους πολιτισμούς έχουν μικρή εμπιστοσύνη στις υπηρεσίες υγειονομικής περίθαλψης </a:t>
            </a:r>
            <a:r>
              <a:rPr lang="el-GR" sz="1800" dirty="0">
                <a:effectLst/>
                <a:latin typeface="Calibri" panose="020F0502020204030204" pitchFamily="34" charset="0"/>
                <a:ea typeface="Calibri" panose="020F0502020204030204" pitchFamily="34" charset="0"/>
              </a:rPr>
              <a:t>(</a:t>
            </a:r>
            <a:r>
              <a:rPr lang="en-US" sz="1800" dirty="0" err="1">
                <a:effectLst/>
                <a:latin typeface="Calibri" panose="020F0502020204030204" pitchFamily="34" charset="0"/>
                <a:ea typeface="Calibri" panose="020F0502020204030204" pitchFamily="34" charset="0"/>
              </a:rPr>
              <a:t>Defrin</a:t>
            </a:r>
            <a:r>
              <a:rPr lang="en-US" sz="1800" dirty="0">
                <a:effectLst/>
                <a:latin typeface="Calibri" panose="020F0502020204030204" pitchFamily="34" charset="0"/>
                <a:ea typeface="Calibri" panose="020F0502020204030204" pitchFamily="34" charset="0"/>
              </a:rPr>
              <a:t> et al</a:t>
            </a:r>
            <a:r>
              <a:rPr lang="el-GR" sz="1800" dirty="0">
                <a:effectLst/>
                <a:latin typeface="Calibri" panose="020F0502020204030204" pitchFamily="34" charset="0"/>
                <a:ea typeface="Calibri" panose="020F0502020204030204" pitchFamily="34" charset="0"/>
              </a:rPr>
              <a:t>., 2011)</a:t>
            </a:r>
            <a:r>
              <a:rPr lang="en-GB" dirty="0"/>
              <a:t>.</a:t>
            </a:r>
            <a:endParaRPr lang="el-GR" dirty="0"/>
          </a:p>
          <a:p>
            <a:pPr algn="just">
              <a:buFont typeface="Wingdings" panose="05000000000000000000" pitchFamily="2" charset="2"/>
              <a:buChar char="§"/>
            </a:pPr>
            <a:r>
              <a:rPr lang="el-GR" dirty="0"/>
              <a:t>Ορισμένες μειονοτικές ομάδες δεν αναζητούν εύκολα βοήθεια και είναι απρόθυμες να συμμετάσχουν σε προγράμματα φροντίδας του πόνου </a:t>
            </a:r>
            <a:r>
              <a:rPr lang="el-GR" sz="1200" dirty="0"/>
              <a:t>(Carey et al., 2010).</a:t>
            </a:r>
            <a:endParaRPr lang="en-US" sz="1200" dirty="0"/>
          </a:p>
        </p:txBody>
      </p:sp>
      <p:pic>
        <p:nvPicPr>
          <p:cNvPr id="5" name="Picture 4">
            <a:extLst>
              <a:ext uri="{FF2B5EF4-FFF2-40B4-BE49-F238E27FC236}">
                <a16:creationId xmlns:a16="http://schemas.microsoft.com/office/drawing/2014/main" xmlns="" id="{C60C2127-B5F5-4C2C-A1D6-2707C6271722}"/>
              </a:ext>
            </a:extLst>
          </p:cNvPr>
          <p:cNvPicPr>
            <a:picLocks noChangeAspect="1"/>
          </p:cNvPicPr>
          <p:nvPr/>
        </p:nvPicPr>
        <p:blipFill rotWithShape="1">
          <a:blip r:embed="rId2"/>
          <a:srcRect l="14574" r="23606" b="1"/>
          <a:stretch/>
        </p:blipFill>
        <p:spPr>
          <a:xfrm>
            <a:off x="8045446" y="2229059"/>
            <a:ext cx="3210659" cy="3466681"/>
          </a:xfrm>
          <a:prstGeom prst="rect">
            <a:avLst/>
          </a:prstGeom>
        </p:spPr>
      </p:pic>
      <p:sp>
        <p:nvSpPr>
          <p:cNvPr id="4" name="Slide Number Placeholder 3">
            <a:extLst>
              <a:ext uri="{FF2B5EF4-FFF2-40B4-BE49-F238E27FC236}">
                <a16:creationId xmlns:a16="http://schemas.microsoft.com/office/drawing/2014/main" xmlns="" id="{AD154F99-90F0-476D-ACAF-5C68BE3295D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25</a:t>
            </a:fld>
            <a:endParaRPr lang="en-GB" dirty="0"/>
          </a:p>
        </p:txBody>
      </p:sp>
      <p:sp>
        <p:nvSpPr>
          <p:cNvPr id="7" name="TextBox 6">
            <a:extLst>
              <a:ext uri="{FF2B5EF4-FFF2-40B4-BE49-F238E27FC236}">
                <a16:creationId xmlns:a16="http://schemas.microsoft.com/office/drawing/2014/main" xmlns="" id="{CBCA7BB6-4F42-4C9D-8D0D-7AF0D716A913}"/>
              </a:ext>
            </a:extLst>
          </p:cNvPr>
          <p:cNvSpPr txBox="1"/>
          <p:nvPr/>
        </p:nvSpPr>
        <p:spPr>
          <a:xfrm>
            <a:off x="9201931" y="5761054"/>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2787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F2705F-990C-4C29-8AF4-72AF56D21224}"/>
              </a:ext>
            </a:extLst>
          </p:cNvPr>
          <p:cNvSpPr>
            <a:spLocks noGrp="1"/>
          </p:cNvSpPr>
          <p:nvPr>
            <p:ph type="title"/>
          </p:nvPr>
        </p:nvSpPr>
        <p:spPr>
          <a:xfrm>
            <a:off x="1390287" y="685800"/>
            <a:ext cx="9884376" cy="1485900"/>
          </a:xfrm>
        </p:spPr>
        <p:txBody>
          <a:bodyPr>
            <a:normAutofit/>
          </a:bodyPr>
          <a:lstStyle/>
          <a:p>
            <a:r>
              <a:rPr lang="el-GR" dirty="0"/>
              <a:t>Γλωσσικά εμπόδια και ζητήματα αλφαβητισμού</a:t>
            </a:r>
          </a:p>
        </p:txBody>
      </p:sp>
      <p:sp>
        <p:nvSpPr>
          <p:cNvPr id="3" name="Content Placeholder 2">
            <a:extLst>
              <a:ext uri="{FF2B5EF4-FFF2-40B4-BE49-F238E27FC236}">
                <a16:creationId xmlns:a16="http://schemas.microsoft.com/office/drawing/2014/main" xmlns="" id="{907DB9A8-95EF-4CE4-AD5B-869FD3724DE6}"/>
              </a:ext>
            </a:extLst>
          </p:cNvPr>
          <p:cNvSpPr>
            <a:spLocks noGrp="1"/>
          </p:cNvSpPr>
          <p:nvPr>
            <p:ph idx="1"/>
          </p:nvPr>
        </p:nvSpPr>
        <p:spPr>
          <a:xfrm>
            <a:off x="1390286" y="2286000"/>
            <a:ext cx="6175168" cy="3581400"/>
          </a:xfrm>
        </p:spPr>
        <p:txBody>
          <a:bodyPr>
            <a:normAutofit lnSpcReduction="10000"/>
          </a:bodyPr>
          <a:lstStyle/>
          <a:p>
            <a:pPr algn="just"/>
            <a:r>
              <a:rPr lang="el-GR" dirty="0"/>
              <a:t>Τα χαμηλά επίπεδα αλφαβητισμού αποτελούν σημαντικό εμπόδιο όταν ζητάτε βοήθεια από τα συστήματα υγειονομικής περίθαλψης (Ruehlman et al., 2005).</a:t>
            </a:r>
          </a:p>
          <a:p>
            <a:pPr algn="just"/>
            <a:r>
              <a:rPr lang="el-GR" dirty="0"/>
              <a:t>Η χρήση πολιτιστικών περιγραφών μπορεί να οδηγήσει σε παρανόηση της κατάστασης υγείας του/της ασθενούς και σε πιθανά προβλήματα.</a:t>
            </a:r>
          </a:p>
          <a:p>
            <a:pPr algn="just"/>
            <a:r>
              <a:rPr lang="el-GR" dirty="0"/>
              <a:t>Η χαμηλότερη κοινωνικοοικονομική κατάσταση και το μεταναστευτικό υπόβαθρο συνδέονται με ανισότητες στην παροχή υγειονομικής περίθαλψης και αναποτελεσματική επικοινωνία μεταξύ των επαγγελματιών και των ασθενών.</a:t>
            </a:r>
            <a:endParaRPr lang="en-US" dirty="0"/>
          </a:p>
        </p:txBody>
      </p:sp>
      <p:sp>
        <p:nvSpPr>
          <p:cNvPr id="4" name="Slide Number Placeholder 3">
            <a:extLst>
              <a:ext uri="{FF2B5EF4-FFF2-40B4-BE49-F238E27FC236}">
                <a16:creationId xmlns:a16="http://schemas.microsoft.com/office/drawing/2014/main" xmlns="" id="{C6BD98A4-CF5D-422A-B287-57199B8E388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26</a:t>
            </a:fld>
            <a:endParaRPr lang="en-GB" dirty="0"/>
          </a:p>
        </p:txBody>
      </p:sp>
      <p:pic>
        <p:nvPicPr>
          <p:cNvPr id="6" name="Picture 5">
            <a:extLst>
              <a:ext uri="{FF2B5EF4-FFF2-40B4-BE49-F238E27FC236}">
                <a16:creationId xmlns:a16="http://schemas.microsoft.com/office/drawing/2014/main" xmlns="" id="{293B852B-6657-45EF-AFD0-818461E44D0D}"/>
              </a:ext>
            </a:extLst>
          </p:cNvPr>
          <p:cNvPicPr>
            <a:picLocks noChangeAspect="1"/>
          </p:cNvPicPr>
          <p:nvPr/>
        </p:nvPicPr>
        <p:blipFill>
          <a:blip r:embed="rId2"/>
          <a:stretch>
            <a:fillRect/>
          </a:stretch>
        </p:blipFill>
        <p:spPr>
          <a:xfrm>
            <a:off x="8329841" y="1808065"/>
            <a:ext cx="2736304" cy="4102878"/>
          </a:xfrm>
          <a:prstGeom prst="rect">
            <a:avLst/>
          </a:prstGeom>
        </p:spPr>
      </p:pic>
      <p:sp>
        <p:nvSpPr>
          <p:cNvPr id="7" name="TextBox 6">
            <a:extLst>
              <a:ext uri="{FF2B5EF4-FFF2-40B4-BE49-F238E27FC236}">
                <a16:creationId xmlns:a16="http://schemas.microsoft.com/office/drawing/2014/main" xmlns="" id="{9082FF8B-9C3F-42D3-8EBD-EAC1C7A69608}"/>
              </a:ext>
            </a:extLst>
          </p:cNvPr>
          <p:cNvSpPr txBox="1"/>
          <p:nvPr/>
        </p:nvSpPr>
        <p:spPr>
          <a:xfrm>
            <a:off x="8686699" y="5910943"/>
            <a:ext cx="2232249" cy="215444"/>
          </a:xfrm>
          <a:prstGeom prst="rect">
            <a:avLst/>
          </a:prstGeom>
          <a:noFill/>
        </p:spPr>
        <p:txBody>
          <a:bodyPr wrap="square">
            <a:spAutoFit/>
          </a:bodyPr>
          <a:lstStyle/>
          <a:p>
            <a:r>
              <a:rPr lang="en-GB" sz="800" dirty="0"/>
              <a:t>https://www.pexels.com/search/free/</a:t>
            </a:r>
          </a:p>
        </p:txBody>
      </p:sp>
    </p:spTree>
    <p:extLst>
      <p:ext uri="{BB962C8B-B14F-4D97-AF65-F5344CB8AC3E}">
        <p14:creationId xmlns:p14="http://schemas.microsoft.com/office/powerpoint/2010/main" val="30062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a:t>ΔΙΑΠΟΛΙΤΙΣΜΙΚΗ ΕΠΙΚΟΙΝΩΝΙΑ ΚΑΙ ΠΟΝΟΣ</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27</a:t>
            </a:fld>
            <a:endParaRPr lang="en-GB" dirty="0"/>
          </a:p>
        </p:txBody>
      </p:sp>
    </p:spTree>
    <p:extLst>
      <p:ext uri="{BB962C8B-B14F-4D97-AF65-F5344CB8AC3E}">
        <p14:creationId xmlns:p14="http://schemas.microsoft.com/office/powerpoint/2010/main" val="13903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4188B-B8E8-4141-9608-2611A187C789}"/>
              </a:ext>
            </a:extLst>
          </p:cNvPr>
          <p:cNvSpPr>
            <a:spLocks noGrp="1"/>
          </p:cNvSpPr>
          <p:nvPr>
            <p:ph type="title"/>
          </p:nvPr>
        </p:nvSpPr>
        <p:spPr>
          <a:xfrm>
            <a:off x="1390287" y="685800"/>
            <a:ext cx="9884376" cy="870992"/>
          </a:xfrm>
        </p:spPr>
        <p:txBody>
          <a:bodyPr>
            <a:normAutofit/>
          </a:bodyPr>
          <a:lstStyle/>
          <a:p>
            <a:r>
              <a:rPr lang="el-GR" dirty="0"/>
              <a:t>Διαπολιτισμική επικοινωνία και φροντίδα</a:t>
            </a:r>
          </a:p>
        </p:txBody>
      </p:sp>
      <p:sp>
        <p:nvSpPr>
          <p:cNvPr id="3" name="Content Placeholder 2">
            <a:extLst>
              <a:ext uri="{FF2B5EF4-FFF2-40B4-BE49-F238E27FC236}">
                <a16:creationId xmlns:a16="http://schemas.microsoft.com/office/drawing/2014/main" xmlns="" id="{F1AD76E5-14F1-4A1D-83F1-47116D579B95}"/>
              </a:ext>
            </a:extLst>
          </p:cNvPr>
          <p:cNvSpPr>
            <a:spLocks noGrp="1"/>
          </p:cNvSpPr>
          <p:nvPr>
            <p:ph idx="1"/>
          </p:nvPr>
        </p:nvSpPr>
        <p:spPr>
          <a:xfrm>
            <a:off x="1390287" y="1988840"/>
            <a:ext cx="6175168" cy="3581400"/>
          </a:xfrm>
        </p:spPr>
        <p:txBody>
          <a:bodyPr>
            <a:normAutofit/>
          </a:bodyPr>
          <a:lstStyle/>
          <a:p>
            <a:pPr algn="just"/>
            <a:r>
              <a:rPr lang="el-GR" dirty="0">
                <a:latin typeface="Calibri" panose="020F0502020204030204" pitchFamily="34" charset="0"/>
                <a:cs typeface="Calibri" panose="020F0502020204030204" pitchFamily="34" charset="0"/>
              </a:rPr>
              <a:t>Είναι αδύνατο για τους/τις επαγγελματίες να γνωρίζουν και να κατανοούν όλες τις διαφορές μεταξύ των πολιτισμών σχετικά με τον πόνο και τον έλεγχό του.</a:t>
            </a:r>
          </a:p>
          <a:p>
            <a:pPr algn="just"/>
            <a:r>
              <a:rPr lang="el-GR" dirty="0">
                <a:latin typeface="Calibri" panose="020F0502020204030204" pitchFamily="34" charset="0"/>
                <a:cs typeface="Calibri" panose="020F0502020204030204" pitchFamily="34" charset="0"/>
              </a:rPr>
              <a:t>Είναι σημαντικό να ρωτάτε τα άτομα που φροντίζετε για τα συστήματα πεποιθήσεων τους, να τα διαβεβαιώνετε ότι είναι αποδεκτά και ότι η φροντίδα τους μπορεί να προσαρμοστεί.</a:t>
            </a:r>
          </a:p>
          <a:p>
            <a:pPr algn="just"/>
            <a:r>
              <a:rPr lang="el-GR" dirty="0">
                <a:latin typeface="Calibri" panose="020F0502020204030204" pitchFamily="34" charset="0"/>
                <a:cs typeface="Calibri" panose="020F0502020204030204" pitchFamily="34" charset="0"/>
              </a:rPr>
              <a:t>Με αυτόν τον τρόπο, θα αποφευχθεί μια «πολιτισμική σύγκρουση» διαφορετικών συστημάτων πεποιθήσεων (</a:t>
            </a:r>
            <a:r>
              <a:rPr lang="en-GB" dirty="0">
                <a:latin typeface="Calibri" panose="020F0502020204030204" pitchFamily="34" charset="0"/>
                <a:cs typeface="Calibri" panose="020F0502020204030204" pitchFamily="34" charset="0"/>
              </a:rPr>
              <a:t>Free</a:t>
            </a:r>
            <a:r>
              <a:rPr lang="el-GR" dirty="0">
                <a:latin typeface="Calibri" panose="020F0502020204030204" pitchFamily="34" charset="0"/>
                <a:cs typeface="Calibri" panose="020F0502020204030204" pitchFamily="34" charset="0"/>
              </a:rPr>
              <a:t> Μ., 2002).</a:t>
            </a:r>
            <a:endParaRPr lang="en-US" b="0" i="0" dirty="0">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A5CAF37-C072-4157-9F8E-A974911BD0F2}"/>
              </a:ext>
            </a:extLst>
          </p:cNvPr>
          <p:cNvPicPr>
            <a:picLocks noChangeAspect="1"/>
          </p:cNvPicPr>
          <p:nvPr/>
        </p:nvPicPr>
        <p:blipFill rotWithShape="1">
          <a:blip r:embed="rId2"/>
          <a:srcRect l="32089" r="6092" b="1"/>
          <a:stretch/>
        </p:blipFill>
        <p:spPr>
          <a:xfrm>
            <a:off x="8110636" y="2046199"/>
            <a:ext cx="3210659" cy="3466681"/>
          </a:xfrm>
          <a:prstGeom prst="rect">
            <a:avLst/>
          </a:prstGeom>
        </p:spPr>
      </p:pic>
      <p:sp>
        <p:nvSpPr>
          <p:cNvPr id="4" name="Slide Number Placeholder 3">
            <a:extLst>
              <a:ext uri="{FF2B5EF4-FFF2-40B4-BE49-F238E27FC236}">
                <a16:creationId xmlns:a16="http://schemas.microsoft.com/office/drawing/2014/main" xmlns="" id="{508A5CD1-6D3B-43C5-AD5E-C7AC27DC397A}"/>
              </a:ext>
            </a:extLst>
          </p:cNvPr>
          <p:cNvSpPr>
            <a:spLocks noGrp="1"/>
          </p:cNvSpPr>
          <p:nvPr>
            <p:ph type="sldNum" sz="quarter" idx="12"/>
          </p:nvPr>
        </p:nvSpPr>
        <p:spPr>
          <a:xfrm>
            <a:off x="8686700" y="5350768"/>
            <a:ext cx="2583296" cy="438944"/>
          </a:xfrm>
        </p:spPr>
        <p:txBody>
          <a:bodyPr>
            <a:normAutofit/>
          </a:bodyPr>
          <a:lstStyle/>
          <a:p>
            <a:pPr>
              <a:spcAft>
                <a:spcPts val="600"/>
              </a:spcAft>
            </a:pPr>
            <a:r>
              <a:rPr lang="en-GB" sz="800" dirty="0"/>
              <a:t>https://www.pexels.com/search/free/</a:t>
            </a:r>
          </a:p>
        </p:txBody>
      </p:sp>
    </p:spTree>
    <p:extLst>
      <p:ext uri="{BB962C8B-B14F-4D97-AF65-F5344CB8AC3E}">
        <p14:creationId xmlns:p14="http://schemas.microsoft.com/office/powerpoint/2010/main" val="12458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65824-DA93-42F7-AFD6-D06618AC5F70}"/>
              </a:ext>
            </a:extLst>
          </p:cNvPr>
          <p:cNvSpPr>
            <a:spLocks noGrp="1"/>
          </p:cNvSpPr>
          <p:nvPr>
            <p:ph type="title"/>
          </p:nvPr>
        </p:nvSpPr>
        <p:spPr>
          <a:xfrm>
            <a:off x="1371242" y="685800"/>
            <a:ext cx="9598700" cy="1485900"/>
          </a:xfrm>
        </p:spPr>
        <p:txBody>
          <a:bodyPr>
            <a:normAutofit/>
          </a:bodyPr>
          <a:lstStyle/>
          <a:p>
            <a:r>
              <a:rPr lang="el-GR" dirty="0"/>
              <a:t>Βήματα για την παροχή πολιτισμικά ευαίσθητων υπηρεσιών</a:t>
            </a:r>
          </a:p>
        </p:txBody>
      </p:sp>
      <p:sp>
        <p:nvSpPr>
          <p:cNvPr id="4" name="Slide Number Placeholder 3">
            <a:extLst>
              <a:ext uri="{FF2B5EF4-FFF2-40B4-BE49-F238E27FC236}">
                <a16:creationId xmlns:a16="http://schemas.microsoft.com/office/drawing/2014/main" xmlns="" id="{6E8EAA88-BF54-4320-A4D6-407692412F5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29</a:t>
            </a:fld>
            <a:endParaRPr lang="en-GB" dirty="0"/>
          </a:p>
        </p:txBody>
      </p:sp>
      <p:graphicFrame>
        <p:nvGraphicFramePr>
          <p:cNvPr id="6" name="Content Placeholder 2">
            <a:extLst>
              <a:ext uri="{FF2B5EF4-FFF2-40B4-BE49-F238E27FC236}">
                <a16:creationId xmlns:a16="http://schemas.microsoft.com/office/drawing/2014/main" xmlns="" id="{4F3347E8-50BC-405E-A1E2-BF3778B79053}"/>
              </a:ext>
            </a:extLst>
          </p:cNvPr>
          <p:cNvGraphicFramePr>
            <a:graphicFrameLocks noGrp="1"/>
          </p:cNvGraphicFramePr>
          <p:nvPr>
            <p:ph idx="1"/>
            <p:extLst>
              <p:ext uri="{D42A27DB-BD31-4B8C-83A1-F6EECF244321}">
                <p14:modId xmlns:p14="http://schemas.microsoft.com/office/powerpoint/2010/main" val="798551310"/>
              </p:ext>
            </p:extLst>
          </p:nvPr>
        </p:nvGraphicFramePr>
        <p:xfrm>
          <a:off x="1371242" y="2286000"/>
          <a:ext cx="9598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0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67E2D8A-19BE-48A0-889C-CCAC02348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970"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erson holding a phone&#10;&#10;Description automatically generated with low confidence">
            <a:extLst>
              <a:ext uri="{FF2B5EF4-FFF2-40B4-BE49-F238E27FC236}">
                <a16:creationId xmlns:a16="http://schemas.microsoft.com/office/drawing/2014/main" xmlns="" id="{251B5420-1F40-482D-B528-63302DCE1584}"/>
              </a:ext>
            </a:extLst>
          </p:cNvPr>
          <p:cNvPicPr>
            <a:picLocks noChangeAspect="1"/>
          </p:cNvPicPr>
          <p:nvPr/>
        </p:nvPicPr>
        <p:blipFill>
          <a:blip r:embed="rId2"/>
          <a:stretch>
            <a:fillRect/>
          </a:stretch>
        </p:blipFill>
        <p:spPr>
          <a:xfrm>
            <a:off x="8044375" y="891862"/>
            <a:ext cx="2217173" cy="5247747"/>
          </a:xfrm>
          <a:prstGeom prst="rect">
            <a:avLst/>
          </a:prstGeom>
        </p:spPr>
      </p:pic>
      <p:sp>
        <p:nvSpPr>
          <p:cNvPr id="4" name="Slide Number Placeholder 3">
            <a:extLst>
              <a:ext uri="{FF2B5EF4-FFF2-40B4-BE49-F238E27FC236}">
                <a16:creationId xmlns:a16="http://schemas.microsoft.com/office/drawing/2014/main" xmlns="" id="{8C4F619C-A6C9-4A1B-AE5E-5C43C0ACF3A2}"/>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3</a:t>
            </a:fld>
            <a:endParaRPr lang="en-GB" dirty="0"/>
          </a:p>
        </p:txBody>
      </p:sp>
      <p:sp>
        <p:nvSpPr>
          <p:cNvPr id="9" name="Title 8">
            <a:extLst>
              <a:ext uri="{FF2B5EF4-FFF2-40B4-BE49-F238E27FC236}">
                <a16:creationId xmlns:a16="http://schemas.microsoft.com/office/drawing/2014/main" xmlns="" id="{799C1AA5-5119-4074-9D26-69D21861689B}"/>
              </a:ext>
            </a:extLst>
          </p:cNvPr>
          <p:cNvSpPr>
            <a:spLocks noGrp="1"/>
          </p:cNvSpPr>
          <p:nvPr>
            <p:ph type="title"/>
          </p:nvPr>
        </p:nvSpPr>
        <p:spPr/>
        <p:txBody>
          <a:bodyPr/>
          <a:lstStyle/>
          <a:p>
            <a:r>
              <a:rPr lang="el-GR" dirty="0"/>
              <a:t>Εισαγωγή</a:t>
            </a:r>
            <a:endParaRPr lang="en-GB" dirty="0"/>
          </a:p>
        </p:txBody>
      </p:sp>
      <p:sp>
        <p:nvSpPr>
          <p:cNvPr id="11" name="TextBox 10">
            <a:extLst>
              <a:ext uri="{FF2B5EF4-FFF2-40B4-BE49-F238E27FC236}">
                <a16:creationId xmlns:a16="http://schemas.microsoft.com/office/drawing/2014/main" xmlns="" id="{4E5888D0-405B-480C-A188-24D3103A21F5}"/>
              </a:ext>
            </a:extLst>
          </p:cNvPr>
          <p:cNvSpPr txBox="1"/>
          <p:nvPr/>
        </p:nvSpPr>
        <p:spPr>
          <a:xfrm>
            <a:off x="1363536" y="1844824"/>
            <a:ext cx="6092574" cy="3970318"/>
          </a:xfrm>
          <a:prstGeom prst="rect">
            <a:avLst/>
          </a:prstGeom>
          <a:noFill/>
        </p:spPr>
        <p:txBody>
          <a:bodyPr wrap="square">
            <a:spAutoFit/>
          </a:bodyPr>
          <a:lstStyle/>
          <a:p>
            <a:pPr algn="just"/>
            <a:r>
              <a:rPr lang="el-GR" sz="1800" dirty="0"/>
              <a:t>Γεια σας, χθες είχα μια συζήτηση με μια συνάδελφο σχετικά με το πώς το άτομο που φρόντιζε φαινόταν να πονάει πολύ τις περισσότερες μέρες αυτή την εβδομάδα και πώς ήθελε να την βοηθήσει με αυτό. Ωστόσο, κάθε φορά που την ρωτούσε πώς ένιωθε με τον πόνο ή πόσο έντονος ήταν, εκείνη απλώς έλεγε ότι δεν είναι τίποτα, είχε χειρότερο πόνο παλιά και πιθανότατα θα ήταν καλά αύριο. Η συνάδελφός μου ανησυχούσε γι' αυτήν, αλλά δεν ήταν σίγουρη πόσο πόνο ανεχόταν στην πραγματικότητα και πώς θα μπορούσε να την βοηθήσει, όταν φαινόταν απρόθυμη να μιλήσει γι' αυτό. Ξέρω ότι όλοι νιώθουμε και περιγράφουμε τον πόνο με διαφορετικούς τρόπους. Αναρωτιέμαι όμως τι μπορώ να πω στη συνάδελφό μου για να τη βοηθήσω σε αυτή την κατάσταση. Τι νομίζετε εσείς;</a:t>
            </a:r>
            <a:endParaRPr lang="en-GB" sz="1800" dirty="0"/>
          </a:p>
        </p:txBody>
      </p:sp>
    </p:spTree>
    <p:extLst>
      <p:ext uri="{BB962C8B-B14F-4D97-AF65-F5344CB8AC3E}">
        <p14:creationId xmlns:p14="http://schemas.microsoft.com/office/powerpoint/2010/main" val="4187945692"/>
      </p:ext>
    </p:extLst>
  </p:cSld>
  <p:clrMapOvr>
    <a:masterClrMapping/>
  </p:clrMapOvr>
  <mc:AlternateContent xmlns:mc="http://schemas.openxmlformats.org/markup-compatibility/2006" xmlns:p14="http://schemas.microsoft.com/office/powerpoint/2010/main">
    <mc:Choice Requires="p14">
      <p:transition spd="med" p14:dur="700" advTm="51229">
        <p:fade/>
      </p:transition>
    </mc:Choice>
    <mc:Fallback xmlns="">
      <p:transition spd="med" advTm="5122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3A24E-29C0-461E-9CAE-690EF8348050}"/>
              </a:ext>
            </a:extLst>
          </p:cNvPr>
          <p:cNvSpPr>
            <a:spLocks noGrp="1"/>
          </p:cNvSpPr>
          <p:nvPr>
            <p:ph type="title"/>
          </p:nvPr>
        </p:nvSpPr>
        <p:spPr/>
        <p:txBody>
          <a:bodyPr>
            <a:normAutofit/>
          </a:bodyPr>
          <a:lstStyle/>
          <a:p>
            <a:r>
              <a:rPr lang="el-GR" dirty="0"/>
              <a:t>Πολιτισμικά Ευαίσθητο Εργαλείο Αξιολόγησης Πόνου</a:t>
            </a:r>
            <a:r>
              <a:rPr lang="en-US" dirty="0"/>
              <a:t> </a:t>
            </a:r>
            <a:r>
              <a:rPr lang="en-US" sz="1200" dirty="0"/>
              <a:t>(Lasch, 2000)</a:t>
            </a:r>
            <a:endParaRPr lang="el-GR" sz="1200" dirty="0"/>
          </a:p>
        </p:txBody>
      </p:sp>
      <p:sp>
        <p:nvSpPr>
          <p:cNvPr id="3" name="Content Placeholder 2">
            <a:extLst>
              <a:ext uri="{FF2B5EF4-FFF2-40B4-BE49-F238E27FC236}">
                <a16:creationId xmlns:a16="http://schemas.microsoft.com/office/drawing/2014/main" xmlns="" id="{8A10BB19-B088-493D-A04C-0A4EE092F257}"/>
              </a:ext>
            </a:extLst>
          </p:cNvPr>
          <p:cNvSpPr>
            <a:spLocks noGrp="1"/>
          </p:cNvSpPr>
          <p:nvPr>
            <p:ph idx="1"/>
          </p:nvPr>
        </p:nvSpPr>
        <p:spPr>
          <a:xfrm>
            <a:off x="1371242" y="2286000"/>
            <a:ext cx="9835737" cy="3581400"/>
          </a:xfrm>
        </p:spPr>
        <p:txBody>
          <a:bodyPr>
            <a:normAutofit fontScale="92500" lnSpcReduction="10000"/>
          </a:bodyPr>
          <a:lstStyle/>
          <a:p>
            <a:pPr marL="0" indent="0">
              <a:buNone/>
            </a:pPr>
            <a:r>
              <a:rPr lang="el-GR" dirty="0"/>
              <a:t>Αυτό είναι ένα μοντέλο που έχει αναπτυχθεί για την αξιολόγηση του πόνου με άτομα από διαφορετικά πολιτισμικά υπόβαθρα.</a:t>
            </a:r>
          </a:p>
          <a:p>
            <a:pPr marL="0" indent="0">
              <a:buNone/>
            </a:pPr>
            <a:r>
              <a:rPr lang="en-US" dirty="0"/>
              <a:t/>
            </a:r>
            <a:br>
              <a:rPr lang="en-US" dirty="0"/>
            </a:br>
            <a:r>
              <a:rPr lang="el-GR" dirty="0"/>
              <a:t>Πώς ονομάζετε τον πόνο σας;</a:t>
            </a:r>
          </a:p>
          <a:p>
            <a:pPr marL="0" indent="0">
              <a:buNone/>
            </a:pPr>
            <a:r>
              <a:rPr lang="el-GR" dirty="0"/>
              <a:t>Τι όνομα του δίνετε;</a:t>
            </a:r>
          </a:p>
          <a:p>
            <a:pPr marL="0" indent="0">
              <a:buNone/>
            </a:pPr>
            <a:r>
              <a:rPr lang="el-GR" dirty="0"/>
              <a:t>Γιατί πιστεύετε ότι έχετε αυτόν τον πόνο;</a:t>
            </a:r>
          </a:p>
          <a:p>
            <a:pPr marL="0" indent="0">
              <a:buNone/>
            </a:pPr>
            <a:r>
              <a:rPr lang="el-GR" dirty="0"/>
              <a:t>Τι σημαίνει ο πόνος σας για το σώμα σας;</a:t>
            </a:r>
          </a:p>
          <a:p>
            <a:pPr marL="0" indent="0">
              <a:buNone/>
            </a:pPr>
            <a:r>
              <a:rPr lang="el-GR" dirty="0"/>
              <a:t>Πόσο σοβαρός είναι;</a:t>
            </a:r>
          </a:p>
          <a:p>
            <a:pPr marL="0" indent="0">
              <a:buNone/>
            </a:pPr>
            <a:r>
              <a:rPr lang="el-GR" dirty="0"/>
              <a:t>Θα διαρκέσει πολύ ή σύντομο χρονικό διάστημα;</a:t>
            </a:r>
          </a:p>
          <a:p>
            <a:pPr marL="0" indent="0">
              <a:buNone/>
            </a:pPr>
            <a:r>
              <a:rPr lang="el-GR" dirty="0"/>
              <a:t>Έχετε φόβους για τον πόνο σας;</a:t>
            </a:r>
          </a:p>
        </p:txBody>
      </p:sp>
      <p:sp>
        <p:nvSpPr>
          <p:cNvPr id="4" name="Slide Number Placeholder 3">
            <a:extLst>
              <a:ext uri="{FF2B5EF4-FFF2-40B4-BE49-F238E27FC236}">
                <a16:creationId xmlns:a16="http://schemas.microsoft.com/office/drawing/2014/main" xmlns="" id="{ED8FA39E-EC5B-4287-BDF9-CF8E7A6786DA}"/>
              </a:ext>
            </a:extLst>
          </p:cNvPr>
          <p:cNvSpPr>
            <a:spLocks noGrp="1"/>
          </p:cNvSpPr>
          <p:nvPr>
            <p:ph type="sldNum" sz="quarter" idx="12"/>
          </p:nvPr>
        </p:nvSpPr>
        <p:spPr/>
        <p:txBody>
          <a:bodyPr/>
          <a:lstStyle/>
          <a:p>
            <a:fld id="{C014DD1E-5D91-48A3-AD6D-45FBA980D106}" type="slidenum">
              <a:rPr lang="en-GB" smtClean="0"/>
              <a:t>30</a:t>
            </a:fld>
            <a:endParaRPr lang="en-GB" dirty="0"/>
          </a:p>
        </p:txBody>
      </p:sp>
    </p:spTree>
    <p:extLst>
      <p:ext uri="{BB962C8B-B14F-4D97-AF65-F5344CB8AC3E}">
        <p14:creationId xmlns:p14="http://schemas.microsoft.com/office/powerpoint/2010/main" val="328198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40DAC-EF75-4FEC-AB61-E6C3893A1F5D}"/>
              </a:ext>
            </a:extLst>
          </p:cNvPr>
          <p:cNvSpPr>
            <a:spLocks noGrp="1"/>
          </p:cNvSpPr>
          <p:nvPr>
            <p:ph type="title"/>
          </p:nvPr>
        </p:nvSpPr>
        <p:spPr>
          <a:xfrm>
            <a:off x="1371243" y="685800"/>
            <a:ext cx="9598700" cy="1035674"/>
          </a:xfrm>
        </p:spPr>
        <p:txBody>
          <a:bodyPr>
            <a:normAutofit fontScale="90000"/>
          </a:bodyPr>
          <a:lstStyle/>
          <a:p>
            <a:r>
              <a:rPr lang="el-GR" dirty="0"/>
              <a:t>Πολιτισμικά Ευαίσθητο Εργαλείο Αξιολόγησης Πόνου</a:t>
            </a:r>
            <a:r>
              <a:rPr lang="en-US" dirty="0"/>
              <a:t> </a:t>
            </a:r>
            <a:r>
              <a:rPr lang="en-US" sz="1800" dirty="0"/>
              <a:t>(</a:t>
            </a:r>
            <a:r>
              <a:rPr lang="el-GR" sz="1800" dirty="0"/>
              <a:t>συν</a:t>
            </a:r>
            <a:r>
              <a:rPr lang="en-US" sz="1800" dirty="0"/>
              <a:t>.)</a:t>
            </a:r>
            <a:endParaRPr lang="el-GR" sz="1800" dirty="0"/>
          </a:p>
        </p:txBody>
      </p:sp>
      <p:sp>
        <p:nvSpPr>
          <p:cNvPr id="3" name="Content Placeholder 2">
            <a:extLst>
              <a:ext uri="{FF2B5EF4-FFF2-40B4-BE49-F238E27FC236}">
                <a16:creationId xmlns:a16="http://schemas.microsoft.com/office/drawing/2014/main" xmlns="" id="{85A5F529-8A2E-408C-892E-A98CC52746B7}"/>
              </a:ext>
            </a:extLst>
          </p:cNvPr>
          <p:cNvSpPr>
            <a:spLocks noGrp="1"/>
          </p:cNvSpPr>
          <p:nvPr>
            <p:ph idx="1"/>
          </p:nvPr>
        </p:nvSpPr>
        <p:spPr>
          <a:xfrm>
            <a:off x="1382906" y="2132856"/>
            <a:ext cx="10051761" cy="3581400"/>
          </a:xfrm>
        </p:spPr>
        <p:txBody>
          <a:bodyPr>
            <a:normAutofit/>
          </a:bodyPr>
          <a:lstStyle/>
          <a:p>
            <a:pPr marL="0" indent="0">
              <a:buNone/>
            </a:pPr>
            <a:r>
              <a:rPr lang="el-GR" dirty="0"/>
              <a:t>Αν ναι, τι φοβάστε περισσότερο για τον πόνο σας;</a:t>
            </a:r>
          </a:p>
          <a:p>
            <a:pPr marL="0" indent="0">
              <a:buNone/>
            </a:pPr>
            <a:r>
              <a:rPr lang="el-GR" dirty="0"/>
              <a:t>Ποια είναι τα κύρια προβλήματα που σας προκαλεί ο πόνος σας;</a:t>
            </a:r>
          </a:p>
          <a:p>
            <a:pPr marL="0" indent="0">
              <a:buNone/>
            </a:pPr>
            <a:r>
              <a:rPr lang="el-GR" dirty="0"/>
              <a:t>Τι είδους θεραπεία πιστεύετε ότι πρέπει να λάβετε;</a:t>
            </a:r>
          </a:p>
          <a:p>
            <a:pPr marL="0" indent="0">
              <a:buNone/>
            </a:pPr>
            <a:r>
              <a:rPr lang="el-GR" dirty="0"/>
              <a:t>Ποια είναι τα πιο σημαντικά αποτελέσματα που ελπίζετε να έχετε από τη θεραπεία;</a:t>
            </a:r>
          </a:p>
          <a:p>
            <a:pPr marL="0" indent="0">
              <a:buNone/>
            </a:pPr>
            <a:r>
              <a:rPr lang="el-GR" dirty="0"/>
              <a:t>Ποιες πολιτιστικές θεραπείες έχετε προσπαθήσει για να σας βοηθήσουν με τον πόνο σας;</a:t>
            </a:r>
          </a:p>
          <a:p>
            <a:pPr marL="0" indent="0">
              <a:buNone/>
            </a:pPr>
            <a:r>
              <a:rPr lang="el-GR" dirty="0"/>
              <a:t>Έχετε επισκεφτεί κάποιο παραδοσιακό θεραπευτή για τον πόνο σας; Θα θέλατε να το κάνετε</a:t>
            </a:r>
            <a:r>
              <a:rPr lang="en-US" dirty="0"/>
              <a:t>;</a:t>
            </a:r>
          </a:p>
          <a:p>
            <a:pPr marL="0" indent="0">
              <a:buNone/>
            </a:pPr>
            <a:r>
              <a:rPr lang="el-GR" dirty="0"/>
              <a:t>Σε ποιον/αν στην οικογένειά σας μιλάτε για τον πόνο σας; Τι ξέρουν; Τι θα θέλατε να ξέρουν;</a:t>
            </a:r>
            <a:endParaRPr lang="en-US" dirty="0"/>
          </a:p>
          <a:p>
            <a:pPr marL="0" indent="0">
              <a:buNone/>
            </a:pPr>
            <a:r>
              <a:rPr lang="el-GR" dirty="0"/>
              <a:t>Έχετε οικογένεια και φίλους που σας βοηθούν με τον πόνο σας; Ποιο άτομο σας βοηθάει;</a:t>
            </a:r>
          </a:p>
        </p:txBody>
      </p:sp>
      <p:sp>
        <p:nvSpPr>
          <p:cNvPr id="4" name="Slide Number Placeholder 3">
            <a:extLst>
              <a:ext uri="{FF2B5EF4-FFF2-40B4-BE49-F238E27FC236}">
                <a16:creationId xmlns:a16="http://schemas.microsoft.com/office/drawing/2014/main" xmlns="" id="{E363ECB7-5B2E-4620-BE4D-B9641C5317B9}"/>
              </a:ext>
            </a:extLst>
          </p:cNvPr>
          <p:cNvSpPr>
            <a:spLocks noGrp="1"/>
          </p:cNvSpPr>
          <p:nvPr>
            <p:ph type="sldNum" sz="quarter" idx="12"/>
          </p:nvPr>
        </p:nvSpPr>
        <p:spPr/>
        <p:txBody>
          <a:bodyPr/>
          <a:lstStyle/>
          <a:p>
            <a:fld id="{C014DD1E-5D91-48A3-AD6D-45FBA980D106}" type="slidenum">
              <a:rPr lang="en-GB" smtClean="0"/>
              <a:t>31</a:t>
            </a:fld>
            <a:endParaRPr lang="en-GB" dirty="0"/>
          </a:p>
        </p:txBody>
      </p:sp>
    </p:spTree>
    <p:extLst>
      <p:ext uri="{BB962C8B-B14F-4D97-AF65-F5344CB8AC3E}">
        <p14:creationId xmlns:p14="http://schemas.microsoft.com/office/powerpoint/2010/main" val="42541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90B3D-DC7E-42E2-B4D3-61B096F0774C}"/>
              </a:ext>
            </a:extLst>
          </p:cNvPr>
          <p:cNvSpPr>
            <a:spLocks noGrp="1"/>
          </p:cNvSpPr>
          <p:nvPr>
            <p:ph type="title"/>
          </p:nvPr>
        </p:nvSpPr>
        <p:spPr>
          <a:xfrm>
            <a:off x="1371243" y="685800"/>
            <a:ext cx="9598700" cy="870992"/>
          </a:xfrm>
        </p:spPr>
        <p:txBody>
          <a:bodyPr/>
          <a:lstStyle/>
          <a:p>
            <a:r>
              <a:rPr lang="el-GR" i="1" dirty="0"/>
              <a:t>Περίληψη</a:t>
            </a:r>
            <a:endParaRPr lang="en-GB" i="1" dirty="0"/>
          </a:p>
        </p:txBody>
      </p:sp>
      <p:sp>
        <p:nvSpPr>
          <p:cNvPr id="3" name="Content Placeholder 2">
            <a:extLst>
              <a:ext uri="{FF2B5EF4-FFF2-40B4-BE49-F238E27FC236}">
                <a16:creationId xmlns:a16="http://schemas.microsoft.com/office/drawing/2014/main" xmlns="" id="{8965BEEC-D20D-4273-ACD9-13267AE31FC8}"/>
              </a:ext>
            </a:extLst>
          </p:cNvPr>
          <p:cNvSpPr>
            <a:spLocks noGrp="1"/>
          </p:cNvSpPr>
          <p:nvPr>
            <p:ph idx="1"/>
          </p:nvPr>
        </p:nvSpPr>
        <p:spPr>
          <a:xfrm>
            <a:off x="1371243" y="1844824"/>
            <a:ext cx="9598700" cy="3581400"/>
          </a:xfrm>
        </p:spPr>
        <p:txBody>
          <a:bodyPr>
            <a:normAutofit/>
          </a:bodyPr>
          <a:lstStyle/>
          <a:p>
            <a:pPr marL="0" indent="0" algn="just">
              <a:buNone/>
            </a:pPr>
            <a:r>
              <a:rPr lang="el-GR" i="1" dirty="0"/>
              <a:t>Όταν εργάζεστε με ανθρώπους από διαφορετικούς πολιτισμούς από τον δικό σας, δεν μπορείτε να υποθέτετε ότι χρησιμοποιούν τις λέξεις για να περιγράψουν τον πόνο τους με τον ίδιο τρόπο που τις χρησιμοποιείτε εσείς.</a:t>
            </a:r>
          </a:p>
          <a:p>
            <a:pPr marL="0" indent="0" algn="just">
              <a:buNone/>
            </a:pPr>
            <a:r>
              <a:rPr lang="el-GR" i="1" dirty="0"/>
              <a:t>Είναι προτιμότερο να μην παίρνετε αυτό που σας λένε με τον ίδιο τρόπο που θα κάνατε με ομοεθνείς σας και να το εξετάζετε περισσότερο.</a:t>
            </a:r>
          </a:p>
          <a:p>
            <a:pPr marL="0" indent="0" algn="just">
              <a:buNone/>
            </a:pPr>
            <a:r>
              <a:rPr lang="el-GR" i="1" dirty="0"/>
              <a:t>Πρέπει να χρησιμοποιείτε περισσότερες και πιο συγκεκριμένες ερωτήσεις για να διασφαλίσετε ότι θα λάβετε όλες τις σωστές πληροφορίες που χρειάζεστε.</a:t>
            </a:r>
          </a:p>
          <a:p>
            <a:pPr marL="0" indent="0" algn="just">
              <a:buNone/>
            </a:pPr>
            <a:r>
              <a:rPr lang="el-GR" i="1" dirty="0"/>
              <a:t>Πρέπει να σκεφτείτε τα πολιτισμικά πρότυπα έκφρασης και αντιμετώπισης του πόνου που έχουν τα άτομα και να φιλτράρετε τις πληροφορίες που λαμβάνετε μέσω αυτού του πρίσματος.</a:t>
            </a:r>
            <a:endParaRPr lang="en-GB" i="1" dirty="0"/>
          </a:p>
        </p:txBody>
      </p:sp>
      <p:sp>
        <p:nvSpPr>
          <p:cNvPr id="4" name="Slide Number Placeholder 3">
            <a:extLst>
              <a:ext uri="{FF2B5EF4-FFF2-40B4-BE49-F238E27FC236}">
                <a16:creationId xmlns:a16="http://schemas.microsoft.com/office/drawing/2014/main" xmlns="" id="{0F1E9B48-ACD7-4891-A82D-35A46C34C8CA}"/>
              </a:ext>
            </a:extLst>
          </p:cNvPr>
          <p:cNvSpPr>
            <a:spLocks noGrp="1"/>
          </p:cNvSpPr>
          <p:nvPr>
            <p:ph type="sldNum" sz="quarter" idx="12"/>
          </p:nvPr>
        </p:nvSpPr>
        <p:spPr/>
        <p:txBody>
          <a:bodyPr/>
          <a:lstStyle/>
          <a:p>
            <a:fld id="{C014DD1E-5D91-48A3-AD6D-45FBA980D106}" type="slidenum">
              <a:rPr lang="en-GB" smtClean="0"/>
              <a:t>32</a:t>
            </a:fld>
            <a:endParaRPr lang="en-GB" dirty="0"/>
          </a:p>
        </p:txBody>
      </p:sp>
    </p:spTree>
    <p:extLst>
      <p:ext uri="{BB962C8B-B14F-4D97-AF65-F5344CB8AC3E}">
        <p14:creationId xmlns:p14="http://schemas.microsoft.com/office/powerpoint/2010/main" val="165915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Παροχη</a:t>
            </a:r>
            <a:r>
              <a:rPr lang="el-GR" sz="5400" dirty="0"/>
              <a:t> </a:t>
            </a:r>
            <a:r>
              <a:rPr lang="el-GR" sz="5400" dirty="0" err="1"/>
              <a:t>πολιτισμικα</a:t>
            </a:r>
            <a:r>
              <a:rPr lang="el-GR" sz="5400" dirty="0"/>
              <a:t> </a:t>
            </a:r>
            <a:r>
              <a:rPr lang="el-GR" sz="5400" dirty="0" err="1"/>
              <a:t>ευαισθητων</a:t>
            </a:r>
            <a:r>
              <a:rPr lang="el-GR" sz="5400" dirty="0"/>
              <a:t> </a:t>
            </a:r>
            <a:r>
              <a:rPr lang="el-GR" sz="5400" dirty="0" err="1"/>
              <a:t>υπηρεσιων</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33</a:t>
            </a:fld>
            <a:endParaRPr lang="en-GB" dirty="0"/>
          </a:p>
        </p:txBody>
      </p:sp>
    </p:spTree>
    <p:extLst>
      <p:ext uri="{BB962C8B-B14F-4D97-AF65-F5344CB8AC3E}">
        <p14:creationId xmlns:p14="http://schemas.microsoft.com/office/powerpoint/2010/main" val="34538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8E08A-BF31-43C2-91BE-8C41E62882EB}"/>
              </a:ext>
            </a:extLst>
          </p:cNvPr>
          <p:cNvSpPr>
            <a:spLocks noGrp="1"/>
          </p:cNvSpPr>
          <p:nvPr>
            <p:ph type="title"/>
          </p:nvPr>
        </p:nvSpPr>
        <p:spPr>
          <a:xfrm>
            <a:off x="1371243" y="685800"/>
            <a:ext cx="9598700" cy="870992"/>
          </a:xfrm>
        </p:spPr>
        <p:txBody>
          <a:bodyPr/>
          <a:lstStyle/>
          <a:p>
            <a:r>
              <a:rPr lang="el-GR" dirty="0"/>
              <a:t>Μελέτη Περίπτωσης</a:t>
            </a:r>
            <a:r>
              <a:rPr lang="en-GB" dirty="0"/>
              <a:t> 1</a:t>
            </a:r>
          </a:p>
        </p:txBody>
      </p:sp>
      <p:sp>
        <p:nvSpPr>
          <p:cNvPr id="3" name="Content Placeholder 2">
            <a:extLst>
              <a:ext uri="{FF2B5EF4-FFF2-40B4-BE49-F238E27FC236}">
                <a16:creationId xmlns:a16="http://schemas.microsoft.com/office/drawing/2014/main" xmlns="" id="{D9823661-1640-4AEF-A817-D01F81397F1A}"/>
              </a:ext>
            </a:extLst>
          </p:cNvPr>
          <p:cNvSpPr>
            <a:spLocks noGrp="1"/>
          </p:cNvSpPr>
          <p:nvPr>
            <p:ph idx="1"/>
          </p:nvPr>
        </p:nvSpPr>
        <p:spPr>
          <a:xfrm>
            <a:off x="1379265" y="1917757"/>
            <a:ext cx="9598700" cy="3581400"/>
          </a:xfrm>
        </p:spPr>
        <p:txBody>
          <a:bodyPr>
            <a:normAutofit/>
          </a:bodyPr>
          <a:lstStyle/>
          <a:p>
            <a:pPr marL="0" indent="0" algn="just">
              <a:buNone/>
            </a:pPr>
            <a:r>
              <a:rPr lang="el-GR" dirty="0"/>
              <a:t>Μια μετανάστρια μητέρα φέρνει το 2χρονο παιδί της να δει τη γιατρό. Λέει στη γιατρό ότι το παιδί πονάει (έντονος πονοκέφαλος) και υποφέρει από πυρετό. Η γιατρός μετράει τη θερμοκρασία του παιδιού και διαπιστώνει ότι είναι εντός του φυσιολογικού εύρους. Λέει στη μητέρα ότι το παιδί δεν έχει πυρετό και να του δώσει παυσίπονα που συνταγογραφούνται για παιδιά της ηλικίας του.</a:t>
            </a:r>
          </a:p>
          <a:p>
            <a:pPr marL="0" indent="0" algn="just">
              <a:buNone/>
            </a:pPr>
            <a:r>
              <a:rPr lang="el-GR" dirty="0"/>
              <a:t>Η μητέρα επιμένει ότι το παιδί έχει πυρετό και γι’ αυτό έχει πονοκέφαλο και ότι έχει 3 μέρες και χρειάζεται φάρμακο για τον πυρετό. </a:t>
            </a:r>
            <a:endParaRPr lang="en-US" dirty="0"/>
          </a:p>
          <a:p>
            <a:pPr marL="0" indent="0" algn="just">
              <a:buNone/>
            </a:pPr>
            <a:r>
              <a:rPr lang="el-GR" dirty="0"/>
              <a:t>Νιώθει ότι η γιατρός δεν παίρνει στα σοβαρά τις ανησυχίες της για το παιδί της και αναστατώνεται με τη θεραπεία και την έλλειψη κατανόησης για τον πυρετό που έχει το παιδί της.</a:t>
            </a:r>
            <a:endParaRPr lang="en-GB" dirty="0"/>
          </a:p>
        </p:txBody>
      </p:sp>
      <p:sp>
        <p:nvSpPr>
          <p:cNvPr id="4" name="Slide Number Placeholder 3">
            <a:extLst>
              <a:ext uri="{FF2B5EF4-FFF2-40B4-BE49-F238E27FC236}">
                <a16:creationId xmlns:a16="http://schemas.microsoft.com/office/drawing/2014/main" xmlns="" id="{04A77EB6-04DF-4803-8B35-122E265BD9AD}"/>
              </a:ext>
            </a:extLst>
          </p:cNvPr>
          <p:cNvSpPr>
            <a:spLocks noGrp="1"/>
          </p:cNvSpPr>
          <p:nvPr>
            <p:ph type="sldNum" sz="quarter" idx="12"/>
          </p:nvPr>
        </p:nvSpPr>
        <p:spPr/>
        <p:txBody>
          <a:bodyPr/>
          <a:lstStyle/>
          <a:p>
            <a:fld id="{C014DD1E-5D91-48A3-AD6D-45FBA980D106}" type="slidenum">
              <a:rPr lang="en-GB" smtClean="0"/>
              <a:t>34</a:t>
            </a:fld>
            <a:endParaRPr lang="en-GB" dirty="0"/>
          </a:p>
        </p:txBody>
      </p:sp>
      <p:pic>
        <p:nvPicPr>
          <p:cNvPr id="5" name="Picture 4">
            <a:extLst>
              <a:ext uri="{FF2B5EF4-FFF2-40B4-BE49-F238E27FC236}">
                <a16:creationId xmlns:a16="http://schemas.microsoft.com/office/drawing/2014/main" xmlns="" id="{F5E9DDF2-1C11-4B07-9819-7E8F82E5CC55}"/>
              </a:ext>
            </a:extLst>
          </p:cNvPr>
          <p:cNvPicPr>
            <a:picLocks noChangeAspect="1"/>
          </p:cNvPicPr>
          <p:nvPr/>
        </p:nvPicPr>
        <p:blipFill>
          <a:blip r:embed="rId2"/>
          <a:stretch>
            <a:fillRect/>
          </a:stretch>
        </p:blipFill>
        <p:spPr>
          <a:xfrm>
            <a:off x="10927551" y="5499157"/>
            <a:ext cx="926672" cy="932769"/>
          </a:xfrm>
          <a:prstGeom prst="rect">
            <a:avLst/>
          </a:prstGeom>
        </p:spPr>
      </p:pic>
    </p:spTree>
    <p:extLst>
      <p:ext uri="{BB962C8B-B14F-4D97-AF65-F5344CB8AC3E}">
        <p14:creationId xmlns:p14="http://schemas.microsoft.com/office/powerpoint/2010/main" val="42387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D15B9-71FF-4024-8620-AC601BD3A022}"/>
              </a:ext>
            </a:extLst>
          </p:cNvPr>
          <p:cNvSpPr>
            <a:spLocks noGrp="1"/>
          </p:cNvSpPr>
          <p:nvPr>
            <p:ph type="title"/>
          </p:nvPr>
        </p:nvSpPr>
        <p:spPr>
          <a:xfrm>
            <a:off x="1371243" y="685800"/>
            <a:ext cx="10817582" cy="1485900"/>
          </a:xfrm>
        </p:spPr>
        <p:txBody>
          <a:bodyPr/>
          <a:lstStyle/>
          <a:p>
            <a:r>
              <a:rPr lang="el-GR" dirty="0"/>
              <a:t>Αντιμετώπιση διαφορετικών πολιτισμικών εκφράσεων</a:t>
            </a:r>
            <a:endParaRPr lang="en-GB" dirty="0"/>
          </a:p>
        </p:txBody>
      </p:sp>
      <p:sp>
        <p:nvSpPr>
          <p:cNvPr id="3" name="Content Placeholder 2">
            <a:extLst>
              <a:ext uri="{FF2B5EF4-FFF2-40B4-BE49-F238E27FC236}">
                <a16:creationId xmlns:a16="http://schemas.microsoft.com/office/drawing/2014/main" xmlns="" id="{617C4B92-D283-4B1A-9ECE-F512BDB20D48}"/>
              </a:ext>
            </a:extLst>
          </p:cNvPr>
          <p:cNvSpPr>
            <a:spLocks noGrp="1"/>
          </p:cNvSpPr>
          <p:nvPr>
            <p:ph idx="1"/>
          </p:nvPr>
        </p:nvSpPr>
        <p:spPr/>
        <p:txBody>
          <a:bodyPr/>
          <a:lstStyle/>
          <a:p>
            <a:pPr marL="0" indent="0">
              <a:buNone/>
            </a:pPr>
            <a:r>
              <a:rPr lang="el-GR" i="1" dirty="0"/>
              <a:t>Ποια είναι τα ζητήματα που θέτει αυτή η μελέτη περίπτωσης μεταξύ ενός/μίας φροντιστή και του/της δέκτη; Πώς θα το αντιμετωπίζατε αν ήσασταν ο/η φροντιστής;</a:t>
            </a:r>
            <a:endParaRPr lang="en-US" i="1" dirty="0"/>
          </a:p>
          <a:p>
            <a:pPr marL="0" indent="0">
              <a:buNone/>
            </a:pPr>
            <a:r>
              <a:rPr lang="el-GR" dirty="0"/>
              <a:t>Τι πιστεύετε ότι προσπαθεί πραγματικά να εξηγήσει η μητέρα για την ασθένεια του παιδιού της;</a:t>
            </a:r>
          </a:p>
          <a:p>
            <a:pPr marL="0" indent="0">
              <a:buNone/>
            </a:pPr>
            <a:r>
              <a:rPr lang="el-GR" dirty="0"/>
              <a:t>Τι θα ρωτούσατε πρώτα;</a:t>
            </a:r>
          </a:p>
          <a:p>
            <a:pPr marL="0" indent="0">
              <a:buNone/>
            </a:pPr>
            <a:r>
              <a:rPr lang="el-GR" dirty="0"/>
              <a:t>Τι θα ρωτούσατε μετά;</a:t>
            </a:r>
          </a:p>
          <a:p>
            <a:pPr marL="0" indent="0">
              <a:buNone/>
            </a:pPr>
            <a:r>
              <a:rPr lang="el-GR" dirty="0"/>
              <a:t>Τι θα λέγατε με τη μητέρα;</a:t>
            </a:r>
          </a:p>
          <a:p>
            <a:pPr marL="0" indent="0">
              <a:buNone/>
            </a:pPr>
            <a:r>
              <a:rPr lang="el-GR" dirty="0"/>
              <a:t>Τι ακριβώς θα προσπαθούσατε να μάθετε;</a:t>
            </a:r>
            <a:endParaRPr lang="en-GB" dirty="0"/>
          </a:p>
        </p:txBody>
      </p:sp>
      <p:sp>
        <p:nvSpPr>
          <p:cNvPr id="4" name="Slide Number Placeholder 3">
            <a:extLst>
              <a:ext uri="{FF2B5EF4-FFF2-40B4-BE49-F238E27FC236}">
                <a16:creationId xmlns:a16="http://schemas.microsoft.com/office/drawing/2014/main" xmlns="" id="{92CBD1E9-07B8-40AC-A825-A590F46D1493}"/>
              </a:ext>
            </a:extLst>
          </p:cNvPr>
          <p:cNvSpPr>
            <a:spLocks noGrp="1"/>
          </p:cNvSpPr>
          <p:nvPr>
            <p:ph type="sldNum" sz="quarter" idx="12"/>
          </p:nvPr>
        </p:nvSpPr>
        <p:spPr/>
        <p:txBody>
          <a:bodyPr/>
          <a:lstStyle/>
          <a:p>
            <a:fld id="{C014DD1E-5D91-48A3-AD6D-45FBA980D106}" type="slidenum">
              <a:rPr lang="en-GB" smtClean="0"/>
              <a:t>35</a:t>
            </a:fld>
            <a:endParaRPr lang="en-GB" dirty="0"/>
          </a:p>
        </p:txBody>
      </p:sp>
      <p:pic>
        <p:nvPicPr>
          <p:cNvPr id="5" name="Picture 4">
            <a:extLst>
              <a:ext uri="{FF2B5EF4-FFF2-40B4-BE49-F238E27FC236}">
                <a16:creationId xmlns:a16="http://schemas.microsoft.com/office/drawing/2014/main" xmlns="" id="{0ADA2811-71F3-43C2-9880-86805C5CDF35}"/>
              </a:ext>
            </a:extLst>
          </p:cNvPr>
          <p:cNvPicPr>
            <a:picLocks noChangeAspect="1"/>
          </p:cNvPicPr>
          <p:nvPr/>
        </p:nvPicPr>
        <p:blipFill>
          <a:blip r:embed="rId2"/>
          <a:stretch>
            <a:fillRect/>
          </a:stretch>
        </p:blipFill>
        <p:spPr>
          <a:xfrm>
            <a:off x="10839700" y="5404064"/>
            <a:ext cx="926672" cy="926672"/>
          </a:xfrm>
          <a:prstGeom prst="rect">
            <a:avLst/>
          </a:prstGeom>
        </p:spPr>
      </p:pic>
    </p:spTree>
    <p:extLst>
      <p:ext uri="{BB962C8B-B14F-4D97-AF65-F5344CB8AC3E}">
        <p14:creationId xmlns:p14="http://schemas.microsoft.com/office/powerpoint/2010/main" val="1260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6B1C4-C8A1-47D3-BFC2-2AC2D21539D4}"/>
              </a:ext>
            </a:extLst>
          </p:cNvPr>
          <p:cNvSpPr>
            <a:spLocks noGrp="1"/>
          </p:cNvSpPr>
          <p:nvPr>
            <p:ph type="title"/>
          </p:nvPr>
        </p:nvSpPr>
        <p:spPr>
          <a:xfrm>
            <a:off x="1371243" y="685800"/>
            <a:ext cx="9598700" cy="943000"/>
          </a:xfrm>
        </p:spPr>
        <p:txBody>
          <a:bodyPr/>
          <a:lstStyle/>
          <a:p>
            <a:r>
              <a:rPr lang="el-GR" dirty="0"/>
              <a:t>Μελέτη Περίπτωσης </a:t>
            </a:r>
            <a:r>
              <a:rPr lang="en-GB" dirty="0"/>
              <a:t>2</a:t>
            </a:r>
          </a:p>
        </p:txBody>
      </p:sp>
      <p:sp>
        <p:nvSpPr>
          <p:cNvPr id="3" name="Content Placeholder 2">
            <a:extLst>
              <a:ext uri="{FF2B5EF4-FFF2-40B4-BE49-F238E27FC236}">
                <a16:creationId xmlns:a16="http://schemas.microsoft.com/office/drawing/2014/main" xmlns="" id="{6A284F5C-8860-4CE5-8F12-DC9DB9B3215F}"/>
              </a:ext>
            </a:extLst>
          </p:cNvPr>
          <p:cNvSpPr>
            <a:spLocks noGrp="1"/>
          </p:cNvSpPr>
          <p:nvPr>
            <p:ph idx="1"/>
          </p:nvPr>
        </p:nvSpPr>
        <p:spPr>
          <a:xfrm>
            <a:off x="1380676" y="2193326"/>
            <a:ext cx="9598700" cy="3323906"/>
          </a:xfrm>
        </p:spPr>
        <p:txBody>
          <a:bodyPr>
            <a:normAutofit/>
          </a:bodyPr>
          <a:lstStyle/>
          <a:p>
            <a:pPr marL="0" indent="0" algn="just">
              <a:buNone/>
            </a:pPr>
            <a:r>
              <a:rPr lang="el-GR" dirty="0"/>
              <a:t>Η Alisa είναι πάροχος υγειονομικής περίθαλψης που συνεργάζεται με την Yen, μια Κινέζα, η οποία έχει διαγνωστεί πρόσφατα με καρκίνο. Η </a:t>
            </a:r>
            <a:r>
              <a:rPr lang="el-GR" dirty="0" err="1"/>
              <a:t>Yen</a:t>
            </a:r>
            <a:r>
              <a:rPr lang="el-GR" dirty="0"/>
              <a:t> μιλάει λίγα αγγλικά και ο σύζυγός της της μεταφράζει. Όταν ο σύζυγός της είναι παρών, η Γιεν αρνείται ότι πονάει.</a:t>
            </a:r>
          </a:p>
          <a:p>
            <a:pPr marL="0" indent="0" algn="just">
              <a:buNone/>
            </a:pPr>
            <a:r>
              <a:rPr lang="el-GR" dirty="0"/>
              <a:t> Όταν φεύγει από το δωμάτιο, εκείνη παραδέχεται ότι πονάει. Ο σύζυγος της Yen δηλώνει ότι έχει πολύ λίγη πίστη στην ιατρική κοινότητα. Πιστεύει ότι τα παυσίπονα παρεμβαίνουν στη «φυσική διαδικασία επούλωσης» του σώματος, και κρατά τα παυσίπονά μακριά από τη </a:t>
            </a:r>
            <a:r>
              <a:rPr lang="el-GR" dirty="0" err="1"/>
              <a:t>Yen</a:t>
            </a:r>
            <a:r>
              <a:rPr lang="el-GR" dirty="0"/>
              <a:t>. Αντ’ αυτού, παρέχει στη γυναίκα του θεραπευτικά τσάγια από βότανα.</a:t>
            </a:r>
            <a:r>
              <a:rPr lang="en-US" dirty="0"/>
              <a:t> </a:t>
            </a:r>
          </a:p>
          <a:p>
            <a:pPr marL="0" indent="0">
              <a:buNone/>
            </a:pPr>
            <a:r>
              <a:rPr lang="en-US" sz="1200" dirty="0"/>
              <a:t>(Anand et al.,2009)</a:t>
            </a:r>
          </a:p>
          <a:p>
            <a:pPr marL="0" indent="0">
              <a:buNone/>
            </a:pPr>
            <a:endParaRPr lang="en-US" dirty="0"/>
          </a:p>
        </p:txBody>
      </p:sp>
      <p:sp>
        <p:nvSpPr>
          <p:cNvPr id="4" name="Slide Number Placeholder 3">
            <a:extLst>
              <a:ext uri="{FF2B5EF4-FFF2-40B4-BE49-F238E27FC236}">
                <a16:creationId xmlns:a16="http://schemas.microsoft.com/office/drawing/2014/main" xmlns="" id="{BF8CF6A1-F5BC-4283-A35B-A517C4186CE1}"/>
              </a:ext>
            </a:extLst>
          </p:cNvPr>
          <p:cNvSpPr>
            <a:spLocks noGrp="1"/>
          </p:cNvSpPr>
          <p:nvPr>
            <p:ph type="sldNum" sz="quarter" idx="12"/>
          </p:nvPr>
        </p:nvSpPr>
        <p:spPr/>
        <p:txBody>
          <a:bodyPr/>
          <a:lstStyle/>
          <a:p>
            <a:fld id="{C014DD1E-5D91-48A3-AD6D-45FBA980D106}" type="slidenum">
              <a:rPr lang="en-GB" smtClean="0"/>
              <a:t>36</a:t>
            </a:fld>
            <a:endParaRPr lang="en-GB" dirty="0"/>
          </a:p>
        </p:txBody>
      </p:sp>
      <p:pic>
        <p:nvPicPr>
          <p:cNvPr id="5" name="Picture 4">
            <a:extLst>
              <a:ext uri="{FF2B5EF4-FFF2-40B4-BE49-F238E27FC236}">
                <a16:creationId xmlns:a16="http://schemas.microsoft.com/office/drawing/2014/main" xmlns="" id="{1F737A6A-1761-4054-8ABA-1147BAA423CC}"/>
              </a:ext>
            </a:extLst>
          </p:cNvPr>
          <p:cNvPicPr>
            <a:picLocks noChangeAspect="1"/>
          </p:cNvPicPr>
          <p:nvPr/>
        </p:nvPicPr>
        <p:blipFill>
          <a:blip r:embed="rId2"/>
          <a:stretch>
            <a:fillRect/>
          </a:stretch>
        </p:blipFill>
        <p:spPr>
          <a:xfrm>
            <a:off x="10808149" y="5481515"/>
            <a:ext cx="926672" cy="926672"/>
          </a:xfrm>
          <a:prstGeom prst="rect">
            <a:avLst/>
          </a:prstGeom>
        </p:spPr>
      </p:pic>
    </p:spTree>
    <p:extLst>
      <p:ext uri="{BB962C8B-B14F-4D97-AF65-F5344CB8AC3E}">
        <p14:creationId xmlns:p14="http://schemas.microsoft.com/office/powerpoint/2010/main" val="5724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474D3-D3AA-49AA-9B52-A869346AF25F}"/>
              </a:ext>
            </a:extLst>
          </p:cNvPr>
          <p:cNvSpPr>
            <a:spLocks noGrp="1"/>
          </p:cNvSpPr>
          <p:nvPr>
            <p:ph type="title"/>
          </p:nvPr>
        </p:nvSpPr>
        <p:spPr>
          <a:xfrm>
            <a:off x="1371243" y="685800"/>
            <a:ext cx="9598700" cy="798984"/>
          </a:xfrm>
        </p:spPr>
        <p:txBody>
          <a:bodyPr/>
          <a:lstStyle/>
          <a:p>
            <a:r>
              <a:rPr lang="el-GR" dirty="0"/>
              <a:t>Ερωτήσεις για τις μελέτες περίπτωσης</a:t>
            </a:r>
            <a:endParaRPr lang="en-GB" dirty="0"/>
          </a:p>
        </p:txBody>
      </p:sp>
      <p:sp>
        <p:nvSpPr>
          <p:cNvPr id="3" name="Content Placeholder 2">
            <a:extLst>
              <a:ext uri="{FF2B5EF4-FFF2-40B4-BE49-F238E27FC236}">
                <a16:creationId xmlns:a16="http://schemas.microsoft.com/office/drawing/2014/main" xmlns="" id="{6708DD4C-382C-4F40-A514-ABE7AEFE6B2F}"/>
              </a:ext>
            </a:extLst>
          </p:cNvPr>
          <p:cNvSpPr>
            <a:spLocks noGrp="1"/>
          </p:cNvSpPr>
          <p:nvPr>
            <p:ph idx="1"/>
          </p:nvPr>
        </p:nvSpPr>
        <p:spPr/>
        <p:txBody>
          <a:bodyPr/>
          <a:lstStyle/>
          <a:p>
            <a:r>
              <a:rPr lang="el-GR" dirty="0"/>
              <a:t>Ποια νομίζετε ότι είναι τα θέματα σχετικά με την αντιμετώπιση του πόνου που παρουσιάζονται σε αυτή τη μελέτη περίπτωσης;</a:t>
            </a:r>
          </a:p>
          <a:p>
            <a:r>
              <a:rPr lang="el-GR" dirty="0"/>
              <a:t>Αν ήσουν η Alisa, ποιες ερωτήσεις πιστεύεις ότι θα έπρεπε να κάνεις στη </a:t>
            </a:r>
            <a:r>
              <a:rPr lang="el-GR" dirty="0" err="1"/>
              <a:t>Yen</a:t>
            </a:r>
            <a:r>
              <a:rPr lang="el-GR" dirty="0"/>
              <a:t>;</a:t>
            </a:r>
          </a:p>
          <a:p>
            <a:r>
              <a:rPr lang="el-GR" dirty="0"/>
              <a:t>Πιστεύετε ότι θα βοηθούσε αν υπήρχε διερμηνέας;</a:t>
            </a:r>
          </a:p>
          <a:p>
            <a:r>
              <a:rPr lang="el-GR" dirty="0"/>
              <a:t>Ποιες ερωτήσεις πιστεύετε ότι πρέπει να κάνετε στον σύζυγο της Yen;</a:t>
            </a:r>
            <a:endParaRPr lang="en-GB" dirty="0"/>
          </a:p>
        </p:txBody>
      </p:sp>
      <p:sp>
        <p:nvSpPr>
          <p:cNvPr id="4" name="Slide Number Placeholder 3">
            <a:extLst>
              <a:ext uri="{FF2B5EF4-FFF2-40B4-BE49-F238E27FC236}">
                <a16:creationId xmlns:a16="http://schemas.microsoft.com/office/drawing/2014/main" xmlns="" id="{39725721-0D02-42C1-9458-DE20500AA5CF}"/>
              </a:ext>
            </a:extLst>
          </p:cNvPr>
          <p:cNvSpPr>
            <a:spLocks noGrp="1"/>
          </p:cNvSpPr>
          <p:nvPr>
            <p:ph type="sldNum" sz="quarter" idx="12"/>
          </p:nvPr>
        </p:nvSpPr>
        <p:spPr/>
        <p:txBody>
          <a:bodyPr/>
          <a:lstStyle/>
          <a:p>
            <a:fld id="{C014DD1E-5D91-48A3-AD6D-45FBA980D106}" type="slidenum">
              <a:rPr lang="en-GB" smtClean="0"/>
              <a:t>37</a:t>
            </a:fld>
            <a:endParaRPr lang="en-GB" dirty="0"/>
          </a:p>
        </p:txBody>
      </p:sp>
      <p:pic>
        <p:nvPicPr>
          <p:cNvPr id="5" name="Picture 4">
            <a:extLst>
              <a:ext uri="{FF2B5EF4-FFF2-40B4-BE49-F238E27FC236}">
                <a16:creationId xmlns:a16="http://schemas.microsoft.com/office/drawing/2014/main" xmlns="" id="{F3E474E7-DEC7-49E8-8E3B-9095678B0CCD}"/>
              </a:ext>
            </a:extLst>
          </p:cNvPr>
          <p:cNvPicPr>
            <a:picLocks noChangeAspect="1"/>
          </p:cNvPicPr>
          <p:nvPr/>
        </p:nvPicPr>
        <p:blipFill>
          <a:blip r:embed="rId2"/>
          <a:stretch>
            <a:fillRect/>
          </a:stretch>
        </p:blipFill>
        <p:spPr>
          <a:xfrm>
            <a:off x="10625341" y="5262974"/>
            <a:ext cx="926672" cy="926672"/>
          </a:xfrm>
          <a:prstGeom prst="rect">
            <a:avLst/>
          </a:prstGeom>
        </p:spPr>
      </p:pic>
    </p:spTree>
    <p:extLst>
      <p:ext uri="{BB962C8B-B14F-4D97-AF65-F5344CB8AC3E}">
        <p14:creationId xmlns:p14="http://schemas.microsoft.com/office/powerpoint/2010/main" val="149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7854E-9731-495F-982E-9AFB7137777E}"/>
              </a:ext>
            </a:extLst>
          </p:cNvPr>
          <p:cNvSpPr>
            <a:spLocks noGrp="1"/>
          </p:cNvSpPr>
          <p:nvPr>
            <p:ph type="title"/>
          </p:nvPr>
        </p:nvSpPr>
        <p:spPr/>
        <p:txBody>
          <a:bodyPr/>
          <a:lstStyle/>
          <a:p>
            <a:r>
              <a:rPr lang="el-GR" i="1" dirty="0"/>
              <a:t>Περίληψη</a:t>
            </a:r>
            <a:endParaRPr lang="en-GB" i="1" dirty="0"/>
          </a:p>
        </p:txBody>
      </p:sp>
      <p:sp>
        <p:nvSpPr>
          <p:cNvPr id="3" name="Content Placeholder 2">
            <a:extLst>
              <a:ext uri="{FF2B5EF4-FFF2-40B4-BE49-F238E27FC236}">
                <a16:creationId xmlns:a16="http://schemas.microsoft.com/office/drawing/2014/main" xmlns="" id="{BFB69BF4-CA49-482B-B912-171462E53921}"/>
              </a:ext>
            </a:extLst>
          </p:cNvPr>
          <p:cNvSpPr>
            <a:spLocks noGrp="1"/>
          </p:cNvSpPr>
          <p:nvPr>
            <p:ph idx="1"/>
          </p:nvPr>
        </p:nvSpPr>
        <p:spPr>
          <a:xfrm>
            <a:off x="1371243" y="1628800"/>
            <a:ext cx="9598700" cy="4032447"/>
          </a:xfrm>
        </p:spPr>
        <p:txBody>
          <a:bodyPr>
            <a:normAutofit lnSpcReduction="10000"/>
          </a:bodyPr>
          <a:lstStyle/>
          <a:p>
            <a:pPr marL="0" indent="0" algn="just">
              <a:buNone/>
            </a:pPr>
            <a:r>
              <a:rPr lang="el-GR" i="1" dirty="0"/>
              <a:t>Άνθρωποι από διαφορετικούς πολιτισμούς χρησιμοποιούν διαφορετικές λέξεις για να περιγράψουν τα ίδια συμπτώματα.</a:t>
            </a:r>
          </a:p>
          <a:p>
            <a:pPr marL="0" indent="0" algn="just">
              <a:buNone/>
            </a:pPr>
            <a:r>
              <a:rPr lang="el-GR" i="1" dirty="0"/>
              <a:t>Οι λέξεις σε μία γλώσσα δεν μεταφράζονται πάντα επακριβώς σε άλλη γλώσσα. Η λέξη πυρετός μπορεί να χρησιμοποιηθεί για να περιγράψει μία απροσδιόριστη ασθένεια και όχι κάποιον με υψηλή θερμοκρασία όταν μεταφράζεται από άλλη γλώσσα στα αγγλικά.</a:t>
            </a:r>
          </a:p>
          <a:p>
            <a:pPr marL="0" indent="0" algn="just">
              <a:buNone/>
            </a:pPr>
            <a:r>
              <a:rPr lang="el-GR" i="1" dirty="0"/>
              <a:t>Τα άτομα περιγράφουν τον πόνο και την ασθένεια με διαφορετικούς τρόπους.</a:t>
            </a:r>
          </a:p>
          <a:p>
            <a:pPr marL="0" indent="0" algn="just">
              <a:buNone/>
            </a:pPr>
            <a:r>
              <a:rPr lang="el-GR" i="1" dirty="0"/>
              <a:t>Άτομα από διαφορετικούς πολιτισμούς αντιμετωπίζουν τον πόνο με διαφορετικούς τρόπους.</a:t>
            </a:r>
          </a:p>
          <a:p>
            <a:pPr marL="0" indent="0" algn="just">
              <a:buNone/>
            </a:pPr>
            <a:r>
              <a:rPr lang="el-GR" i="1" dirty="0"/>
              <a:t>Για να καταλάβετε καλύτερα, πρέπει να κάνετε περισσότερες ερωτήσεις, να ακούτε τι λέγεται και να παρατηρήσετε πώς λέγεται.</a:t>
            </a:r>
          </a:p>
          <a:p>
            <a:pPr marL="0" indent="0" algn="just">
              <a:buNone/>
            </a:pPr>
            <a:r>
              <a:rPr lang="el-GR" i="1" dirty="0"/>
              <a:t>Ως επαγγελματίας, είναι δική σας ευθύνη να διασφαλίσετε ότι έχετε κατανοήσει πλήρως την κατάσταση και ότι τυχόν πολιτισμικές παρεξηγήσεις συζητούνται και επιλύονται.</a:t>
            </a:r>
            <a:endParaRPr lang="en-GB" i="1" dirty="0"/>
          </a:p>
        </p:txBody>
      </p:sp>
      <p:sp>
        <p:nvSpPr>
          <p:cNvPr id="4" name="Slide Number Placeholder 3">
            <a:extLst>
              <a:ext uri="{FF2B5EF4-FFF2-40B4-BE49-F238E27FC236}">
                <a16:creationId xmlns:a16="http://schemas.microsoft.com/office/drawing/2014/main" xmlns="" id="{B542026B-8A8E-452D-9F23-84EA803D04E3}"/>
              </a:ext>
            </a:extLst>
          </p:cNvPr>
          <p:cNvSpPr>
            <a:spLocks noGrp="1"/>
          </p:cNvSpPr>
          <p:nvPr>
            <p:ph type="sldNum" sz="quarter" idx="12"/>
          </p:nvPr>
        </p:nvSpPr>
        <p:spPr/>
        <p:txBody>
          <a:bodyPr/>
          <a:lstStyle/>
          <a:p>
            <a:fld id="{C014DD1E-5D91-48A3-AD6D-45FBA980D106}" type="slidenum">
              <a:rPr lang="en-GB" smtClean="0"/>
              <a:t>38</a:t>
            </a:fld>
            <a:endParaRPr lang="en-GB" dirty="0"/>
          </a:p>
        </p:txBody>
      </p:sp>
    </p:spTree>
    <p:extLst>
      <p:ext uri="{BB962C8B-B14F-4D97-AF65-F5344CB8AC3E}">
        <p14:creationId xmlns:p14="http://schemas.microsoft.com/office/powerpoint/2010/main" val="25452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151F6-0015-41EC-B831-AB1B1D5C5E16}"/>
              </a:ext>
            </a:extLst>
          </p:cNvPr>
          <p:cNvSpPr>
            <a:spLocks noGrp="1"/>
          </p:cNvSpPr>
          <p:nvPr>
            <p:ph type="title"/>
          </p:nvPr>
        </p:nvSpPr>
        <p:spPr/>
        <p:txBody>
          <a:bodyPr/>
          <a:lstStyle/>
          <a:p>
            <a:r>
              <a:rPr lang="el-GR" i="1" dirty="0"/>
              <a:t>Γενική ανακεφαλαίωση</a:t>
            </a:r>
            <a:endParaRPr lang="en-GB" i="1" dirty="0"/>
          </a:p>
        </p:txBody>
      </p:sp>
      <p:sp>
        <p:nvSpPr>
          <p:cNvPr id="3" name="Content Placeholder 2">
            <a:extLst>
              <a:ext uri="{FF2B5EF4-FFF2-40B4-BE49-F238E27FC236}">
                <a16:creationId xmlns:a16="http://schemas.microsoft.com/office/drawing/2014/main" xmlns="" id="{D54441B7-413B-4C68-9FEC-DA149CC5DD62}"/>
              </a:ext>
            </a:extLst>
          </p:cNvPr>
          <p:cNvSpPr>
            <a:spLocks noGrp="1"/>
          </p:cNvSpPr>
          <p:nvPr>
            <p:ph idx="1"/>
          </p:nvPr>
        </p:nvSpPr>
        <p:spPr>
          <a:xfrm>
            <a:off x="1371243" y="2060848"/>
            <a:ext cx="9598700" cy="3556000"/>
          </a:xfrm>
        </p:spPr>
        <p:txBody>
          <a:bodyPr/>
          <a:lstStyle/>
          <a:p>
            <a:pPr marL="0" indent="0" algn="just">
              <a:spcBef>
                <a:spcPts val="375"/>
              </a:spcBef>
              <a:spcAft>
                <a:spcPts val="750"/>
              </a:spcAft>
              <a:buNone/>
            </a:pPr>
            <a:r>
              <a:rPr lang="el-GR" sz="2000" i="1" dirty="0">
                <a:solidFill>
                  <a:srgbClr val="002060"/>
                </a:solidFill>
                <a:ea typeface="Times New Roman" panose="02020603050405020304" pitchFamily="18" charset="0"/>
              </a:rPr>
              <a:t>Για τους επαγγελματίες υγείας και κοινωνικής πρόνοιας, η πολιτισμική ευαισθητοποίηση περιλαμβάνει τέσσερις συνιστώσες</a:t>
            </a:r>
            <a:r>
              <a:rPr lang="en-GB" sz="2000" i="1" dirty="0">
                <a:solidFill>
                  <a:srgbClr val="002060"/>
                </a:solidFill>
                <a:ea typeface="Times New Roman" panose="02020603050405020304" pitchFamily="18" charset="0"/>
              </a:rPr>
              <a:t>:</a:t>
            </a:r>
            <a:endParaRPr lang="en-GB" sz="2000" i="1" dirty="0">
              <a:solidFill>
                <a:srgbClr val="002060"/>
              </a:solidFill>
              <a:effectLst/>
              <a:ea typeface="Times New Roman" panose="02020603050405020304" pitchFamily="18" charset="0"/>
            </a:endParaRPr>
          </a:p>
          <a:p>
            <a:pPr marL="0" lvl="0" indent="0" algn="just">
              <a:lnSpc>
                <a:spcPts val="1500"/>
              </a:lnSpc>
              <a:buSzPts val="1000"/>
              <a:buNone/>
              <a:tabLst>
                <a:tab pos="457200" algn="l"/>
              </a:tabLst>
            </a:pPr>
            <a:r>
              <a:rPr lang="el-GR" sz="2000" i="1" dirty="0">
                <a:solidFill>
                  <a:srgbClr val="002060"/>
                </a:solidFill>
                <a:ea typeface="Times New Roman" panose="02020603050405020304" pitchFamily="18" charset="0"/>
              </a:rPr>
              <a:t>1. Η ικανότητα προσδιορισμού των βασικών πολιτιστικών αξιών του/της ασθενούς.</a:t>
            </a:r>
          </a:p>
          <a:p>
            <a:pPr marL="0" lvl="0" indent="0" algn="just">
              <a:lnSpc>
                <a:spcPts val="1500"/>
              </a:lnSpc>
              <a:buSzPts val="1000"/>
              <a:buNone/>
              <a:tabLst>
                <a:tab pos="457200" algn="l"/>
              </a:tabLst>
            </a:pPr>
            <a:r>
              <a:rPr lang="el-GR" sz="2000" i="1" dirty="0">
                <a:solidFill>
                  <a:srgbClr val="002060"/>
                </a:solidFill>
                <a:ea typeface="Times New Roman" panose="02020603050405020304" pitchFamily="18" charset="0"/>
              </a:rPr>
              <a:t>2. Κατανόηση του τρόπου με τον οποίο οι πολιτισμικές αξίες επηρεάζουν έναν ασθενή και το περιβάλλον μέσα στο οποίο ζει.</a:t>
            </a:r>
          </a:p>
          <a:p>
            <a:pPr marL="0" lvl="0" indent="0" algn="just">
              <a:lnSpc>
                <a:spcPts val="1500"/>
              </a:lnSpc>
              <a:buSzPts val="1000"/>
              <a:buNone/>
              <a:tabLst>
                <a:tab pos="457200" algn="l"/>
              </a:tabLst>
            </a:pPr>
            <a:r>
              <a:rPr lang="el-GR" sz="2000" i="1" dirty="0">
                <a:solidFill>
                  <a:srgbClr val="002060"/>
                </a:solidFill>
                <a:ea typeface="Times New Roman" panose="02020603050405020304" pitchFamily="18" charset="0"/>
              </a:rPr>
              <a:t>3. Οι δεξιότητες εφαρμογής και υλοποίησης υπηρεσιών που συνάδουν με το σύστημα αξιών του/της ασθενούς.</a:t>
            </a:r>
          </a:p>
          <a:p>
            <a:pPr marL="0" lvl="0" indent="0" algn="just">
              <a:lnSpc>
                <a:spcPts val="1500"/>
              </a:lnSpc>
              <a:buSzPts val="1000"/>
              <a:buNone/>
              <a:tabLst>
                <a:tab pos="457200" algn="l"/>
              </a:tabLst>
            </a:pPr>
            <a:r>
              <a:rPr lang="el-GR" sz="2000" i="1" dirty="0">
                <a:solidFill>
                  <a:srgbClr val="002060"/>
                </a:solidFill>
                <a:ea typeface="Times New Roman" panose="02020603050405020304" pitchFamily="18" charset="0"/>
              </a:rPr>
              <a:t>4. Την αναγνώριση του ότι η ευαισθητοποίηση είναι ένα συνεχές ταξίδι μάθησης για τις διαφορετικές πολιτιστικές αξίες και πώς να κατανοούμε τις εμπειρίες των άλλων.</a:t>
            </a:r>
            <a:endParaRPr lang="en-GB" dirty="0"/>
          </a:p>
        </p:txBody>
      </p:sp>
      <p:sp>
        <p:nvSpPr>
          <p:cNvPr id="4" name="Slide Number Placeholder 3">
            <a:extLst>
              <a:ext uri="{FF2B5EF4-FFF2-40B4-BE49-F238E27FC236}">
                <a16:creationId xmlns:a16="http://schemas.microsoft.com/office/drawing/2014/main" xmlns="" id="{31B30EDA-2BE3-4012-8D8B-E6B067BC515A}"/>
              </a:ext>
            </a:extLst>
          </p:cNvPr>
          <p:cNvSpPr>
            <a:spLocks noGrp="1"/>
          </p:cNvSpPr>
          <p:nvPr>
            <p:ph type="sldNum" sz="quarter" idx="12"/>
          </p:nvPr>
        </p:nvSpPr>
        <p:spPr/>
        <p:txBody>
          <a:bodyPr/>
          <a:lstStyle/>
          <a:p>
            <a:fld id="{C014DD1E-5D91-48A3-AD6D-45FBA980D106}" type="slidenum">
              <a:rPr lang="en-GB" smtClean="0"/>
              <a:t>39</a:t>
            </a:fld>
            <a:endParaRPr lang="en-GB" dirty="0"/>
          </a:p>
        </p:txBody>
      </p:sp>
    </p:spTree>
    <p:extLst>
      <p:ext uri="{BB962C8B-B14F-4D97-AF65-F5344CB8AC3E}">
        <p14:creationId xmlns:p14="http://schemas.microsoft.com/office/powerpoint/2010/main" val="375024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D86829-91E4-4591-9722-D04024B34FB7}"/>
              </a:ext>
            </a:extLst>
          </p:cNvPr>
          <p:cNvSpPr>
            <a:spLocks noGrp="1"/>
          </p:cNvSpPr>
          <p:nvPr>
            <p:ph type="title"/>
          </p:nvPr>
        </p:nvSpPr>
        <p:spPr/>
        <p:txBody>
          <a:bodyPr/>
          <a:lstStyle/>
          <a:p>
            <a:r>
              <a:rPr lang="el-GR" dirty="0"/>
              <a:t>Πώς θα περιγράφατε τον πόνο;</a:t>
            </a:r>
            <a:endParaRPr lang="en-GB" dirty="0"/>
          </a:p>
        </p:txBody>
      </p:sp>
      <p:sp>
        <p:nvSpPr>
          <p:cNvPr id="3" name="Content Placeholder 2">
            <a:extLst>
              <a:ext uri="{FF2B5EF4-FFF2-40B4-BE49-F238E27FC236}">
                <a16:creationId xmlns:a16="http://schemas.microsoft.com/office/drawing/2014/main" xmlns="" id="{22D2AA98-4D94-4C8C-8C8A-4B5332F7D441}"/>
              </a:ext>
            </a:extLst>
          </p:cNvPr>
          <p:cNvSpPr>
            <a:spLocks noGrp="1"/>
          </p:cNvSpPr>
          <p:nvPr>
            <p:ph idx="1"/>
          </p:nvPr>
        </p:nvSpPr>
        <p:spPr/>
        <p:txBody>
          <a:bodyPr/>
          <a:lstStyle/>
          <a:p>
            <a:pPr marL="0" indent="0">
              <a:buNone/>
            </a:pPr>
            <a:r>
              <a:rPr lang="el-GR" sz="2000" dirty="0"/>
              <a:t>Ποιες λέξεις/φράσεις θα χρησιμοποιούσατε για να περιγράψετε τον πόνο σας σε κάποιο άλλο άτομο, σε κάθε περίπτωση παρακάτω: </a:t>
            </a:r>
          </a:p>
          <a:p>
            <a:r>
              <a:rPr lang="el-GR" sz="2000" dirty="0"/>
              <a:t>Δυσπεψία που προκαλείται από την κατανάλωση μεγάλης ποσότητας φαγητού.</a:t>
            </a:r>
          </a:p>
          <a:p>
            <a:r>
              <a:rPr lang="el-GR" sz="2000" dirty="0"/>
              <a:t>Χτύπημα του αγκώνα σας σε μία πόρτα.</a:t>
            </a:r>
          </a:p>
          <a:p>
            <a:r>
              <a:rPr lang="el-GR" sz="2000" dirty="0"/>
              <a:t>Ένας πονοκέφαλος που σας κάνει να πρέπει να ξαπλώσετε.</a:t>
            </a:r>
          </a:p>
          <a:p>
            <a:r>
              <a:rPr lang="el-GR" sz="2000" dirty="0"/>
              <a:t>Κόψατε το δάχτυλό σας με ένα κοφτερό μαχαίρι.</a:t>
            </a:r>
            <a:endParaRPr lang="en-GB" dirty="0"/>
          </a:p>
        </p:txBody>
      </p:sp>
      <p:sp>
        <p:nvSpPr>
          <p:cNvPr id="4" name="Slide Number Placeholder 3">
            <a:extLst>
              <a:ext uri="{FF2B5EF4-FFF2-40B4-BE49-F238E27FC236}">
                <a16:creationId xmlns:a16="http://schemas.microsoft.com/office/drawing/2014/main" xmlns="" id="{9D4A4536-9ACF-4012-9EC1-0465392BF4D1}"/>
              </a:ext>
            </a:extLst>
          </p:cNvPr>
          <p:cNvSpPr>
            <a:spLocks noGrp="1"/>
          </p:cNvSpPr>
          <p:nvPr>
            <p:ph type="sldNum" sz="quarter" idx="12"/>
          </p:nvPr>
        </p:nvSpPr>
        <p:spPr/>
        <p:txBody>
          <a:bodyPr/>
          <a:lstStyle/>
          <a:p>
            <a:fld id="{C014DD1E-5D91-48A3-AD6D-45FBA980D106}" type="slidenum">
              <a:rPr lang="en-GB" smtClean="0"/>
              <a:t>4</a:t>
            </a:fld>
            <a:endParaRPr lang="en-GB" dirty="0"/>
          </a:p>
        </p:txBody>
      </p:sp>
      <p:pic>
        <p:nvPicPr>
          <p:cNvPr id="5" name="Picture 4">
            <a:extLst>
              <a:ext uri="{FF2B5EF4-FFF2-40B4-BE49-F238E27FC236}">
                <a16:creationId xmlns:a16="http://schemas.microsoft.com/office/drawing/2014/main" xmlns="" id="{4C5AC44B-21D5-47CC-BC24-6E76FF335D71}"/>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6792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10908-1E71-471E-8E2D-BC48BBCF6C39}"/>
              </a:ext>
            </a:extLst>
          </p:cNvPr>
          <p:cNvSpPr>
            <a:spLocks noGrp="1"/>
          </p:cNvSpPr>
          <p:nvPr>
            <p:ph type="title"/>
          </p:nvPr>
        </p:nvSpPr>
        <p:spPr/>
        <p:txBody>
          <a:bodyPr/>
          <a:lstStyle/>
          <a:p>
            <a:r>
              <a:rPr lang="el-GR" dirty="0"/>
              <a:t>Αναστοχασμός και σχέδιο δράσης</a:t>
            </a:r>
            <a:endParaRPr lang="en-GB" dirty="0"/>
          </a:p>
        </p:txBody>
      </p:sp>
      <p:sp>
        <p:nvSpPr>
          <p:cNvPr id="5" name="Content Placeholder 4">
            <a:extLst>
              <a:ext uri="{FF2B5EF4-FFF2-40B4-BE49-F238E27FC236}">
                <a16:creationId xmlns:a16="http://schemas.microsoft.com/office/drawing/2014/main" xmlns="" id="{1CF23059-1058-416D-9A20-989FB4F3FDE8}"/>
              </a:ext>
            </a:extLst>
          </p:cNvPr>
          <p:cNvSpPr>
            <a:spLocks noGrp="1"/>
          </p:cNvSpPr>
          <p:nvPr>
            <p:ph sz="half" idx="1"/>
          </p:nvPr>
        </p:nvSpPr>
        <p:spPr>
          <a:xfrm>
            <a:off x="1371243" y="1844824"/>
            <a:ext cx="4446628" cy="3581401"/>
          </a:xfrm>
        </p:spPr>
        <p:txBody>
          <a:bodyPr/>
          <a:lstStyle/>
          <a:p>
            <a:pPr marL="0" indent="0">
              <a:buNone/>
            </a:pPr>
            <a:r>
              <a:rPr lang="el-GR" dirty="0"/>
              <a:t>Προσδιορίστε 3 πράγματα που έχετε μάθει από αυτήν την ενότητα.</a:t>
            </a:r>
            <a:endParaRPr lang="en-GB" b="1" dirty="0"/>
          </a:p>
          <a:p>
            <a:pPr marL="0" indent="0">
              <a:buNone/>
            </a:pPr>
            <a:r>
              <a:rPr lang="en-GB" b="1" dirty="0"/>
              <a:t>1</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6" name="Content Placeholder 5">
            <a:extLst>
              <a:ext uri="{FF2B5EF4-FFF2-40B4-BE49-F238E27FC236}">
                <a16:creationId xmlns:a16="http://schemas.microsoft.com/office/drawing/2014/main" xmlns="" id="{DB879C18-2DBF-4921-829B-0424ED0ACAC7}"/>
              </a:ext>
            </a:extLst>
          </p:cNvPr>
          <p:cNvSpPr>
            <a:spLocks noGrp="1"/>
          </p:cNvSpPr>
          <p:nvPr>
            <p:ph sz="half" idx="2"/>
          </p:nvPr>
        </p:nvSpPr>
        <p:spPr>
          <a:xfrm>
            <a:off x="6497071" y="1844824"/>
            <a:ext cx="4446628" cy="3581401"/>
          </a:xfrm>
        </p:spPr>
        <p:txBody>
          <a:bodyPr/>
          <a:lstStyle/>
          <a:p>
            <a:pPr marL="0" indent="0">
              <a:buNone/>
            </a:pPr>
            <a:r>
              <a:rPr lang="el-GR" dirty="0"/>
              <a:t>Καταγράψτε 3 ενέργειες που θα κάνετε/ συμπεριφορές που θα αλλάξετε, ως αποτέλεσμα της μάθησής σας.</a:t>
            </a:r>
          </a:p>
          <a:p>
            <a:pPr marL="0" indent="0">
              <a:buNone/>
            </a:pPr>
            <a:r>
              <a:rPr lang="en-GB" b="1" dirty="0"/>
              <a:t>1 </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4" name="Slide Number Placeholder 3">
            <a:extLst>
              <a:ext uri="{FF2B5EF4-FFF2-40B4-BE49-F238E27FC236}">
                <a16:creationId xmlns:a16="http://schemas.microsoft.com/office/drawing/2014/main" xmlns="" id="{63A8FBFB-3C27-4934-96B1-8675FB623E5A}"/>
              </a:ext>
            </a:extLst>
          </p:cNvPr>
          <p:cNvSpPr>
            <a:spLocks noGrp="1"/>
          </p:cNvSpPr>
          <p:nvPr>
            <p:ph type="sldNum" sz="quarter" idx="12"/>
          </p:nvPr>
        </p:nvSpPr>
        <p:spPr/>
        <p:txBody>
          <a:bodyPr/>
          <a:lstStyle/>
          <a:p>
            <a:fld id="{C014DD1E-5D91-48A3-AD6D-45FBA980D106}" type="slidenum">
              <a:rPr lang="en-GB" smtClean="0"/>
              <a:t>40</a:t>
            </a:fld>
            <a:endParaRPr lang="en-GB" dirty="0"/>
          </a:p>
        </p:txBody>
      </p:sp>
      <p:pic>
        <p:nvPicPr>
          <p:cNvPr id="3" name="Picture 2">
            <a:extLst>
              <a:ext uri="{FF2B5EF4-FFF2-40B4-BE49-F238E27FC236}">
                <a16:creationId xmlns:a16="http://schemas.microsoft.com/office/drawing/2014/main" xmlns="" id="{E8A2E8A7-D2FE-4DA5-91DC-3AF3D5843145}"/>
              </a:ext>
            </a:extLst>
          </p:cNvPr>
          <p:cNvPicPr>
            <a:picLocks noChangeAspect="1"/>
          </p:cNvPicPr>
          <p:nvPr/>
        </p:nvPicPr>
        <p:blipFill>
          <a:blip r:embed="rId2"/>
          <a:stretch>
            <a:fillRect/>
          </a:stretch>
        </p:blipFill>
        <p:spPr>
          <a:xfrm>
            <a:off x="10817582" y="5211515"/>
            <a:ext cx="926672" cy="926672"/>
          </a:xfrm>
          <a:prstGeom prst="rect">
            <a:avLst/>
          </a:prstGeom>
        </p:spPr>
      </p:pic>
    </p:spTree>
    <p:extLst>
      <p:ext uri="{BB962C8B-B14F-4D97-AF65-F5344CB8AC3E}">
        <p14:creationId xmlns:p14="http://schemas.microsoft.com/office/powerpoint/2010/main" val="23795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87018-F0B4-4BBB-9D8D-FA9DBF54BE65}"/>
              </a:ext>
            </a:extLst>
          </p:cNvPr>
          <p:cNvSpPr>
            <a:spLocks noGrp="1"/>
          </p:cNvSpPr>
          <p:nvPr>
            <p:ph type="title"/>
          </p:nvPr>
        </p:nvSpPr>
        <p:spPr/>
        <p:txBody>
          <a:bodyPr/>
          <a:lstStyle/>
          <a:p>
            <a:r>
              <a:rPr lang="el-GR" dirty="0"/>
              <a:t>Βιβλιογραφικές Αναφορές</a:t>
            </a:r>
          </a:p>
        </p:txBody>
      </p:sp>
      <p:sp>
        <p:nvSpPr>
          <p:cNvPr id="3" name="Content Placeholder 2">
            <a:extLst>
              <a:ext uri="{FF2B5EF4-FFF2-40B4-BE49-F238E27FC236}">
                <a16:creationId xmlns:a16="http://schemas.microsoft.com/office/drawing/2014/main" xmlns="" id="{847CB948-EEC5-45FD-B844-14DE2F55798E}"/>
              </a:ext>
            </a:extLst>
          </p:cNvPr>
          <p:cNvSpPr>
            <a:spLocks noGrp="1"/>
          </p:cNvSpPr>
          <p:nvPr>
            <p:ph idx="1"/>
          </p:nvPr>
        </p:nvSpPr>
        <p:spPr/>
        <p:txBody>
          <a:bodyPr>
            <a:normAutofit fontScale="85000" lnSpcReduction="10000"/>
          </a:bodyPr>
          <a:lstStyle/>
          <a:p>
            <a:r>
              <a:rPr lang="en-US" dirty="0">
                <a:effectLst/>
              </a:rPr>
              <a:t>Anand, R., &amp; Lahiri, I. (2009). </a:t>
            </a:r>
            <a:r>
              <a:rPr lang="el-GR" i="1" dirty="0"/>
              <a:t>Διαπολιτισμική ικανότητα στην υγειονομική περίθαλψη. Ανάπτυξη δεξιοτήτων για διαπολιτισμικά ικανή φροντίδα.</a:t>
            </a:r>
          </a:p>
          <a:p>
            <a:r>
              <a:rPr lang="en-US" dirty="0">
                <a:effectLst/>
              </a:rPr>
              <a:t>BODY Culture </a:t>
            </a:r>
            <a:r>
              <a:rPr lang="el-GR" dirty="0"/>
              <a:t>Σώμα, Φύλο, Σεξουαλικότητα σε Εκπαιδεύσεις Ενηλίκων. (2013).</a:t>
            </a:r>
            <a:r>
              <a:rPr lang="en-US" dirty="0">
                <a:effectLst/>
              </a:rPr>
              <a:t> </a:t>
            </a:r>
            <a:r>
              <a:rPr lang="en-US" i="1" dirty="0">
                <a:effectLst/>
              </a:rPr>
              <a:t>BODY IN CULTURE – CULTURE IN BODY</a:t>
            </a:r>
            <a:r>
              <a:rPr lang="en-US" dirty="0">
                <a:effectLst/>
              </a:rPr>
              <a:t>. </a:t>
            </a:r>
            <a:r>
              <a:rPr lang="en-US" dirty="0">
                <a:effectLst/>
                <a:hlinkClick r:id="rId2"/>
              </a:rPr>
              <a:t>http://www.bodyproject.eu/media/Final-anthology-mht-May2013.pdf</a:t>
            </a:r>
            <a:endParaRPr lang="en-US" dirty="0">
              <a:effectLst/>
            </a:endParaRPr>
          </a:p>
          <a:p>
            <a:r>
              <a:rPr lang="en-US" dirty="0">
                <a:solidFill>
                  <a:srgbClr val="004680"/>
                </a:solidFill>
                <a:effectLst/>
              </a:rPr>
              <a:t>Carey, T. S., Freburger, J. K., Holmes, G. M., Jackman, A., Knauer, S., Wallace, A., &amp; Darter, J. (2010). </a:t>
            </a:r>
            <a:r>
              <a:rPr lang="el-GR" dirty="0">
                <a:solidFill>
                  <a:srgbClr val="004680"/>
                </a:solidFill>
              </a:rPr>
              <a:t>Φυλή, αναζήτηση φροντίδας και χρήση για χρόνιο πόνο στην πλάτη και τον αυχένα: προοπτικές του πληθυσμού. Το ημερολόγιο του πόνου, 11(4), 343–350</a:t>
            </a:r>
            <a:r>
              <a:rPr lang="en-US" dirty="0">
                <a:solidFill>
                  <a:srgbClr val="004680"/>
                </a:solidFill>
                <a:effectLst/>
              </a:rPr>
              <a:t>. </a:t>
            </a:r>
            <a:r>
              <a:rPr lang="en-US" dirty="0">
                <a:solidFill>
                  <a:srgbClr val="004680"/>
                </a:solidFill>
                <a:effectLst/>
                <a:hlinkClick r:id="rId3"/>
              </a:rPr>
              <a:t>https://doi.org/10.1016/j.jpain.2009.08.003</a:t>
            </a:r>
            <a:endParaRPr lang="en-US" dirty="0">
              <a:solidFill>
                <a:srgbClr val="004680"/>
              </a:solidFill>
              <a:effectLst/>
            </a:endParaRPr>
          </a:p>
          <a:p>
            <a:r>
              <a:rPr lang="en-US" dirty="0">
                <a:solidFill>
                  <a:srgbClr val="004680"/>
                </a:solidFill>
                <a:effectLst/>
              </a:rPr>
              <a:t>Defrin, R., Eli, I., &amp; Pud, D. (2011).</a:t>
            </a:r>
            <a:r>
              <a:rPr lang="el-GR" dirty="0">
                <a:solidFill>
                  <a:srgbClr val="004680"/>
                </a:solidFill>
              </a:rPr>
              <a:t> Αλληλεπιδράσεις μεταξύ του φύλου, της εθνότητας, της θρησκείας και των προσδοκιών του ρόλου του φύλου για τον πόνο. Ιατρική του φύλου, 8(3), 172–183</a:t>
            </a:r>
            <a:r>
              <a:rPr lang="en-US" dirty="0">
                <a:solidFill>
                  <a:srgbClr val="004680"/>
                </a:solidFill>
                <a:effectLst/>
              </a:rPr>
              <a:t>. </a:t>
            </a:r>
            <a:r>
              <a:rPr lang="en-US" dirty="0">
                <a:solidFill>
                  <a:srgbClr val="004680"/>
                </a:solidFill>
                <a:effectLst/>
                <a:hlinkClick r:id="rId4"/>
              </a:rPr>
              <a:t>https://doi.org/10.1016/j.genm.2011.04.001</a:t>
            </a:r>
            <a:endParaRPr lang="en-US" dirty="0">
              <a:effectLst/>
            </a:endParaRPr>
          </a:p>
          <a:p>
            <a:r>
              <a:rPr lang="en-US" b="0" i="0" dirty="0">
                <a:solidFill>
                  <a:srgbClr val="004680"/>
                </a:solidFill>
                <a:effectLst/>
                <a:latin typeface="BlinkMacSystemFont"/>
              </a:rPr>
              <a:t>Free M. M. (2002).</a:t>
            </a:r>
            <a:r>
              <a:rPr lang="el-GR" dirty="0">
                <a:solidFill>
                  <a:srgbClr val="004680"/>
                </a:solidFill>
                <a:latin typeface="BlinkMacSystemFont"/>
              </a:rPr>
              <a:t> Διαπολιτισμικές αντιλήψεις για τον πόνο και τον έλεγχο του πόνου. Proceedings (Baylor University. Medical Center), 15(2), 143–145</a:t>
            </a:r>
            <a:r>
              <a:rPr lang="en-US" b="0" i="0" dirty="0">
                <a:solidFill>
                  <a:srgbClr val="004680"/>
                </a:solidFill>
                <a:effectLst/>
                <a:latin typeface="BlinkMacSystemFont"/>
              </a:rPr>
              <a:t> . https://doi.org/10.1080/08998280.2002.11927832</a:t>
            </a:r>
            <a:endParaRPr lang="en-US" dirty="0">
              <a:effectLst/>
            </a:endParaRPr>
          </a:p>
          <a:p>
            <a:endParaRPr lang="en-US" b="0" i="0" dirty="0">
              <a:solidFill>
                <a:srgbClr val="004680"/>
              </a:solidFill>
              <a:effectLst/>
              <a:latin typeface="BlinkMacSystemFont"/>
            </a:endParaRPr>
          </a:p>
          <a:p>
            <a:endParaRPr lang="en-US" dirty="0">
              <a:effectLst/>
            </a:endParaRPr>
          </a:p>
          <a:p>
            <a:endParaRPr lang="el-GR" dirty="0"/>
          </a:p>
        </p:txBody>
      </p:sp>
      <p:sp>
        <p:nvSpPr>
          <p:cNvPr id="4" name="Slide Number Placeholder 3">
            <a:extLst>
              <a:ext uri="{FF2B5EF4-FFF2-40B4-BE49-F238E27FC236}">
                <a16:creationId xmlns:a16="http://schemas.microsoft.com/office/drawing/2014/main" xmlns="" id="{9AE06194-6BCD-458A-AE3E-5B54FEE35FB9}"/>
              </a:ext>
            </a:extLst>
          </p:cNvPr>
          <p:cNvSpPr>
            <a:spLocks noGrp="1"/>
          </p:cNvSpPr>
          <p:nvPr>
            <p:ph type="sldNum" sz="quarter" idx="12"/>
          </p:nvPr>
        </p:nvSpPr>
        <p:spPr/>
        <p:txBody>
          <a:bodyPr/>
          <a:lstStyle/>
          <a:p>
            <a:fld id="{C014DD1E-5D91-48A3-AD6D-45FBA980D106}" type="slidenum">
              <a:rPr lang="en-GB" smtClean="0"/>
              <a:t>41</a:t>
            </a:fld>
            <a:endParaRPr lang="en-GB" dirty="0"/>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1AA3F-52AB-4E25-9C15-998B81CA6859}"/>
              </a:ext>
            </a:extLst>
          </p:cNvPr>
          <p:cNvSpPr>
            <a:spLocks noGrp="1"/>
          </p:cNvSpPr>
          <p:nvPr>
            <p:ph type="title"/>
          </p:nvPr>
        </p:nvSpPr>
        <p:spPr/>
        <p:txBody>
          <a:bodyPr/>
          <a:lstStyle/>
          <a:p>
            <a:r>
              <a:rPr lang="el-GR" dirty="0"/>
              <a:t>Βιβλιογραφικές Αναφορές</a:t>
            </a:r>
          </a:p>
        </p:txBody>
      </p:sp>
      <p:sp>
        <p:nvSpPr>
          <p:cNvPr id="3" name="Content Placeholder 2">
            <a:extLst>
              <a:ext uri="{FF2B5EF4-FFF2-40B4-BE49-F238E27FC236}">
                <a16:creationId xmlns:a16="http://schemas.microsoft.com/office/drawing/2014/main" xmlns="" id="{EE86B9EF-468D-4E00-93E5-D8AFCA589135}"/>
              </a:ext>
            </a:extLst>
          </p:cNvPr>
          <p:cNvSpPr>
            <a:spLocks noGrp="1"/>
          </p:cNvSpPr>
          <p:nvPr>
            <p:ph idx="1"/>
          </p:nvPr>
        </p:nvSpPr>
        <p:spPr/>
        <p:txBody>
          <a:bodyPr>
            <a:normAutofit fontScale="92500" lnSpcReduction="20000"/>
          </a:bodyPr>
          <a:lstStyle/>
          <a:p>
            <a:r>
              <a:rPr lang="en-US" b="0" i="0" dirty="0">
                <a:solidFill>
                  <a:srgbClr val="004680"/>
                </a:solidFill>
                <a:effectLst/>
                <a:latin typeface="BlinkMacSystemFont"/>
              </a:rPr>
              <a:t>Lasch K. E. (2000).</a:t>
            </a:r>
            <a:r>
              <a:rPr lang="el-GR" dirty="0">
                <a:solidFill>
                  <a:srgbClr val="004680"/>
                </a:solidFill>
                <a:latin typeface="BlinkMacSystemFont"/>
              </a:rPr>
              <a:t> Πολιτισμός, πόνος και πολιτισμικά ευαίσθητη φροντίδα πόνου. </a:t>
            </a:r>
            <a:r>
              <a:rPr lang="el-GR" i="1" dirty="0">
                <a:solidFill>
                  <a:srgbClr val="004680"/>
                </a:solidFill>
                <a:latin typeface="BlinkMacSystemFont"/>
              </a:rPr>
              <a:t>Νοσηλευτική διαχείρισης πόνου: επίσημο περιοδικό της Αμερικανικής Εταιρείας Νοσηλευτών Διαχείρισης Πόνου, 1 (3 Συμπλήρωμα 1), 16–22</a:t>
            </a:r>
            <a:r>
              <a:rPr lang="en-US" b="0" i="1" dirty="0">
                <a:solidFill>
                  <a:srgbClr val="004680"/>
                </a:solidFill>
                <a:effectLst/>
                <a:latin typeface="BlinkMacSystemFont"/>
              </a:rPr>
              <a:t> . </a:t>
            </a:r>
            <a:r>
              <a:rPr lang="en-US" b="0" i="0" dirty="0">
                <a:solidFill>
                  <a:srgbClr val="004680"/>
                </a:solidFill>
                <a:effectLst/>
                <a:latin typeface="BlinkMacSystemFont"/>
                <a:hlinkClick r:id="rId2"/>
              </a:rPr>
              <a:t>https://doi.org/10.1053/jpmn.2000.9761</a:t>
            </a:r>
            <a:endParaRPr lang="en-US" b="0" i="0" dirty="0">
              <a:solidFill>
                <a:srgbClr val="004680"/>
              </a:solidFill>
              <a:effectLst/>
              <a:latin typeface="BlinkMacSystemFont"/>
            </a:endParaRPr>
          </a:p>
          <a:p>
            <a:r>
              <a:rPr lang="en-US" dirty="0"/>
              <a:t>Pillay TK, Van Zyl HA, Blackbeard DR (2015) </a:t>
            </a:r>
            <a:r>
              <a:rPr lang="el-GR" dirty="0"/>
              <a:t>Η Επιρροή του Πολιτισμού στο Χρόνιο Πόνο</a:t>
            </a:r>
            <a:r>
              <a:rPr lang="en-US" dirty="0"/>
              <a:t>: </a:t>
            </a:r>
            <a:r>
              <a:rPr lang="el-GR" dirty="0"/>
              <a:t>Μια Συλλογική Αναθεώρηση</a:t>
            </a:r>
            <a:r>
              <a:rPr lang="en-US" dirty="0"/>
              <a:t> </a:t>
            </a:r>
            <a:r>
              <a:rPr lang="el-GR" dirty="0"/>
              <a:t>της Τοπικής και της Διεθνής Λογοτεχνίας </a:t>
            </a:r>
            <a:r>
              <a:rPr lang="en-US" dirty="0"/>
              <a:t> . J Psychiatry 18: 234. doi:10.4172/2378-5756..1000234 </a:t>
            </a:r>
          </a:p>
          <a:p>
            <a:r>
              <a:rPr lang="en-US" dirty="0">
                <a:solidFill>
                  <a:srgbClr val="004680"/>
                </a:solidFill>
                <a:effectLst/>
              </a:rPr>
              <a:t>Ruehlman, L. S., Karoly, P., &amp; Newton, C. (2005). </a:t>
            </a:r>
            <a:r>
              <a:rPr lang="el-GR" dirty="0">
                <a:solidFill>
                  <a:srgbClr val="004680"/>
                </a:solidFill>
              </a:rPr>
              <a:t>Συγκρίνοντας τις βιωματικές και ψυχοκοινωνικές διαστάσεις του χρόνιου πόνου σε Αφροαμερικανούς και Καυκάσιους: ευρήματα από δείγμα της εθνικής κοινότητας. Φάρμακο για τον Πόνο (Malden, Mass.), 6(1), 49–60</a:t>
            </a:r>
            <a:r>
              <a:rPr lang="en-US" dirty="0">
                <a:solidFill>
                  <a:srgbClr val="004680"/>
                </a:solidFill>
                <a:effectLst/>
              </a:rPr>
              <a:t>. </a:t>
            </a:r>
            <a:r>
              <a:rPr lang="en-US" dirty="0">
                <a:solidFill>
                  <a:srgbClr val="004680"/>
                </a:solidFill>
                <a:effectLst/>
                <a:hlinkClick r:id="rId3"/>
              </a:rPr>
              <a:t>https://doi.org/10.1111/j.1526-4637.2005.05002.x</a:t>
            </a:r>
            <a:endParaRPr lang="en-US" dirty="0"/>
          </a:p>
          <a:p>
            <a:r>
              <a:rPr lang="en-US" dirty="0">
                <a:effectLst/>
              </a:rPr>
              <a:t>Sharma, S., Abbott, J. H., &amp; Jensen, M. P. (2018).</a:t>
            </a:r>
            <a:r>
              <a:rPr lang="el-GR" dirty="0"/>
              <a:t> Γιατί οι κλινικοί γιατροί πρέπει να εξετάσουν το ρόλο της καλλιέργειας στον χρόνιο πόνο. Βραζιλιανό περιοδικό φυσικής θεραπείας, 22(5), 345–346</a:t>
            </a:r>
            <a:r>
              <a:rPr lang="en-US" dirty="0">
                <a:effectLst/>
              </a:rPr>
              <a:t>. </a:t>
            </a:r>
            <a:r>
              <a:rPr lang="en-US" dirty="0">
                <a:effectLst/>
                <a:hlinkClick r:id="rId4"/>
              </a:rPr>
              <a:t>https://doi.org/10.1016/j.bjpt.2018.07.002</a:t>
            </a:r>
            <a:endParaRPr lang="en-US" dirty="0">
              <a:effectLst/>
            </a:endParaRPr>
          </a:p>
          <a:p>
            <a:endParaRPr lang="en-US" dirty="0"/>
          </a:p>
          <a:p>
            <a:pPr marL="0" indent="0">
              <a:buNone/>
            </a:pPr>
            <a:endParaRPr lang="el-GR" dirty="0"/>
          </a:p>
        </p:txBody>
      </p:sp>
      <p:sp>
        <p:nvSpPr>
          <p:cNvPr id="4" name="Slide Number Placeholder 3">
            <a:extLst>
              <a:ext uri="{FF2B5EF4-FFF2-40B4-BE49-F238E27FC236}">
                <a16:creationId xmlns:a16="http://schemas.microsoft.com/office/drawing/2014/main" xmlns="" id="{277CC56B-D4F5-49C8-BD1D-2D8500B686B4}"/>
              </a:ext>
            </a:extLst>
          </p:cNvPr>
          <p:cNvSpPr>
            <a:spLocks noGrp="1"/>
          </p:cNvSpPr>
          <p:nvPr>
            <p:ph type="sldNum" sz="quarter" idx="12"/>
          </p:nvPr>
        </p:nvSpPr>
        <p:spPr/>
        <p:txBody>
          <a:bodyPr/>
          <a:lstStyle/>
          <a:p>
            <a:fld id="{C014DD1E-5D91-48A3-AD6D-45FBA980D106}" type="slidenum">
              <a:rPr lang="en-GB" smtClean="0"/>
              <a:t>42</a:t>
            </a:fld>
            <a:endParaRPr lang="en-GB" dirty="0"/>
          </a:p>
        </p:txBody>
      </p:sp>
    </p:spTree>
    <p:extLst>
      <p:ext uri="{BB962C8B-B14F-4D97-AF65-F5344CB8AC3E}">
        <p14:creationId xmlns:p14="http://schemas.microsoft.com/office/powerpoint/2010/main" val="294403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36B4A3-520C-4D6F-A20C-97C213AE8455}"/>
              </a:ext>
            </a:extLst>
          </p:cNvPr>
          <p:cNvSpPr>
            <a:spLocks noGrp="1"/>
          </p:cNvSpPr>
          <p:nvPr>
            <p:ph type="title"/>
          </p:nvPr>
        </p:nvSpPr>
        <p:spPr/>
        <p:txBody>
          <a:bodyPr/>
          <a:lstStyle/>
          <a:p>
            <a:r>
              <a:rPr lang="el-GR" dirty="0"/>
              <a:t>Περαιτέρω Ανάγνωση</a:t>
            </a:r>
          </a:p>
        </p:txBody>
      </p:sp>
      <p:sp>
        <p:nvSpPr>
          <p:cNvPr id="3" name="Content Placeholder 2">
            <a:extLst>
              <a:ext uri="{FF2B5EF4-FFF2-40B4-BE49-F238E27FC236}">
                <a16:creationId xmlns:a16="http://schemas.microsoft.com/office/drawing/2014/main" xmlns="" id="{B3D78A67-7E2C-4C79-9C84-3E9B585127A5}"/>
              </a:ext>
            </a:extLst>
          </p:cNvPr>
          <p:cNvSpPr>
            <a:spLocks noGrp="1"/>
          </p:cNvSpPr>
          <p:nvPr>
            <p:ph idx="1"/>
          </p:nvPr>
        </p:nvSpPr>
        <p:spPr/>
        <p:txBody>
          <a:bodyPr/>
          <a:lstStyle/>
          <a:p>
            <a:r>
              <a:rPr lang="en-US" dirty="0">
                <a:hlinkClick r:id="rId2"/>
              </a:rPr>
              <a:t>https://theconversation.com/how-different-cultures-experience-and-talk-about-pain-49046</a:t>
            </a:r>
            <a:endParaRPr lang="en-US" dirty="0"/>
          </a:p>
          <a:p>
            <a:r>
              <a:rPr lang="en-US" dirty="0">
                <a:hlinkClick r:id="rId3"/>
              </a:rPr>
              <a:t>https://dailystoic.com/stoicism-and-pain-management/#:~:text=It's%20an%20absolutely%20fundamental%20principle,or%20other%20symptoms%20of%20illness.</a:t>
            </a:r>
            <a:endParaRPr lang="en-US" dirty="0"/>
          </a:p>
          <a:p>
            <a:endParaRPr lang="el-GR" dirty="0"/>
          </a:p>
        </p:txBody>
      </p:sp>
      <p:sp>
        <p:nvSpPr>
          <p:cNvPr id="4" name="Slide Number Placeholder 3">
            <a:extLst>
              <a:ext uri="{FF2B5EF4-FFF2-40B4-BE49-F238E27FC236}">
                <a16:creationId xmlns:a16="http://schemas.microsoft.com/office/drawing/2014/main" xmlns="" id="{8489313C-3CB5-4862-8126-B533307D81A2}"/>
              </a:ext>
            </a:extLst>
          </p:cNvPr>
          <p:cNvSpPr>
            <a:spLocks noGrp="1"/>
          </p:cNvSpPr>
          <p:nvPr>
            <p:ph type="sldNum" sz="quarter" idx="12"/>
          </p:nvPr>
        </p:nvSpPr>
        <p:spPr/>
        <p:txBody>
          <a:bodyPr/>
          <a:lstStyle/>
          <a:p>
            <a:fld id="{C014DD1E-5D91-48A3-AD6D-45FBA980D106}" type="slidenum">
              <a:rPr lang="en-GB" smtClean="0"/>
              <a:t>43</a:t>
            </a:fld>
            <a:endParaRPr lang="en-GB" dirty="0"/>
          </a:p>
        </p:txBody>
      </p:sp>
    </p:spTree>
    <p:extLst>
      <p:ext uri="{BB962C8B-B14F-4D97-AF65-F5344CB8AC3E}">
        <p14:creationId xmlns:p14="http://schemas.microsoft.com/office/powerpoint/2010/main" val="3101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EBBD87C-91C8-4E94-AF15-03BB645EC010}"/>
              </a:ext>
            </a:extLst>
          </p:cNvPr>
          <p:cNvSpPr>
            <a:spLocks noGrp="1"/>
          </p:cNvSpPr>
          <p:nvPr>
            <p:ph type="sldNum" sz="quarter" idx="12"/>
          </p:nvPr>
        </p:nvSpPr>
        <p:spPr/>
        <p:txBody>
          <a:bodyPr/>
          <a:lstStyle/>
          <a:p>
            <a:fld id="{C014DD1E-5D91-48A3-AD6D-45FBA980D106}" type="slidenum">
              <a:rPr lang="en-GB" smtClean="0"/>
              <a:t>44</a:t>
            </a:fld>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204" y="3789040"/>
            <a:ext cx="3886200" cy="485775"/>
          </a:xfrm>
          <a:prstGeom prst="rect">
            <a:avLst/>
          </a:prstGeom>
        </p:spPr>
      </p:pic>
    </p:spTree>
    <p:extLst>
      <p:ext uri="{BB962C8B-B14F-4D97-AF65-F5344CB8AC3E}">
        <p14:creationId xmlns:p14="http://schemas.microsoft.com/office/powerpoint/2010/main" val="41375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9EF49-E3E6-4EF9-8239-2F29E6C3DF88}"/>
              </a:ext>
            </a:extLst>
          </p:cNvPr>
          <p:cNvSpPr>
            <a:spLocks noGrp="1"/>
          </p:cNvSpPr>
          <p:nvPr>
            <p:ph type="title"/>
          </p:nvPr>
        </p:nvSpPr>
        <p:spPr>
          <a:xfrm>
            <a:off x="1390287" y="685800"/>
            <a:ext cx="9884376" cy="1485900"/>
          </a:xfrm>
        </p:spPr>
        <p:txBody>
          <a:bodyPr>
            <a:normAutofit/>
          </a:bodyPr>
          <a:lstStyle/>
          <a:p>
            <a:r>
              <a:rPr lang="el-GR" dirty="0"/>
              <a:t>Περιγράφοντας τον πόνο</a:t>
            </a:r>
            <a:endParaRPr lang="en-GB" dirty="0"/>
          </a:p>
        </p:txBody>
      </p:sp>
      <p:pic>
        <p:nvPicPr>
          <p:cNvPr id="5" name="Picture 4">
            <a:extLst>
              <a:ext uri="{FF2B5EF4-FFF2-40B4-BE49-F238E27FC236}">
                <a16:creationId xmlns:a16="http://schemas.microsoft.com/office/drawing/2014/main" xmlns="" id="{1D2A3E17-05C3-4E2F-BF75-EBF431317B61}"/>
              </a:ext>
            </a:extLst>
          </p:cNvPr>
          <p:cNvPicPr>
            <a:picLocks noChangeAspect="1"/>
          </p:cNvPicPr>
          <p:nvPr/>
        </p:nvPicPr>
        <p:blipFill rotWithShape="1">
          <a:blip r:embed="rId2"/>
          <a:srcRect l="20714" r="17467" b="1"/>
          <a:stretch/>
        </p:blipFill>
        <p:spPr>
          <a:xfrm>
            <a:off x="1390287" y="2146853"/>
            <a:ext cx="3210659" cy="3466681"/>
          </a:xfrm>
          <a:prstGeom prst="rect">
            <a:avLst/>
          </a:prstGeom>
        </p:spPr>
      </p:pic>
      <p:sp>
        <p:nvSpPr>
          <p:cNvPr id="3" name="Content Placeholder 2">
            <a:extLst>
              <a:ext uri="{FF2B5EF4-FFF2-40B4-BE49-F238E27FC236}">
                <a16:creationId xmlns:a16="http://schemas.microsoft.com/office/drawing/2014/main" xmlns="" id="{83D31C01-8006-440E-91E5-D863B4105B92}"/>
              </a:ext>
            </a:extLst>
          </p:cNvPr>
          <p:cNvSpPr>
            <a:spLocks noGrp="1"/>
          </p:cNvSpPr>
          <p:nvPr>
            <p:ph idx="1"/>
          </p:nvPr>
        </p:nvSpPr>
        <p:spPr>
          <a:xfrm>
            <a:off x="5092701" y="1844824"/>
            <a:ext cx="6175168" cy="3581400"/>
          </a:xfrm>
        </p:spPr>
        <p:txBody>
          <a:bodyPr>
            <a:normAutofit lnSpcReduction="10000"/>
          </a:bodyPr>
          <a:lstStyle/>
          <a:p>
            <a:pPr marL="0" indent="0" algn="just">
              <a:buNone/>
            </a:pPr>
            <a:endParaRPr lang="en-GB" dirty="0"/>
          </a:p>
          <a:p>
            <a:pPr algn="just"/>
            <a:r>
              <a:rPr lang="el-GR" dirty="0"/>
              <a:t>Η περιγραφή του πόνου είναι υποκειμενική και μπορεί να είναι δύσκολο να βρεθούν οι σωστές λέξεις.</a:t>
            </a:r>
          </a:p>
          <a:p>
            <a:pPr algn="just"/>
            <a:r>
              <a:rPr lang="el-GR" dirty="0"/>
              <a:t>Το πώς περιγράφουμε τον πόνο, οι λέξεις και η ορολογία που χρησιμοποιούμε είναι μέρος αυτού που είμαστε.</a:t>
            </a:r>
          </a:p>
          <a:p>
            <a:pPr algn="just"/>
            <a:r>
              <a:rPr lang="el-GR" dirty="0"/>
              <a:t>Το πώς αντιμετωπίζουμε τον πόνο και οι προσδοκίες των άλλων για το πώς τον αντιμετωπίζουμε, είναι μέρος της ανατροφής μας και επομένως μέρος της κουλτούρας μας.</a:t>
            </a:r>
            <a:endParaRPr lang="en-GB" dirty="0"/>
          </a:p>
        </p:txBody>
      </p:sp>
      <p:sp>
        <p:nvSpPr>
          <p:cNvPr id="4" name="Slide Number Placeholder 3">
            <a:extLst>
              <a:ext uri="{FF2B5EF4-FFF2-40B4-BE49-F238E27FC236}">
                <a16:creationId xmlns:a16="http://schemas.microsoft.com/office/drawing/2014/main" xmlns="" id="{1D037AF0-AD5D-4550-B2F6-9EF199550F5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5</a:t>
            </a:fld>
            <a:endParaRPr lang="en-GB" dirty="0"/>
          </a:p>
        </p:txBody>
      </p:sp>
      <p:sp>
        <p:nvSpPr>
          <p:cNvPr id="6" name="TextBox 5">
            <a:extLst>
              <a:ext uri="{FF2B5EF4-FFF2-40B4-BE49-F238E27FC236}">
                <a16:creationId xmlns:a16="http://schemas.microsoft.com/office/drawing/2014/main" xmlns="" id="{4D72054A-38AA-427E-8150-BFE1727EC5C4}"/>
              </a:ext>
            </a:extLst>
          </p:cNvPr>
          <p:cNvSpPr txBox="1"/>
          <p:nvPr/>
        </p:nvSpPr>
        <p:spPr>
          <a:xfrm>
            <a:off x="1197868" y="5711505"/>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6217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63AD1-E0DA-4878-BE65-AE1E4071A824}"/>
              </a:ext>
            </a:extLst>
          </p:cNvPr>
          <p:cNvSpPr>
            <a:spLocks noGrp="1"/>
          </p:cNvSpPr>
          <p:nvPr>
            <p:ph type="title"/>
          </p:nvPr>
        </p:nvSpPr>
        <p:spPr>
          <a:xfrm>
            <a:off x="1371242" y="685800"/>
            <a:ext cx="4363130" cy="750286"/>
          </a:xfrm>
        </p:spPr>
        <p:txBody>
          <a:bodyPr>
            <a:normAutofit fontScale="90000"/>
          </a:bodyPr>
          <a:lstStyle/>
          <a:p>
            <a:r>
              <a:rPr lang="el-GR" dirty="0"/>
              <a:t>Εξηγώντας τον πόνο</a:t>
            </a:r>
          </a:p>
        </p:txBody>
      </p:sp>
      <p:sp>
        <p:nvSpPr>
          <p:cNvPr id="3" name="Content Placeholder 2">
            <a:extLst>
              <a:ext uri="{FF2B5EF4-FFF2-40B4-BE49-F238E27FC236}">
                <a16:creationId xmlns:a16="http://schemas.microsoft.com/office/drawing/2014/main" xmlns="" id="{CB657453-E6A5-41CF-8209-33791CB200CF}"/>
              </a:ext>
            </a:extLst>
          </p:cNvPr>
          <p:cNvSpPr>
            <a:spLocks noGrp="1"/>
          </p:cNvSpPr>
          <p:nvPr>
            <p:ph idx="1"/>
          </p:nvPr>
        </p:nvSpPr>
        <p:spPr>
          <a:xfrm>
            <a:off x="1191222" y="1844824"/>
            <a:ext cx="4723170" cy="4153154"/>
          </a:xfrm>
        </p:spPr>
        <p:txBody>
          <a:bodyPr>
            <a:normAutofit fontScale="92500" lnSpcReduction="10000"/>
          </a:bodyPr>
          <a:lstStyle/>
          <a:p>
            <a:pPr algn="just"/>
            <a:r>
              <a:rPr lang="el-GR" sz="2000" dirty="0"/>
              <a:t>Ο πόνος είναι ένα παγκόσμιο συναίσθημα. Βοηθά τους ανθρώπους να αναγνωρίζουν απειλές ή προβλήματα σχετικά με το σώμα τους.</a:t>
            </a:r>
          </a:p>
          <a:p>
            <a:pPr algn="just"/>
            <a:r>
              <a:rPr lang="el-GR" sz="2000" dirty="0"/>
              <a:t>Αν και ο πόνος είναι μια φυσική λειτουργία που αισθάνονται όλα τα ανθρώπινα όντα, είναι επίσης μια πολιτισμική εμπειρία.</a:t>
            </a:r>
          </a:p>
          <a:p>
            <a:pPr algn="just"/>
            <a:r>
              <a:rPr lang="el-GR" sz="2000" dirty="0"/>
              <a:t>Η κουλτούρα επηρεάζει τον τρόπο με τον οποίο οι άνθρωποι βιώνουν τον πόνο, τον τρόπο που αντιλαμβάνονται και ανταποκρίνονται στον πόνο, καθώς και τον τρόπο που τον εκφράζουν στους άλλους (BODY Culture, Body, Gender, Sexuality in Adult Trainings, 2013).</a:t>
            </a:r>
            <a:endParaRPr lang="el-GR" sz="1500" dirty="0"/>
          </a:p>
        </p:txBody>
      </p:sp>
      <p:pic>
        <p:nvPicPr>
          <p:cNvPr id="5" name="Picture 4">
            <a:extLst>
              <a:ext uri="{FF2B5EF4-FFF2-40B4-BE49-F238E27FC236}">
                <a16:creationId xmlns:a16="http://schemas.microsoft.com/office/drawing/2014/main" xmlns="" id="{753E77F8-9ED8-4918-9BD7-FE17354C9BF2}"/>
              </a:ext>
            </a:extLst>
          </p:cNvPr>
          <p:cNvPicPr>
            <a:picLocks noChangeAspect="1"/>
          </p:cNvPicPr>
          <p:nvPr/>
        </p:nvPicPr>
        <p:blipFill rotWithShape="1">
          <a:blip r:embed="rId2"/>
          <a:srcRect t="37190" b="25254"/>
          <a:stretch/>
        </p:blipFill>
        <p:spPr>
          <a:xfrm>
            <a:off x="6454452" y="2127920"/>
            <a:ext cx="5058133" cy="3168352"/>
          </a:xfrm>
          <a:prstGeom prst="rect">
            <a:avLst/>
          </a:prstGeom>
        </p:spPr>
      </p:pic>
      <p:sp>
        <p:nvSpPr>
          <p:cNvPr id="4" name="Slide Number Placeholder 3">
            <a:extLst>
              <a:ext uri="{FF2B5EF4-FFF2-40B4-BE49-F238E27FC236}">
                <a16:creationId xmlns:a16="http://schemas.microsoft.com/office/drawing/2014/main" xmlns="" id="{B590A2B1-AE37-483E-8B5D-65459E204387}"/>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6</a:t>
            </a:fld>
            <a:endParaRPr lang="en-GB" dirty="0"/>
          </a:p>
        </p:txBody>
      </p:sp>
      <p:sp>
        <p:nvSpPr>
          <p:cNvPr id="6" name="TextBox 5">
            <a:extLst>
              <a:ext uri="{FF2B5EF4-FFF2-40B4-BE49-F238E27FC236}">
                <a16:creationId xmlns:a16="http://schemas.microsoft.com/office/drawing/2014/main" xmlns="" id="{E3045133-9C3D-44C6-ABCB-FCF777604A96}"/>
              </a:ext>
            </a:extLst>
          </p:cNvPr>
          <p:cNvSpPr txBox="1"/>
          <p:nvPr/>
        </p:nvSpPr>
        <p:spPr>
          <a:xfrm>
            <a:off x="9470269" y="5296272"/>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6824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5B707-6EFC-43BF-9BFF-945C2E2E1B3A}"/>
              </a:ext>
            </a:extLst>
          </p:cNvPr>
          <p:cNvSpPr>
            <a:spLocks noGrp="1"/>
          </p:cNvSpPr>
          <p:nvPr>
            <p:ph type="title"/>
          </p:nvPr>
        </p:nvSpPr>
        <p:spPr>
          <a:xfrm>
            <a:off x="1371242" y="404664"/>
            <a:ext cx="5803290" cy="936104"/>
          </a:xfrm>
        </p:spPr>
        <p:txBody>
          <a:bodyPr>
            <a:normAutofit/>
          </a:bodyPr>
          <a:lstStyle/>
          <a:p>
            <a:r>
              <a:rPr lang="el-GR" dirty="0"/>
              <a:t>Σχετικά με τον πόνο</a:t>
            </a:r>
          </a:p>
        </p:txBody>
      </p:sp>
      <p:sp>
        <p:nvSpPr>
          <p:cNvPr id="3" name="Content Placeholder 2">
            <a:extLst>
              <a:ext uri="{FF2B5EF4-FFF2-40B4-BE49-F238E27FC236}">
                <a16:creationId xmlns:a16="http://schemas.microsoft.com/office/drawing/2014/main" xmlns="" id="{EF3453FC-EA72-412A-82E1-89804CBEF767}"/>
              </a:ext>
            </a:extLst>
          </p:cNvPr>
          <p:cNvSpPr>
            <a:spLocks noGrp="1"/>
          </p:cNvSpPr>
          <p:nvPr>
            <p:ph idx="1"/>
          </p:nvPr>
        </p:nvSpPr>
        <p:spPr>
          <a:xfrm>
            <a:off x="981844" y="1340768"/>
            <a:ext cx="5287887" cy="4615408"/>
          </a:xfrm>
        </p:spPr>
        <p:txBody>
          <a:bodyPr>
            <a:noAutofit/>
          </a:bodyPr>
          <a:lstStyle/>
          <a:p>
            <a:pPr algn="just"/>
            <a:r>
              <a:rPr lang="el-GR" sz="2000" b="1" u="sng" dirty="0"/>
              <a:t>Ο πόνος </a:t>
            </a:r>
            <a:r>
              <a:rPr lang="el-GR" sz="2000" dirty="0"/>
              <a:t>είναι ένα βιολογικό, ψυχολογικό και κοινωνικό φαινόμενο.</a:t>
            </a:r>
          </a:p>
          <a:p>
            <a:pPr algn="just"/>
            <a:r>
              <a:rPr lang="el-GR" sz="2000" b="1" u="sng" dirty="0"/>
              <a:t>Ο έλεγχος του πόνου</a:t>
            </a:r>
            <a:r>
              <a:rPr lang="el-GR" sz="2000" b="1" dirty="0"/>
              <a:t> </a:t>
            </a:r>
            <a:r>
              <a:rPr lang="el-GR" sz="2000" dirty="0"/>
              <a:t>επηρεάζει την ποιότητα ζωής.</a:t>
            </a:r>
          </a:p>
          <a:p>
            <a:pPr algn="just"/>
            <a:r>
              <a:rPr lang="el-GR" sz="2000" b="1" u="sng" dirty="0"/>
              <a:t>Η εμπειρία του πόνου</a:t>
            </a:r>
            <a:r>
              <a:rPr lang="el-GR" sz="2000" dirty="0"/>
              <a:t> είναι ο τρόπος με τον οποίο αντιλαμβανόμαστε και εκδηλώνουμε τον πόνο. Περιλαμβάνει σκέψεις, συναισθήματα, αντιδράσεις, προσδοκίες και εμπειρίες του παρελθόντος που σχετίζονται με τον πόνο.</a:t>
            </a:r>
          </a:p>
          <a:p>
            <a:pPr algn="just"/>
            <a:r>
              <a:rPr lang="el-GR" sz="2000" b="1" u="sng" dirty="0"/>
              <a:t>Η έκφραση του πόνου </a:t>
            </a:r>
            <a:r>
              <a:rPr lang="el-GR" sz="2000" dirty="0"/>
              <a:t>περιλαμβάνει λεκτική και μη λεκτική συμπεριφορά σχετικά με τον πόνο. Αυτό ποικίλλει σε διαφορετικούς πολιτισμούς.</a:t>
            </a:r>
            <a:endParaRPr lang="en-US" sz="2000" dirty="0"/>
          </a:p>
        </p:txBody>
      </p:sp>
      <p:pic>
        <p:nvPicPr>
          <p:cNvPr id="5" name="Picture 4">
            <a:extLst>
              <a:ext uri="{FF2B5EF4-FFF2-40B4-BE49-F238E27FC236}">
                <a16:creationId xmlns:a16="http://schemas.microsoft.com/office/drawing/2014/main" xmlns="" id="{B9B63EDC-B87B-416C-BC0C-708B53699C32}"/>
              </a:ext>
            </a:extLst>
          </p:cNvPr>
          <p:cNvPicPr>
            <a:picLocks noChangeAspect="1"/>
          </p:cNvPicPr>
          <p:nvPr/>
        </p:nvPicPr>
        <p:blipFill rotWithShape="1">
          <a:blip r:embed="rId2"/>
          <a:srcRect t="11546" b="4163"/>
          <a:stretch/>
        </p:blipFill>
        <p:spPr>
          <a:xfrm>
            <a:off x="6626032" y="1981672"/>
            <a:ext cx="5024696" cy="3202954"/>
          </a:xfrm>
          <a:prstGeom prst="rect">
            <a:avLst/>
          </a:prstGeom>
        </p:spPr>
      </p:pic>
      <p:sp>
        <p:nvSpPr>
          <p:cNvPr id="4" name="Slide Number Placeholder 3">
            <a:extLst>
              <a:ext uri="{FF2B5EF4-FFF2-40B4-BE49-F238E27FC236}">
                <a16:creationId xmlns:a16="http://schemas.microsoft.com/office/drawing/2014/main" xmlns="" id="{091EE881-82AF-4EAE-93E3-60FCCDEE64B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7</a:t>
            </a:fld>
            <a:endParaRPr lang="en-GB" dirty="0"/>
          </a:p>
        </p:txBody>
      </p:sp>
      <p:sp>
        <p:nvSpPr>
          <p:cNvPr id="6" name="TextBox 5">
            <a:extLst>
              <a:ext uri="{FF2B5EF4-FFF2-40B4-BE49-F238E27FC236}">
                <a16:creationId xmlns:a16="http://schemas.microsoft.com/office/drawing/2014/main" xmlns="" id="{3163B41A-DC7B-4D14-9620-F71E89CBCFA7}"/>
              </a:ext>
            </a:extLst>
          </p:cNvPr>
          <p:cNvSpPr txBox="1"/>
          <p:nvPr/>
        </p:nvSpPr>
        <p:spPr>
          <a:xfrm>
            <a:off x="9406096" y="515312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1312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4DBA8-9313-4446-B64D-E818D9E9FDEB}"/>
              </a:ext>
            </a:extLst>
          </p:cNvPr>
          <p:cNvSpPr>
            <a:spLocks noGrp="1"/>
          </p:cNvSpPr>
          <p:nvPr>
            <p:ph type="title"/>
          </p:nvPr>
        </p:nvSpPr>
        <p:spPr>
          <a:xfrm>
            <a:off x="981844" y="260648"/>
            <a:ext cx="6048672" cy="654968"/>
          </a:xfrm>
        </p:spPr>
        <p:txBody>
          <a:bodyPr>
            <a:normAutofit fontScale="90000"/>
          </a:bodyPr>
          <a:lstStyle/>
          <a:p>
            <a:r>
              <a:rPr lang="el-GR" dirty="0"/>
              <a:t>Πόνος και Πολιτισμός</a:t>
            </a:r>
          </a:p>
        </p:txBody>
      </p:sp>
      <p:sp>
        <p:nvSpPr>
          <p:cNvPr id="3" name="Content Placeholder 2">
            <a:extLst>
              <a:ext uri="{FF2B5EF4-FFF2-40B4-BE49-F238E27FC236}">
                <a16:creationId xmlns:a16="http://schemas.microsoft.com/office/drawing/2014/main" xmlns="" id="{A7C3A65A-A4A9-4B22-B0CB-36ABD6007EC7}"/>
              </a:ext>
            </a:extLst>
          </p:cNvPr>
          <p:cNvSpPr>
            <a:spLocks noGrp="1"/>
          </p:cNvSpPr>
          <p:nvPr>
            <p:ph idx="1"/>
          </p:nvPr>
        </p:nvSpPr>
        <p:spPr>
          <a:xfrm>
            <a:off x="837828" y="1340768"/>
            <a:ext cx="4824536" cy="4526632"/>
          </a:xfrm>
        </p:spPr>
        <p:txBody>
          <a:bodyPr>
            <a:normAutofit fontScale="92500" lnSpcReduction="10000"/>
          </a:bodyPr>
          <a:lstStyle/>
          <a:p>
            <a:pPr marL="0" indent="0" algn="just">
              <a:buNone/>
            </a:pPr>
            <a:r>
              <a:rPr lang="el-GR" sz="2000" dirty="0">
                <a:cs typeface="Calibri" panose="020F0502020204030204" pitchFamily="34" charset="0"/>
              </a:rPr>
              <a:t>Σε ορισμένους πολιτισμούς, τα άτομα τείνουν να εκφράζουν τον πόνο τους, να τον μοιράζονται με άλλους (Μεσόγειος, Μέση Ανατολή), ενώ σε άλλους (κουμφουκιανοί πολιτισμοί) τον καταστέλλουν και τον κρατούν για τον εαυτό τους.</a:t>
            </a:r>
          </a:p>
          <a:p>
            <a:pPr marL="0" indent="0" algn="just">
              <a:buNone/>
            </a:pPr>
            <a:r>
              <a:rPr lang="el-GR" sz="2000" dirty="0">
                <a:cs typeface="Calibri" panose="020F0502020204030204" pitchFamily="34" charset="0"/>
              </a:rPr>
              <a:t>Η ανοχή στον πόνο αλλάζει επίσης, με την πάροδο του χρόνου και καθώς οι πολιτισμοί εξελίσσονται.</a:t>
            </a:r>
          </a:p>
          <a:p>
            <a:pPr marL="0" indent="0" algn="just">
              <a:buNone/>
            </a:pPr>
            <a:r>
              <a:rPr lang="el-GR" sz="1600" b="1" u="sng" dirty="0">
                <a:cs typeface="Calibri" panose="020F0502020204030204" pitchFamily="34" charset="0"/>
              </a:rPr>
              <a:t>ΠΑΡΑΔΕΙΓΜΑ</a:t>
            </a:r>
            <a:r>
              <a:rPr lang="en-US" sz="1600" b="1" u="sng" dirty="0">
                <a:effectLst/>
                <a:cs typeface="Calibri" panose="020F0502020204030204" pitchFamily="34" charset="0"/>
              </a:rPr>
              <a:t>:</a:t>
            </a:r>
            <a:r>
              <a:rPr lang="en-US" sz="1600" b="0" dirty="0">
                <a:effectLst/>
                <a:cs typeface="Calibri" panose="020F0502020204030204" pitchFamily="34" charset="0"/>
              </a:rPr>
              <a:t> </a:t>
            </a:r>
            <a:r>
              <a:rPr lang="el-GR" sz="1600" i="1" dirty="0">
                <a:cs typeface="Calibri" panose="020F0502020204030204" pitchFamily="34" charset="0"/>
              </a:rPr>
              <a:t>Η Αγγλίδα συγγραφέας Fanny Burney το 1808 προσφέρθηκε να κρατήσει το δικό της καρκινικό στήθος, ενώ ο χειρουργός το αφαιρούσε χωρίς αναισθητικό, επειδή αυτές ήταν οι πολιτιστικές προσδοκίες εκείνη την εποχή.</a:t>
            </a:r>
          </a:p>
          <a:p>
            <a:pPr marL="0" indent="0" algn="just">
              <a:buNone/>
            </a:pPr>
            <a:r>
              <a:rPr lang="el-GR" sz="2000" b="1" dirty="0">
                <a:cs typeface="Calibri" panose="020F0502020204030204" pitchFamily="34" charset="0"/>
              </a:rPr>
              <a:t>Σήμερα, προσπαθούμε να βρούμε έναν τρόπο να αφαιρέσουμε τον πόνο.</a:t>
            </a:r>
            <a:endParaRPr lang="el-GR" sz="1200" dirty="0"/>
          </a:p>
        </p:txBody>
      </p:sp>
      <p:pic>
        <p:nvPicPr>
          <p:cNvPr id="5" name="Picture 4">
            <a:extLst>
              <a:ext uri="{FF2B5EF4-FFF2-40B4-BE49-F238E27FC236}">
                <a16:creationId xmlns:a16="http://schemas.microsoft.com/office/drawing/2014/main" xmlns="" id="{3772484C-C0D6-45AD-994A-9A18856FA4DE}"/>
              </a:ext>
            </a:extLst>
          </p:cNvPr>
          <p:cNvPicPr>
            <a:picLocks noChangeAspect="1"/>
          </p:cNvPicPr>
          <p:nvPr/>
        </p:nvPicPr>
        <p:blipFill rotWithShape="1">
          <a:blip r:embed="rId2"/>
          <a:srcRect t="38469" b="23974"/>
          <a:stretch/>
        </p:blipFill>
        <p:spPr>
          <a:xfrm>
            <a:off x="5662364" y="1772816"/>
            <a:ext cx="5887067" cy="3312368"/>
          </a:xfrm>
          <a:prstGeom prst="rect">
            <a:avLst/>
          </a:prstGeom>
        </p:spPr>
      </p:pic>
      <p:sp>
        <p:nvSpPr>
          <p:cNvPr id="4" name="Slide Number Placeholder 3">
            <a:extLst>
              <a:ext uri="{FF2B5EF4-FFF2-40B4-BE49-F238E27FC236}">
                <a16:creationId xmlns:a16="http://schemas.microsoft.com/office/drawing/2014/main" xmlns="" id="{3B66B51F-40EF-4350-B348-772E0DD081E6}"/>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8</a:t>
            </a:fld>
            <a:endParaRPr lang="en-GB" dirty="0"/>
          </a:p>
        </p:txBody>
      </p:sp>
      <p:sp>
        <p:nvSpPr>
          <p:cNvPr id="6" name="TextBox 5">
            <a:extLst>
              <a:ext uri="{FF2B5EF4-FFF2-40B4-BE49-F238E27FC236}">
                <a16:creationId xmlns:a16="http://schemas.microsoft.com/office/drawing/2014/main" xmlns="" id="{FD7BC2FE-4BEC-442F-860D-9EDC9538DFFC}"/>
              </a:ext>
            </a:extLst>
          </p:cNvPr>
          <p:cNvSpPr txBox="1"/>
          <p:nvPr/>
        </p:nvSpPr>
        <p:spPr>
          <a:xfrm>
            <a:off x="9406096" y="515312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249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2D4DF-D159-4ABB-BE69-E312B8283406}"/>
              </a:ext>
            </a:extLst>
          </p:cNvPr>
          <p:cNvSpPr>
            <a:spLocks noGrp="1"/>
          </p:cNvSpPr>
          <p:nvPr>
            <p:ph type="title"/>
          </p:nvPr>
        </p:nvSpPr>
        <p:spPr>
          <a:xfrm>
            <a:off x="1390287" y="685800"/>
            <a:ext cx="9884376" cy="1485900"/>
          </a:xfrm>
        </p:spPr>
        <p:txBody>
          <a:bodyPr>
            <a:normAutofit/>
          </a:bodyPr>
          <a:lstStyle/>
          <a:p>
            <a:r>
              <a:rPr lang="el-GR" dirty="0"/>
              <a:t>Οι δικές σας εμπειρίες πόνου</a:t>
            </a:r>
            <a:endParaRPr lang="en-GB" dirty="0"/>
          </a:p>
        </p:txBody>
      </p:sp>
      <p:sp>
        <p:nvSpPr>
          <p:cNvPr id="3" name="Content Placeholder 2">
            <a:extLst>
              <a:ext uri="{FF2B5EF4-FFF2-40B4-BE49-F238E27FC236}">
                <a16:creationId xmlns:a16="http://schemas.microsoft.com/office/drawing/2014/main" xmlns="" id="{F3476BB1-7640-41F6-8765-006340845938}"/>
              </a:ext>
            </a:extLst>
          </p:cNvPr>
          <p:cNvSpPr>
            <a:spLocks noGrp="1"/>
          </p:cNvSpPr>
          <p:nvPr>
            <p:ph idx="1"/>
          </p:nvPr>
        </p:nvSpPr>
        <p:spPr>
          <a:xfrm>
            <a:off x="1390286" y="2286000"/>
            <a:ext cx="6175168" cy="3581400"/>
          </a:xfrm>
        </p:spPr>
        <p:txBody>
          <a:bodyPr>
            <a:normAutofit/>
          </a:bodyPr>
          <a:lstStyle/>
          <a:p>
            <a:pPr marL="0" indent="0">
              <a:buNone/>
            </a:pPr>
            <a:r>
              <a:rPr lang="el-GR" dirty="0"/>
              <a:t>Σκεφτείτε όταν ήσασταν παιδί. Ποιες ήταν οι προσδοκίες για το πώς αντιμετωπίζατε τον πόνο που είχατε, από τους ενήλικες που σας φρόντιζαν;</a:t>
            </a:r>
          </a:p>
          <a:p>
            <a:pPr marL="0" indent="0">
              <a:buNone/>
            </a:pPr>
            <a:r>
              <a:rPr lang="el-GR" i="1" dirty="0"/>
              <a:t>Επιλέξτε τη δήλωση που ισχύει περισσότερο για εσάς.</a:t>
            </a:r>
          </a:p>
          <a:p>
            <a:pPr marL="0" indent="0">
              <a:buNone/>
            </a:pPr>
            <a:r>
              <a:rPr lang="el-GR" dirty="0"/>
              <a:t>Α. Έπρεπε να το ανεχτώ και να μην κάνω φασαρία.</a:t>
            </a:r>
          </a:p>
          <a:p>
            <a:pPr marL="0" indent="0">
              <a:buNone/>
            </a:pPr>
            <a:r>
              <a:rPr lang="el-GR" dirty="0"/>
              <a:t>Β. Ενθαρρύνθηκα να εκφράσω ελεύθερα τον πόνο.</a:t>
            </a:r>
          </a:p>
          <a:p>
            <a:pPr marL="0" indent="0">
              <a:buNone/>
            </a:pPr>
            <a:r>
              <a:rPr lang="el-GR" dirty="0"/>
              <a:t>Γ. Μου είπαν να το αποδεχτώ ως αναπόφευκτο μέρος της ζωής.</a:t>
            </a:r>
            <a:endParaRPr lang="en-GB" dirty="0"/>
          </a:p>
        </p:txBody>
      </p:sp>
      <p:pic>
        <p:nvPicPr>
          <p:cNvPr id="5" name="Picture 4">
            <a:extLst>
              <a:ext uri="{FF2B5EF4-FFF2-40B4-BE49-F238E27FC236}">
                <a16:creationId xmlns:a16="http://schemas.microsoft.com/office/drawing/2014/main" xmlns="" id="{C6E911AC-85B1-4C6A-85A6-E603334D70D3}"/>
              </a:ext>
            </a:extLst>
          </p:cNvPr>
          <p:cNvPicPr>
            <a:picLocks noChangeAspect="1"/>
          </p:cNvPicPr>
          <p:nvPr/>
        </p:nvPicPr>
        <p:blipFill rotWithShape="1">
          <a:blip r:embed="rId2"/>
          <a:srcRect t="8914" b="19014"/>
          <a:stretch/>
        </p:blipFill>
        <p:spPr>
          <a:xfrm>
            <a:off x="7755238" y="2429417"/>
            <a:ext cx="3210659" cy="3466681"/>
          </a:xfrm>
          <a:prstGeom prst="rect">
            <a:avLst/>
          </a:prstGeom>
        </p:spPr>
      </p:pic>
      <p:sp>
        <p:nvSpPr>
          <p:cNvPr id="4" name="Slide Number Placeholder 3">
            <a:extLst>
              <a:ext uri="{FF2B5EF4-FFF2-40B4-BE49-F238E27FC236}">
                <a16:creationId xmlns:a16="http://schemas.microsoft.com/office/drawing/2014/main" xmlns="" id="{28650939-7EFD-4249-8115-E3A4BC95B64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9</a:t>
            </a:fld>
            <a:endParaRPr lang="en-GB" dirty="0"/>
          </a:p>
        </p:txBody>
      </p:sp>
      <p:sp>
        <p:nvSpPr>
          <p:cNvPr id="6" name="TextBox 5">
            <a:extLst>
              <a:ext uri="{FF2B5EF4-FFF2-40B4-BE49-F238E27FC236}">
                <a16:creationId xmlns:a16="http://schemas.microsoft.com/office/drawing/2014/main" xmlns="" id="{00104815-9435-4834-8AD5-90B48D9B6611}"/>
              </a:ext>
            </a:extLst>
          </p:cNvPr>
          <p:cNvSpPr txBox="1"/>
          <p:nvPr/>
        </p:nvSpPr>
        <p:spPr>
          <a:xfrm>
            <a:off x="8542684" y="593135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6">
            <a:extLst>
              <a:ext uri="{FF2B5EF4-FFF2-40B4-BE49-F238E27FC236}">
                <a16:creationId xmlns:a16="http://schemas.microsoft.com/office/drawing/2014/main" xmlns="" id="{1A0CD248-EB7B-4F2B-9B90-C57661A085BC}"/>
              </a:ext>
            </a:extLst>
          </p:cNvPr>
          <p:cNvPicPr>
            <a:picLocks noChangeAspect="1"/>
          </p:cNvPicPr>
          <p:nvPr/>
        </p:nvPicPr>
        <p:blipFill>
          <a:blip r:embed="rId3"/>
          <a:stretch>
            <a:fillRect/>
          </a:stretch>
        </p:blipFill>
        <p:spPr>
          <a:xfrm>
            <a:off x="11219981" y="5578790"/>
            <a:ext cx="926672" cy="920576"/>
          </a:xfrm>
          <a:prstGeom prst="rect">
            <a:avLst/>
          </a:prstGeom>
        </p:spPr>
      </p:pic>
    </p:spTree>
    <p:extLst>
      <p:ext uri="{BB962C8B-B14F-4D97-AF65-F5344CB8AC3E}">
        <p14:creationId xmlns:p14="http://schemas.microsoft.com/office/powerpoint/2010/main" val="12008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5C4898-1C9B-4AB0-A26C-C5BB1F9A1085}">
  <we:reference id="wa104380907" version="3.0.0.0" store="en-US" storeType="OMEX"/>
  <we:alternateReferences>
    <we:reference id="WA10438090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60C67BEE-D13F-4BD2-98A5-34D8A0977F68}">
  <ds:schemaRef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873beb7-5857-4685-be1f-d57550cc96cc"/>
    <ds:schemaRef ds:uri="http://www.w3.org/XML/1998/namespace"/>
  </ds:schemaRefs>
</ds:datastoreItem>
</file>

<file path=customXml/itemProps3.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47996</TotalTime>
  <Words>3281</Words>
  <Application>Microsoft Office PowerPoint</Application>
  <PresentationFormat>Custom</PresentationFormat>
  <Paragraphs>277</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BlinkMacSystemFont</vt:lpstr>
      <vt:lpstr>Calibri</vt:lpstr>
      <vt:lpstr>Franklin Gothic Book</vt:lpstr>
      <vt:lpstr>Times New Roman</vt:lpstr>
      <vt:lpstr>Wingdings</vt:lpstr>
      <vt:lpstr>Crop</vt:lpstr>
      <vt:lpstr>ΑΝΤΙΜΕΤωπιζοντασ ΤΟΝ ΠΟΝΟ</vt:lpstr>
      <vt:lpstr>Εκπαιδευτικοί στόχοι</vt:lpstr>
      <vt:lpstr>Εισαγωγή</vt:lpstr>
      <vt:lpstr>Πώς θα περιγράφατε τον πόνο;</vt:lpstr>
      <vt:lpstr>Περιγράφοντας τον πόνο</vt:lpstr>
      <vt:lpstr>Εξηγώντας τον πόνο</vt:lpstr>
      <vt:lpstr>Σχετικά με τον πόνο</vt:lpstr>
      <vt:lpstr>Πόνος και Πολιτισμός</vt:lpstr>
      <vt:lpstr>Οι δικές σας εμπειρίες πόνου</vt:lpstr>
      <vt:lpstr> Προσδοκίες για την αντιμετώπιση του πόνου</vt:lpstr>
      <vt:lpstr>Περίληψη</vt:lpstr>
      <vt:lpstr>ΕΥΡΕΙεσ Διαφοροποιησεις μεταξυ πολιτισμΩν</vt:lpstr>
      <vt:lpstr>Έκφραση πόνου: Εκφραστική έναντι στωικής συμπεριφοράς  </vt:lpstr>
      <vt:lpstr>Εκφραστική και στωική έκφραση πόνου</vt:lpstr>
      <vt:lpstr>Το πολιτισμικό σας υπόβαθρο</vt:lpstr>
      <vt:lpstr>Περίληψη</vt:lpstr>
      <vt:lpstr>ΠΟΝΟΣ σε όλους τους πολιτισμους</vt:lpstr>
      <vt:lpstr>Ο πόνος ως ιδιωτικό θέμα/θέμα ντροπής/σημάδι αδυναμίας</vt:lpstr>
      <vt:lpstr>Διαφορετικές έννοιες που αποδίδονται στον πόνο</vt:lpstr>
      <vt:lpstr>Διαφορετικοί μηχανισμοί αντιμετώπισης μεταξύ των πολιτισμών</vt:lpstr>
      <vt:lpstr>Στάσεις απέναντι στον πόνο μεταξύ των πολιτισμών</vt:lpstr>
      <vt:lpstr>Στάσεις για τον πόνο μεταξύ των πολιτισμών (συν.)</vt:lpstr>
      <vt:lpstr>Στάσεις για τον πόνο μεταξύ των πολιτισμών (συν.)</vt:lpstr>
      <vt:lpstr>Προσβαση σε υπηρεσιες</vt:lpstr>
      <vt:lpstr>Γιατί κάποιοι άνθρωποι διστάζουν να έχουν πρόσβαση σε υπηρεσίες </vt:lpstr>
      <vt:lpstr>Γλωσσικά εμπόδια και ζητήματα αλφαβητισμού</vt:lpstr>
      <vt:lpstr>ΔΙΑΠΟΛΙΤΙΣΜΙΚΗ ΕΠΙΚΟΙΝΩΝΙΑ ΚΑΙ ΠΟΝΟΣ</vt:lpstr>
      <vt:lpstr>Διαπολιτισμική επικοινωνία και φροντίδα</vt:lpstr>
      <vt:lpstr>Βήματα για την παροχή πολιτισμικά ευαίσθητων υπηρεσιών</vt:lpstr>
      <vt:lpstr>Πολιτισμικά Ευαίσθητο Εργαλείο Αξιολόγησης Πόνου (Lasch, 2000)</vt:lpstr>
      <vt:lpstr>Πολιτισμικά Ευαίσθητο Εργαλείο Αξιολόγησης Πόνου (συν.)</vt:lpstr>
      <vt:lpstr>Περίληψη</vt:lpstr>
      <vt:lpstr>Παροχη πολιτισμικα ευαισθητων υπηρεσιων</vt:lpstr>
      <vt:lpstr>Μελέτη Περίπτωσης 1</vt:lpstr>
      <vt:lpstr>Αντιμετώπιση διαφορετικών πολιτισμικών εκφράσεων</vt:lpstr>
      <vt:lpstr>Μελέτη Περίπτωσης 2</vt:lpstr>
      <vt:lpstr>Ερωτήσεις για τις μελέτες περίπτωσης</vt:lpstr>
      <vt:lpstr>Περίληψη</vt:lpstr>
      <vt:lpstr>Γενική ανακεφαλαίωση</vt:lpstr>
      <vt:lpstr>Αναστοχασμός και σχέδιο δράσης</vt:lpstr>
      <vt:lpstr>Βιβλιογραφικές Αναφορές</vt:lpstr>
      <vt:lpstr>Βιβλιογραφικές Αναφορές</vt:lpstr>
      <vt:lpstr>Περαιτέρω Ανάγνωση</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Microsoft account</cp:lastModifiedBy>
  <cp:revision>544</cp:revision>
  <cp:lastPrinted>2018-11-19T09:43:55Z</cp:lastPrinted>
  <dcterms:created xsi:type="dcterms:W3CDTF">2018-08-29T12:26:02Z</dcterms:created>
  <dcterms:modified xsi:type="dcterms:W3CDTF">2022-02-04T11:19:53Z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