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3"/>
  </p:notesMasterIdLst>
  <p:handoutMasterIdLst>
    <p:handoutMasterId r:id="rId44"/>
  </p:handoutMasterIdLst>
  <p:sldIdLst>
    <p:sldId id="742" r:id="rId5"/>
    <p:sldId id="743" r:id="rId6"/>
    <p:sldId id="746" r:id="rId7"/>
    <p:sldId id="792" r:id="rId8"/>
    <p:sldId id="748" r:id="rId9"/>
    <p:sldId id="766" r:id="rId10"/>
    <p:sldId id="751" r:id="rId11"/>
    <p:sldId id="791" r:id="rId12"/>
    <p:sldId id="744" r:id="rId13"/>
    <p:sldId id="745" r:id="rId14"/>
    <p:sldId id="771" r:id="rId15"/>
    <p:sldId id="754" r:id="rId16"/>
    <p:sldId id="758" r:id="rId17"/>
    <p:sldId id="759" r:id="rId18"/>
    <p:sldId id="760" r:id="rId19"/>
    <p:sldId id="761" r:id="rId20"/>
    <p:sldId id="755" r:id="rId21"/>
    <p:sldId id="774" r:id="rId22"/>
    <p:sldId id="773" r:id="rId23"/>
    <p:sldId id="750" r:id="rId24"/>
    <p:sldId id="780" r:id="rId25"/>
    <p:sldId id="781" r:id="rId26"/>
    <p:sldId id="776" r:id="rId27"/>
    <p:sldId id="775" r:id="rId28"/>
    <p:sldId id="782" r:id="rId29"/>
    <p:sldId id="783" r:id="rId30"/>
    <p:sldId id="784" r:id="rId31"/>
    <p:sldId id="785" r:id="rId32"/>
    <p:sldId id="786" r:id="rId33"/>
    <p:sldId id="787" r:id="rId34"/>
    <p:sldId id="778" r:id="rId35"/>
    <p:sldId id="789" r:id="rId36"/>
    <p:sldId id="753" r:id="rId37"/>
    <p:sldId id="770" r:id="rId38"/>
    <p:sldId id="764" r:id="rId39"/>
    <p:sldId id="769" r:id="rId40"/>
    <p:sldId id="757" r:id="rId41"/>
    <p:sldId id="747" r:id="rId42"/>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9"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789D-FBCA-4839-87EE-DF628817A549}" v="2" dt="2021-03-10T16:26:37.022"/>
    <p1510:client id="{C57258EF-A068-42A4-9B0F-2D5FF579E773}" v="65" dt="2021-09-07T11:53:20.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6176" autoAdjust="0"/>
  </p:normalViewPr>
  <p:slideViewPr>
    <p:cSldViewPr>
      <p:cViewPr varScale="1">
        <p:scale>
          <a:sx n="91" d="100"/>
          <a:sy n="91" d="100"/>
        </p:scale>
        <p:origin x="76" y="34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6408"/>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D6625-B7CF-485D-A741-36FCBF4BE62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6220B6A-5AE9-495E-B806-48D201BEAA4F}">
      <dgm:prSet/>
      <dgm:spPr/>
      <dgm:t>
        <a:bodyPr/>
        <a:lstStyle/>
        <a:p>
          <a:r>
            <a:rPr lang="en-GB" dirty="0"/>
            <a:t>At what age would you give someone the label of being old?. </a:t>
          </a:r>
          <a:endParaRPr lang="en-US" dirty="0"/>
        </a:p>
      </dgm:t>
    </dgm:pt>
    <dgm:pt modelId="{49FD99FC-D3E6-4050-AA7B-88079981846A}" type="parTrans" cxnId="{363B5475-A9C9-42C2-977F-A5689803FCC2}">
      <dgm:prSet/>
      <dgm:spPr/>
      <dgm:t>
        <a:bodyPr/>
        <a:lstStyle/>
        <a:p>
          <a:endParaRPr lang="en-US"/>
        </a:p>
      </dgm:t>
    </dgm:pt>
    <dgm:pt modelId="{AA9F447C-7117-408E-946E-6EBF9B183BD2}" type="sibTrans" cxnId="{363B5475-A9C9-42C2-977F-A5689803FCC2}">
      <dgm:prSet/>
      <dgm:spPr/>
      <dgm:t>
        <a:bodyPr/>
        <a:lstStyle/>
        <a:p>
          <a:endParaRPr lang="en-US"/>
        </a:p>
      </dgm:t>
    </dgm:pt>
    <dgm:pt modelId="{122A0B1F-B252-47BD-8E80-9D77DCCC5F56}">
      <dgm:prSet/>
      <dgm:spPr/>
      <dgm:t>
        <a:bodyPr/>
        <a:lstStyle/>
        <a:p>
          <a:r>
            <a:rPr lang="en-GB" dirty="0"/>
            <a:t>Why did you choose that age?</a:t>
          </a:r>
          <a:endParaRPr lang="en-US" dirty="0"/>
        </a:p>
      </dgm:t>
    </dgm:pt>
    <dgm:pt modelId="{CE2DB24B-1068-4107-8961-72C13E255CB9}" type="parTrans" cxnId="{BA5B24F8-6F4F-4B82-8E96-E7DFBC1BF1C9}">
      <dgm:prSet/>
      <dgm:spPr/>
      <dgm:t>
        <a:bodyPr/>
        <a:lstStyle/>
        <a:p>
          <a:endParaRPr lang="en-US"/>
        </a:p>
      </dgm:t>
    </dgm:pt>
    <dgm:pt modelId="{657A2E1F-B160-4DBD-AA6E-07367AD8B8D0}" type="sibTrans" cxnId="{BA5B24F8-6F4F-4B82-8E96-E7DFBC1BF1C9}">
      <dgm:prSet/>
      <dgm:spPr/>
      <dgm:t>
        <a:bodyPr/>
        <a:lstStyle/>
        <a:p>
          <a:endParaRPr lang="en-US"/>
        </a:p>
      </dgm:t>
    </dgm:pt>
    <dgm:pt modelId="{BDA62F8D-56A7-4165-B3EE-E5D4BCBE2903}">
      <dgm:prSet/>
      <dgm:spPr/>
      <dgm:t>
        <a:bodyPr/>
        <a:lstStyle/>
        <a:p>
          <a:r>
            <a:rPr lang="en-GB" dirty="0"/>
            <a:t>At what age do you think you will consider yourself old?</a:t>
          </a:r>
          <a:endParaRPr lang="en-US" dirty="0"/>
        </a:p>
      </dgm:t>
    </dgm:pt>
    <dgm:pt modelId="{0BC5D1AB-60C5-41A0-A6E3-51DE5CDC7366}" type="parTrans" cxnId="{5C2DDF30-5FC2-45CE-9833-5CE6B03A5FBA}">
      <dgm:prSet/>
      <dgm:spPr/>
      <dgm:t>
        <a:bodyPr/>
        <a:lstStyle/>
        <a:p>
          <a:endParaRPr lang="en-US"/>
        </a:p>
      </dgm:t>
    </dgm:pt>
    <dgm:pt modelId="{79A73F6D-D2CA-42CE-9BA3-E5C1D2664E58}" type="sibTrans" cxnId="{5C2DDF30-5FC2-45CE-9833-5CE6B03A5FBA}">
      <dgm:prSet/>
      <dgm:spPr/>
      <dgm:t>
        <a:bodyPr/>
        <a:lstStyle/>
        <a:p>
          <a:endParaRPr lang="en-US"/>
        </a:p>
      </dgm:t>
    </dgm:pt>
    <dgm:pt modelId="{FE36D71B-1F57-4AF5-9C08-ABFFD6EE56EE}">
      <dgm:prSet/>
      <dgm:spPr/>
      <dgm:t>
        <a:bodyPr/>
        <a:lstStyle/>
        <a:p>
          <a:r>
            <a:rPr lang="en-GB"/>
            <a:t>Why have you chosen that age? </a:t>
          </a:r>
          <a:endParaRPr lang="en-US"/>
        </a:p>
      </dgm:t>
    </dgm:pt>
    <dgm:pt modelId="{9FDD7475-9220-4F13-9C6B-F07CAAD6E0EB}" type="parTrans" cxnId="{E2A568C2-35EF-48CA-A060-F3C7DB2EE5F4}">
      <dgm:prSet/>
      <dgm:spPr/>
      <dgm:t>
        <a:bodyPr/>
        <a:lstStyle/>
        <a:p>
          <a:endParaRPr lang="en-US"/>
        </a:p>
      </dgm:t>
    </dgm:pt>
    <dgm:pt modelId="{0F6FE8D2-55A6-42D7-8DB3-1B5DCE42601E}" type="sibTrans" cxnId="{E2A568C2-35EF-48CA-A060-F3C7DB2EE5F4}">
      <dgm:prSet/>
      <dgm:spPr/>
      <dgm:t>
        <a:bodyPr/>
        <a:lstStyle/>
        <a:p>
          <a:endParaRPr lang="en-US"/>
        </a:p>
      </dgm:t>
    </dgm:pt>
    <dgm:pt modelId="{4271040D-A62C-4EB0-B4D0-7837377FFC6A}">
      <dgm:prSet/>
      <dgm:spPr/>
      <dgm:t>
        <a:bodyPr/>
        <a:lstStyle/>
        <a:p>
          <a:r>
            <a:rPr lang="en-GB"/>
            <a:t>Is it different to your answer to the first question?</a:t>
          </a:r>
          <a:endParaRPr lang="en-US"/>
        </a:p>
      </dgm:t>
    </dgm:pt>
    <dgm:pt modelId="{81033C97-67DA-4D2C-9B01-2E278DFC02B9}" type="parTrans" cxnId="{D4D62FA6-C3E2-4886-8F06-108155FA0369}">
      <dgm:prSet/>
      <dgm:spPr/>
      <dgm:t>
        <a:bodyPr/>
        <a:lstStyle/>
        <a:p>
          <a:endParaRPr lang="en-US"/>
        </a:p>
      </dgm:t>
    </dgm:pt>
    <dgm:pt modelId="{9CCB2BA3-A0AF-446C-9B49-5651C2AEA121}" type="sibTrans" cxnId="{D4D62FA6-C3E2-4886-8F06-108155FA0369}">
      <dgm:prSet/>
      <dgm:spPr/>
      <dgm:t>
        <a:bodyPr/>
        <a:lstStyle/>
        <a:p>
          <a:endParaRPr lang="en-US"/>
        </a:p>
      </dgm:t>
    </dgm:pt>
    <dgm:pt modelId="{DD38CCA8-A405-43A0-A9D4-5B6999268D9C}" type="pres">
      <dgm:prSet presAssocID="{A7FD6625-B7CF-485D-A741-36FCBF4BE620}" presName="diagram" presStyleCnt="0">
        <dgm:presLayoutVars>
          <dgm:dir/>
          <dgm:resizeHandles val="exact"/>
        </dgm:presLayoutVars>
      </dgm:prSet>
      <dgm:spPr/>
      <dgm:t>
        <a:bodyPr/>
        <a:lstStyle/>
        <a:p>
          <a:endParaRPr lang="en-GB"/>
        </a:p>
      </dgm:t>
    </dgm:pt>
    <dgm:pt modelId="{61B8B736-0FFA-40A5-A072-5B10E799A137}" type="pres">
      <dgm:prSet presAssocID="{36220B6A-5AE9-495E-B806-48D201BEAA4F}" presName="node" presStyleLbl="node1" presStyleIdx="0" presStyleCnt="5" custLinFactNeighborX="686" custLinFactNeighborY="-7396">
        <dgm:presLayoutVars>
          <dgm:bulletEnabled val="1"/>
        </dgm:presLayoutVars>
      </dgm:prSet>
      <dgm:spPr/>
      <dgm:t>
        <a:bodyPr/>
        <a:lstStyle/>
        <a:p>
          <a:endParaRPr lang="en-GB"/>
        </a:p>
      </dgm:t>
    </dgm:pt>
    <dgm:pt modelId="{9551EE6A-7F6B-40C0-AD72-261437A0F67C}" type="pres">
      <dgm:prSet presAssocID="{AA9F447C-7117-408E-946E-6EBF9B183BD2}" presName="sibTrans" presStyleCnt="0"/>
      <dgm:spPr/>
    </dgm:pt>
    <dgm:pt modelId="{8948E533-0B5C-4E7C-A44B-A27E8C122BAD}" type="pres">
      <dgm:prSet presAssocID="{122A0B1F-B252-47BD-8E80-9D77DCCC5F56}" presName="node" presStyleLbl="node1" presStyleIdx="1" presStyleCnt="5" custLinFactNeighborX="-5353" custLinFactNeighborY="-3420">
        <dgm:presLayoutVars>
          <dgm:bulletEnabled val="1"/>
        </dgm:presLayoutVars>
      </dgm:prSet>
      <dgm:spPr/>
      <dgm:t>
        <a:bodyPr/>
        <a:lstStyle/>
        <a:p>
          <a:endParaRPr lang="en-GB"/>
        </a:p>
      </dgm:t>
    </dgm:pt>
    <dgm:pt modelId="{EF07365E-E9D7-4DB6-99D7-F9B1C79264EC}" type="pres">
      <dgm:prSet presAssocID="{657A2E1F-B160-4DBD-AA6E-07367AD8B8D0}" presName="sibTrans" presStyleCnt="0"/>
      <dgm:spPr/>
    </dgm:pt>
    <dgm:pt modelId="{95F1552B-C3AF-4349-9D0F-03F6F2CB6A5F}" type="pres">
      <dgm:prSet presAssocID="{BDA62F8D-56A7-4165-B3EE-E5D4BCBE2903}" presName="node" presStyleLbl="node1" presStyleIdx="2" presStyleCnt="5" custLinFactX="-100000" custLinFactY="17080" custLinFactNeighborX="-145983" custLinFactNeighborY="100000">
        <dgm:presLayoutVars>
          <dgm:bulletEnabled val="1"/>
        </dgm:presLayoutVars>
      </dgm:prSet>
      <dgm:spPr/>
      <dgm:t>
        <a:bodyPr/>
        <a:lstStyle/>
        <a:p>
          <a:endParaRPr lang="en-GB"/>
        </a:p>
      </dgm:t>
    </dgm:pt>
    <dgm:pt modelId="{BE88E6CC-922F-43D6-A3BF-0F16D7370738}" type="pres">
      <dgm:prSet presAssocID="{79A73F6D-D2CA-42CE-9BA3-E5C1D2664E58}" presName="sibTrans" presStyleCnt="0"/>
      <dgm:spPr/>
    </dgm:pt>
    <dgm:pt modelId="{E1884BFC-EA70-481C-98B4-A73A2B1DC331}" type="pres">
      <dgm:prSet presAssocID="{FE36D71B-1F57-4AF5-9C08-ABFFD6EE56EE}" presName="node" presStyleLbl="node1" presStyleIdx="3" presStyleCnt="5" custLinFactNeighborX="49647" custLinFactNeighborY="-57">
        <dgm:presLayoutVars>
          <dgm:bulletEnabled val="1"/>
        </dgm:presLayoutVars>
      </dgm:prSet>
      <dgm:spPr/>
      <dgm:t>
        <a:bodyPr/>
        <a:lstStyle/>
        <a:p>
          <a:endParaRPr lang="en-GB"/>
        </a:p>
      </dgm:t>
    </dgm:pt>
    <dgm:pt modelId="{45320816-30B7-4007-B371-F55F596EA00E}" type="pres">
      <dgm:prSet presAssocID="{0F6FE8D2-55A6-42D7-8DB3-1B5DCE42601E}" presName="sibTrans" presStyleCnt="0"/>
      <dgm:spPr/>
    </dgm:pt>
    <dgm:pt modelId="{E298A99F-AB63-43B0-B932-EA0DE82BE734}" type="pres">
      <dgm:prSet presAssocID="{4271040D-A62C-4EB0-B4D0-7837377FFC6A}" presName="node" presStyleLbl="node1" presStyleIdx="4" presStyleCnt="5" custLinFactNeighborX="69446" custLinFactNeighborY="414">
        <dgm:presLayoutVars>
          <dgm:bulletEnabled val="1"/>
        </dgm:presLayoutVars>
      </dgm:prSet>
      <dgm:spPr/>
      <dgm:t>
        <a:bodyPr/>
        <a:lstStyle/>
        <a:p>
          <a:endParaRPr lang="en-GB"/>
        </a:p>
      </dgm:t>
    </dgm:pt>
  </dgm:ptLst>
  <dgm:cxnLst>
    <dgm:cxn modelId="{AAAC5FDC-56E5-476C-9F97-3F5F465E78E1}" type="presOf" srcId="{A7FD6625-B7CF-485D-A741-36FCBF4BE620}" destId="{DD38CCA8-A405-43A0-A9D4-5B6999268D9C}" srcOrd="0" destOrd="0" presId="urn:microsoft.com/office/officeart/2005/8/layout/default"/>
    <dgm:cxn modelId="{D4D62FA6-C3E2-4886-8F06-108155FA0369}" srcId="{A7FD6625-B7CF-485D-A741-36FCBF4BE620}" destId="{4271040D-A62C-4EB0-B4D0-7837377FFC6A}" srcOrd="4" destOrd="0" parTransId="{81033C97-67DA-4D2C-9B01-2E278DFC02B9}" sibTransId="{9CCB2BA3-A0AF-446C-9B49-5651C2AEA121}"/>
    <dgm:cxn modelId="{363B5475-A9C9-42C2-977F-A5689803FCC2}" srcId="{A7FD6625-B7CF-485D-A741-36FCBF4BE620}" destId="{36220B6A-5AE9-495E-B806-48D201BEAA4F}" srcOrd="0" destOrd="0" parTransId="{49FD99FC-D3E6-4050-AA7B-88079981846A}" sibTransId="{AA9F447C-7117-408E-946E-6EBF9B183BD2}"/>
    <dgm:cxn modelId="{D43F4789-BE2B-4E3F-8302-2BEE581D8853}" type="presOf" srcId="{FE36D71B-1F57-4AF5-9C08-ABFFD6EE56EE}" destId="{E1884BFC-EA70-481C-98B4-A73A2B1DC331}" srcOrd="0" destOrd="0" presId="urn:microsoft.com/office/officeart/2005/8/layout/default"/>
    <dgm:cxn modelId="{E0E1F86F-92F3-46FC-BA4A-640E12C19468}" type="presOf" srcId="{BDA62F8D-56A7-4165-B3EE-E5D4BCBE2903}" destId="{95F1552B-C3AF-4349-9D0F-03F6F2CB6A5F}" srcOrd="0" destOrd="0" presId="urn:microsoft.com/office/officeart/2005/8/layout/default"/>
    <dgm:cxn modelId="{F8840826-F680-489A-B426-83203DCECB9E}" type="presOf" srcId="{4271040D-A62C-4EB0-B4D0-7837377FFC6A}" destId="{E298A99F-AB63-43B0-B932-EA0DE82BE734}" srcOrd="0" destOrd="0" presId="urn:microsoft.com/office/officeart/2005/8/layout/default"/>
    <dgm:cxn modelId="{609CDA89-92B4-4635-8CFC-1F256DB2CFBD}" type="presOf" srcId="{36220B6A-5AE9-495E-B806-48D201BEAA4F}" destId="{61B8B736-0FFA-40A5-A072-5B10E799A137}" srcOrd="0" destOrd="0" presId="urn:microsoft.com/office/officeart/2005/8/layout/default"/>
    <dgm:cxn modelId="{5C2DDF30-5FC2-45CE-9833-5CE6B03A5FBA}" srcId="{A7FD6625-B7CF-485D-A741-36FCBF4BE620}" destId="{BDA62F8D-56A7-4165-B3EE-E5D4BCBE2903}" srcOrd="2" destOrd="0" parTransId="{0BC5D1AB-60C5-41A0-A6E3-51DE5CDC7366}" sibTransId="{79A73F6D-D2CA-42CE-9BA3-E5C1D2664E58}"/>
    <dgm:cxn modelId="{2FC9718B-8AB7-44FB-8C97-AE6CAC94D34A}" type="presOf" srcId="{122A0B1F-B252-47BD-8E80-9D77DCCC5F56}" destId="{8948E533-0B5C-4E7C-A44B-A27E8C122BAD}" srcOrd="0" destOrd="0" presId="urn:microsoft.com/office/officeart/2005/8/layout/default"/>
    <dgm:cxn modelId="{BA5B24F8-6F4F-4B82-8E96-E7DFBC1BF1C9}" srcId="{A7FD6625-B7CF-485D-A741-36FCBF4BE620}" destId="{122A0B1F-B252-47BD-8E80-9D77DCCC5F56}" srcOrd="1" destOrd="0" parTransId="{CE2DB24B-1068-4107-8961-72C13E255CB9}" sibTransId="{657A2E1F-B160-4DBD-AA6E-07367AD8B8D0}"/>
    <dgm:cxn modelId="{E2A568C2-35EF-48CA-A060-F3C7DB2EE5F4}" srcId="{A7FD6625-B7CF-485D-A741-36FCBF4BE620}" destId="{FE36D71B-1F57-4AF5-9C08-ABFFD6EE56EE}" srcOrd="3" destOrd="0" parTransId="{9FDD7475-9220-4F13-9C6B-F07CAAD6E0EB}" sibTransId="{0F6FE8D2-55A6-42D7-8DB3-1B5DCE42601E}"/>
    <dgm:cxn modelId="{D4973E0C-DB69-42B3-94FD-5FB0ED7399B2}" type="presParOf" srcId="{DD38CCA8-A405-43A0-A9D4-5B6999268D9C}" destId="{61B8B736-0FFA-40A5-A072-5B10E799A137}" srcOrd="0" destOrd="0" presId="urn:microsoft.com/office/officeart/2005/8/layout/default"/>
    <dgm:cxn modelId="{69EF5944-FA54-455E-AD6A-62FDF8D2F528}" type="presParOf" srcId="{DD38CCA8-A405-43A0-A9D4-5B6999268D9C}" destId="{9551EE6A-7F6B-40C0-AD72-261437A0F67C}" srcOrd="1" destOrd="0" presId="urn:microsoft.com/office/officeart/2005/8/layout/default"/>
    <dgm:cxn modelId="{28F19DBA-1289-4EEA-8966-328A6FB8A366}" type="presParOf" srcId="{DD38CCA8-A405-43A0-A9D4-5B6999268D9C}" destId="{8948E533-0B5C-4E7C-A44B-A27E8C122BAD}" srcOrd="2" destOrd="0" presId="urn:microsoft.com/office/officeart/2005/8/layout/default"/>
    <dgm:cxn modelId="{2BCB9A15-C8C5-4477-8C7A-7C12A04DBBB5}" type="presParOf" srcId="{DD38CCA8-A405-43A0-A9D4-5B6999268D9C}" destId="{EF07365E-E9D7-4DB6-99D7-F9B1C79264EC}" srcOrd="3" destOrd="0" presId="urn:microsoft.com/office/officeart/2005/8/layout/default"/>
    <dgm:cxn modelId="{1E12B6D2-B795-44D2-B08D-BCE32FF0BEA6}" type="presParOf" srcId="{DD38CCA8-A405-43A0-A9D4-5B6999268D9C}" destId="{95F1552B-C3AF-4349-9D0F-03F6F2CB6A5F}" srcOrd="4" destOrd="0" presId="urn:microsoft.com/office/officeart/2005/8/layout/default"/>
    <dgm:cxn modelId="{258CE382-5D19-4F5F-8EFB-EADA69BAEC33}" type="presParOf" srcId="{DD38CCA8-A405-43A0-A9D4-5B6999268D9C}" destId="{BE88E6CC-922F-43D6-A3BF-0F16D7370738}" srcOrd="5" destOrd="0" presId="urn:microsoft.com/office/officeart/2005/8/layout/default"/>
    <dgm:cxn modelId="{8A23F3EF-1194-4087-8610-2228FC02F98D}" type="presParOf" srcId="{DD38CCA8-A405-43A0-A9D4-5B6999268D9C}" destId="{E1884BFC-EA70-481C-98B4-A73A2B1DC331}" srcOrd="6" destOrd="0" presId="urn:microsoft.com/office/officeart/2005/8/layout/default"/>
    <dgm:cxn modelId="{6C313C5A-E623-4CD6-9236-6458536390A0}" type="presParOf" srcId="{DD38CCA8-A405-43A0-A9D4-5B6999268D9C}" destId="{45320816-30B7-4007-B371-F55F596EA00E}" srcOrd="7" destOrd="0" presId="urn:microsoft.com/office/officeart/2005/8/layout/default"/>
    <dgm:cxn modelId="{42155BD9-3B70-4B03-8FB4-6D6F64D416E2}" type="presParOf" srcId="{DD38CCA8-A405-43A0-A9D4-5B6999268D9C}" destId="{E298A99F-AB63-43B0-B932-EA0DE82BE73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B9154-539F-4A4E-B5FB-E1D280A3C1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BDB17-3406-44B6-9EF8-8E240C426CD8}">
      <dgm:prSet custT="1"/>
      <dgm:spPr>
        <a:solidFill>
          <a:schemeClr val="tx2">
            <a:lumMod val="20000"/>
            <a:lumOff val="80000"/>
          </a:schemeClr>
        </a:solidFill>
      </dgm:spPr>
      <dgm:t>
        <a:bodyPr/>
        <a:lstStyle/>
        <a:p>
          <a:r>
            <a:rPr lang="en-GB" sz="2000" dirty="0">
              <a:solidFill>
                <a:srgbClr val="004680"/>
              </a:solidFill>
            </a:rPr>
            <a:t>Some cultures appear to manage the idea of dying well. That is death is not feared to a high level.</a:t>
          </a:r>
          <a:br>
            <a:rPr lang="en-GB" sz="2000" dirty="0">
              <a:solidFill>
                <a:srgbClr val="004680"/>
              </a:solidFill>
            </a:rPr>
          </a:br>
          <a:r>
            <a:rPr lang="en-GB" sz="2000" dirty="0">
              <a:solidFill>
                <a:srgbClr val="004680"/>
              </a:solidFill>
            </a:rPr>
            <a:t>These cultures can be referred to as </a:t>
          </a:r>
          <a:r>
            <a:rPr lang="en-GB" sz="2000" b="1" dirty="0">
              <a:solidFill>
                <a:srgbClr val="004680"/>
              </a:solidFill>
            </a:rPr>
            <a:t>death affirming cultures</a:t>
          </a:r>
          <a:r>
            <a:rPr lang="en-GB" sz="2700" dirty="0">
              <a:solidFill>
                <a:schemeClr val="tx1"/>
              </a:solidFill>
            </a:rPr>
            <a:t>. </a:t>
          </a:r>
          <a:endParaRPr lang="en-US" sz="2700" dirty="0">
            <a:solidFill>
              <a:schemeClr val="tx1"/>
            </a:solidFill>
          </a:endParaRPr>
        </a:p>
      </dgm:t>
    </dgm:pt>
    <dgm:pt modelId="{A940AA52-95B7-4455-A933-586DE2358BF7}" type="parTrans" cxnId="{076C4CD1-B9FF-44A5-A8CC-F2AD86410AB1}">
      <dgm:prSet/>
      <dgm:spPr/>
      <dgm:t>
        <a:bodyPr/>
        <a:lstStyle/>
        <a:p>
          <a:endParaRPr lang="en-US"/>
        </a:p>
      </dgm:t>
    </dgm:pt>
    <dgm:pt modelId="{3D7CBAF9-B4D6-47CE-9D59-F18C2690ADD9}" type="sibTrans" cxnId="{076C4CD1-B9FF-44A5-A8CC-F2AD86410AB1}">
      <dgm:prSet/>
      <dgm:spPr/>
      <dgm:t>
        <a:bodyPr/>
        <a:lstStyle/>
        <a:p>
          <a:endParaRPr lang="en-US"/>
        </a:p>
      </dgm:t>
    </dgm:pt>
    <dgm:pt modelId="{3F7A57E4-599D-4E86-BB46-E12E6A47F38C}">
      <dgm:prSet custT="1"/>
      <dgm:spPr>
        <a:solidFill>
          <a:schemeClr val="tx2">
            <a:lumMod val="40000"/>
            <a:lumOff val="60000"/>
          </a:schemeClr>
        </a:solidFill>
      </dgm:spPr>
      <dgm:t>
        <a:bodyPr/>
        <a:lstStyle/>
        <a:p>
          <a:r>
            <a:rPr lang="en-GB" sz="2000" dirty="0">
              <a:solidFill>
                <a:srgbClr val="004680"/>
              </a:solidFill>
            </a:rPr>
            <a:t>In other cultures, the aversion to dying is so strong that they could be called </a:t>
          </a:r>
          <a:r>
            <a:rPr lang="en-GB" sz="2000" b="1" dirty="0">
              <a:solidFill>
                <a:srgbClr val="004680"/>
              </a:solidFill>
            </a:rPr>
            <a:t>death denying or defying cultures. </a:t>
          </a:r>
          <a:endParaRPr lang="en-US" sz="2000" dirty="0">
            <a:solidFill>
              <a:srgbClr val="004680"/>
            </a:solidFill>
          </a:endParaRPr>
        </a:p>
      </dgm:t>
    </dgm:pt>
    <dgm:pt modelId="{5D6826C3-F9FA-48C4-9CC9-58FF3463EDD5}" type="parTrans" cxnId="{F1ABC405-C187-46C5-9A4A-8134BD47BB40}">
      <dgm:prSet/>
      <dgm:spPr/>
      <dgm:t>
        <a:bodyPr/>
        <a:lstStyle/>
        <a:p>
          <a:endParaRPr lang="en-US"/>
        </a:p>
      </dgm:t>
    </dgm:pt>
    <dgm:pt modelId="{8E1948D2-21ED-46A2-AB48-4DA92C5A789E}" type="sibTrans" cxnId="{F1ABC405-C187-46C5-9A4A-8134BD47BB40}">
      <dgm:prSet/>
      <dgm:spPr/>
      <dgm:t>
        <a:bodyPr/>
        <a:lstStyle/>
        <a:p>
          <a:endParaRPr lang="en-US"/>
        </a:p>
      </dgm:t>
    </dgm:pt>
    <dgm:pt modelId="{3F7CC282-4F96-4695-B3BB-4EB7687E83AA}" type="pres">
      <dgm:prSet presAssocID="{29AB9154-539F-4A4E-B5FB-E1D280A3C191}" presName="linear" presStyleCnt="0">
        <dgm:presLayoutVars>
          <dgm:animLvl val="lvl"/>
          <dgm:resizeHandles val="exact"/>
        </dgm:presLayoutVars>
      </dgm:prSet>
      <dgm:spPr/>
      <dgm:t>
        <a:bodyPr/>
        <a:lstStyle/>
        <a:p>
          <a:endParaRPr lang="en-GB"/>
        </a:p>
      </dgm:t>
    </dgm:pt>
    <dgm:pt modelId="{18D0254B-09B5-496E-AD5F-35EA4DF731F2}" type="pres">
      <dgm:prSet presAssocID="{6B8BDB17-3406-44B6-9EF8-8E240C426CD8}" presName="parentText" presStyleLbl="node1" presStyleIdx="0" presStyleCnt="2">
        <dgm:presLayoutVars>
          <dgm:chMax val="0"/>
          <dgm:bulletEnabled val="1"/>
        </dgm:presLayoutVars>
      </dgm:prSet>
      <dgm:spPr/>
      <dgm:t>
        <a:bodyPr/>
        <a:lstStyle/>
        <a:p>
          <a:endParaRPr lang="en-GB"/>
        </a:p>
      </dgm:t>
    </dgm:pt>
    <dgm:pt modelId="{D22BF9C0-0331-49E7-B264-35A53CE6F218}" type="pres">
      <dgm:prSet presAssocID="{3D7CBAF9-B4D6-47CE-9D59-F18C2690ADD9}" presName="spacer" presStyleCnt="0"/>
      <dgm:spPr/>
    </dgm:pt>
    <dgm:pt modelId="{AE667154-F3BB-45F5-9EFC-4453212BD684}" type="pres">
      <dgm:prSet presAssocID="{3F7A57E4-599D-4E86-BB46-E12E6A47F38C}" presName="parentText" presStyleLbl="node1" presStyleIdx="1" presStyleCnt="2" custLinFactNeighborY="28537">
        <dgm:presLayoutVars>
          <dgm:chMax val="0"/>
          <dgm:bulletEnabled val="1"/>
        </dgm:presLayoutVars>
      </dgm:prSet>
      <dgm:spPr/>
      <dgm:t>
        <a:bodyPr/>
        <a:lstStyle/>
        <a:p>
          <a:endParaRPr lang="en-GB"/>
        </a:p>
      </dgm:t>
    </dgm:pt>
  </dgm:ptLst>
  <dgm:cxnLst>
    <dgm:cxn modelId="{F1ABC405-C187-46C5-9A4A-8134BD47BB40}" srcId="{29AB9154-539F-4A4E-B5FB-E1D280A3C191}" destId="{3F7A57E4-599D-4E86-BB46-E12E6A47F38C}" srcOrd="1" destOrd="0" parTransId="{5D6826C3-F9FA-48C4-9CC9-58FF3463EDD5}" sibTransId="{8E1948D2-21ED-46A2-AB48-4DA92C5A789E}"/>
    <dgm:cxn modelId="{076C4CD1-B9FF-44A5-A8CC-F2AD86410AB1}" srcId="{29AB9154-539F-4A4E-B5FB-E1D280A3C191}" destId="{6B8BDB17-3406-44B6-9EF8-8E240C426CD8}" srcOrd="0" destOrd="0" parTransId="{A940AA52-95B7-4455-A933-586DE2358BF7}" sibTransId="{3D7CBAF9-B4D6-47CE-9D59-F18C2690ADD9}"/>
    <dgm:cxn modelId="{3453D64D-D944-4C44-82BD-5F138B3FA9A0}" type="presOf" srcId="{6B8BDB17-3406-44B6-9EF8-8E240C426CD8}" destId="{18D0254B-09B5-496E-AD5F-35EA4DF731F2}" srcOrd="0" destOrd="0" presId="urn:microsoft.com/office/officeart/2005/8/layout/vList2"/>
    <dgm:cxn modelId="{8DB750DC-C086-48BB-ABB4-2CCDAAD16488}" type="presOf" srcId="{3F7A57E4-599D-4E86-BB46-E12E6A47F38C}" destId="{AE667154-F3BB-45F5-9EFC-4453212BD684}" srcOrd="0" destOrd="0" presId="urn:microsoft.com/office/officeart/2005/8/layout/vList2"/>
    <dgm:cxn modelId="{C7609418-1969-4DB8-BC5B-82D43AFC8816}" type="presOf" srcId="{29AB9154-539F-4A4E-B5FB-E1D280A3C191}" destId="{3F7CC282-4F96-4695-B3BB-4EB7687E83AA}" srcOrd="0" destOrd="0" presId="urn:microsoft.com/office/officeart/2005/8/layout/vList2"/>
    <dgm:cxn modelId="{924EAE47-7DCA-43D9-A5F8-A43184326A1B}" type="presParOf" srcId="{3F7CC282-4F96-4695-B3BB-4EB7687E83AA}" destId="{18D0254B-09B5-496E-AD5F-35EA4DF731F2}" srcOrd="0" destOrd="0" presId="urn:microsoft.com/office/officeart/2005/8/layout/vList2"/>
    <dgm:cxn modelId="{4B61EDAA-1404-4DFE-9139-0BFECCE22775}" type="presParOf" srcId="{3F7CC282-4F96-4695-B3BB-4EB7687E83AA}" destId="{D22BF9C0-0331-49E7-B264-35A53CE6F218}" srcOrd="1" destOrd="0" presId="urn:microsoft.com/office/officeart/2005/8/layout/vList2"/>
    <dgm:cxn modelId="{218FCA92-30D6-4D7F-A6EB-D10B262DE64C}" type="presParOf" srcId="{3F7CC282-4F96-4695-B3BB-4EB7687E83AA}" destId="{AE667154-F3BB-45F5-9EFC-4453212BD6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8B736-0FFA-40A5-A072-5B10E799A137}">
      <dsp:nvSpPr>
        <dsp:cNvPr id="0" name=""/>
        <dsp:cNvSpPr/>
      </dsp:nvSpPr>
      <dsp:spPr>
        <a:xfrm>
          <a:off x="20577" y="72458"/>
          <a:ext cx="2999593" cy="1799756"/>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At what age would you give someone the label of being old?. </a:t>
          </a:r>
          <a:endParaRPr lang="en-US" sz="2800" kern="1200" dirty="0"/>
        </a:p>
      </dsp:txBody>
      <dsp:txXfrm>
        <a:off x="20577" y="72458"/>
        <a:ext cx="2999593" cy="1799756"/>
      </dsp:txXfrm>
    </dsp:sp>
    <dsp:sp modelId="{8948E533-0B5C-4E7C-A44B-A27E8C122BAD}">
      <dsp:nvSpPr>
        <dsp:cNvPr id="0" name=""/>
        <dsp:cNvSpPr/>
      </dsp:nvSpPr>
      <dsp:spPr>
        <a:xfrm>
          <a:off x="3138984" y="144016"/>
          <a:ext cx="2999593" cy="179975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Why did you choose that age?</a:t>
          </a:r>
          <a:endParaRPr lang="en-US" sz="2800" kern="1200" dirty="0"/>
        </a:p>
      </dsp:txBody>
      <dsp:txXfrm>
        <a:off x="3138984" y="144016"/>
        <a:ext cx="2999593" cy="1799756"/>
      </dsp:txXfrm>
    </dsp:sp>
    <dsp:sp modelId="{95F1552B-C3AF-4349-9D0F-03F6F2CB6A5F}">
      <dsp:nvSpPr>
        <dsp:cNvPr id="0" name=""/>
        <dsp:cNvSpPr/>
      </dsp:nvSpPr>
      <dsp:spPr>
        <a:xfrm>
          <a:off x="0" y="2312722"/>
          <a:ext cx="2999593" cy="1799756"/>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At what age do you think you will consider yourself old?</a:t>
          </a:r>
          <a:endParaRPr lang="en-US" sz="2800" kern="1200" dirty="0"/>
        </a:p>
      </dsp:txBody>
      <dsp:txXfrm>
        <a:off x="0" y="2312722"/>
        <a:ext cx="2999593" cy="1799756"/>
      </dsp:txXfrm>
    </dsp:sp>
    <dsp:sp modelId="{E1884BFC-EA70-481C-98B4-A73A2B1DC331}">
      <dsp:nvSpPr>
        <dsp:cNvPr id="0" name=""/>
        <dsp:cNvSpPr/>
      </dsp:nvSpPr>
      <dsp:spPr>
        <a:xfrm>
          <a:off x="3138984" y="2304257"/>
          <a:ext cx="2999593" cy="1799756"/>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a:t>Why have you chosen that age? </a:t>
          </a:r>
          <a:endParaRPr lang="en-US" sz="2800" kern="1200"/>
        </a:p>
      </dsp:txBody>
      <dsp:txXfrm>
        <a:off x="3138984" y="2304257"/>
        <a:ext cx="2999593" cy="1799756"/>
      </dsp:txXfrm>
    </dsp:sp>
    <dsp:sp modelId="{E298A99F-AB63-43B0-B932-EA0DE82BE734}">
      <dsp:nvSpPr>
        <dsp:cNvPr id="0" name=""/>
        <dsp:cNvSpPr/>
      </dsp:nvSpPr>
      <dsp:spPr>
        <a:xfrm>
          <a:off x="6599106" y="2312734"/>
          <a:ext cx="2999593" cy="1799756"/>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a:t>Is it different to your answer to the first question?</a:t>
          </a:r>
          <a:endParaRPr lang="en-US" sz="2800" kern="1200"/>
        </a:p>
      </dsp:txBody>
      <dsp:txXfrm>
        <a:off x="6599106" y="2312734"/>
        <a:ext cx="2999593" cy="179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1/22/2022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1/22/2022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AgEing</a:t>
            </a:r>
            <a:r>
              <a:rPr lang="en-US" dirty="0"/>
              <a:t>, Dying &amp; Death</a:t>
            </a:r>
            <a:endParaRPr lang="en-GB" dirty="0"/>
          </a:p>
        </p:txBody>
      </p:sp>
      <p:sp>
        <p:nvSpPr>
          <p:cNvPr id="3" name="Subtitle 2"/>
          <p:cNvSpPr>
            <a:spLocks noGrp="1"/>
          </p:cNvSpPr>
          <p:nvPr>
            <p:ph type="subTitle" idx="1"/>
          </p:nvPr>
        </p:nvSpPr>
        <p:spPr/>
        <p:txBody>
          <a:bodyPr>
            <a:normAutofit/>
          </a:bodyPr>
          <a:lstStyle/>
          <a:p>
            <a:r>
              <a:rPr lang="en-GB" sz="5400" b="1" dirty="0"/>
              <a:t>Module 4</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55234D-81FE-4A76-A366-6F6A55A20E49}"/>
              </a:ext>
            </a:extLst>
          </p:cNvPr>
          <p:cNvSpPr>
            <a:spLocks noGrp="1"/>
          </p:cNvSpPr>
          <p:nvPr>
            <p:ph type="title"/>
          </p:nvPr>
        </p:nvSpPr>
        <p:spPr>
          <a:xfrm>
            <a:off x="1371243" y="685800"/>
            <a:ext cx="9598700" cy="870992"/>
          </a:xfrm>
        </p:spPr>
        <p:txBody>
          <a:bodyPr/>
          <a:lstStyle/>
          <a:p>
            <a:r>
              <a:rPr lang="en-GB" dirty="0"/>
              <a:t>We are all born and we will all die</a:t>
            </a:r>
          </a:p>
        </p:txBody>
      </p:sp>
      <p:sp>
        <p:nvSpPr>
          <p:cNvPr id="4" name="Content Placeholder 3">
            <a:extLst>
              <a:ext uri="{FF2B5EF4-FFF2-40B4-BE49-F238E27FC236}">
                <a16:creationId xmlns:a16="http://schemas.microsoft.com/office/drawing/2014/main" xmlns="" id="{11C0C8DA-7B02-4CF1-A59F-56CCB4A1E522}"/>
              </a:ext>
            </a:extLst>
          </p:cNvPr>
          <p:cNvSpPr>
            <a:spLocks noGrp="1"/>
          </p:cNvSpPr>
          <p:nvPr>
            <p:ph idx="1"/>
          </p:nvPr>
        </p:nvSpPr>
        <p:spPr/>
        <p:txBody>
          <a:bodyPr vert="horz" lIns="91440" tIns="45720" rIns="91440" bIns="45720" rtlCol="0" anchor="t">
            <a:normAutofit lnSpcReduction="10000"/>
          </a:bodyPr>
          <a:lstStyle/>
          <a:p>
            <a:pPr marL="0" indent="0">
              <a:buNone/>
            </a:pPr>
            <a:r>
              <a:rPr lang="en-GB" sz="1950" dirty="0">
                <a:solidFill>
                  <a:srgbClr val="002060"/>
                </a:solidFill>
              </a:rPr>
              <a:t>We all are born and we will all die. However c</a:t>
            </a:r>
            <a:r>
              <a:rPr lang="en-GB" sz="1950" dirty="0"/>
              <a:t>ultures differ in their beliefs about the dying process and what happens when death occurs.</a:t>
            </a:r>
          </a:p>
          <a:p>
            <a:pPr marL="0" indent="0">
              <a:buNone/>
            </a:pPr>
            <a:r>
              <a:rPr lang="en-GB" dirty="0"/>
              <a:t>Some religious and cultural traditions, such as Hinduism, envisage a cyclical pattern of life and death where a person is thought to die and be reborn with a new identity which can occur multiple times. </a:t>
            </a:r>
          </a:p>
          <a:p>
            <a:pPr marL="0" indent="0">
              <a:buNone/>
            </a:pPr>
            <a:r>
              <a:rPr lang="en-GB" dirty="0"/>
              <a:t>Christians believe that death only occurs once, that people shed their bodily form which continues in spirit, and believers will then be welcomed into heaven. </a:t>
            </a:r>
          </a:p>
          <a:p>
            <a:pPr marL="0" indent="0">
              <a:buNone/>
            </a:pPr>
            <a:r>
              <a:rPr lang="en-GB" dirty="0"/>
              <a:t>Amongst some cultures it is believed that the living and the dead co-exist and the dead can influence the well being of the living.</a:t>
            </a:r>
          </a:p>
          <a:p>
            <a:pPr marL="0" indent="0">
              <a:buNone/>
            </a:pPr>
            <a:r>
              <a:rPr lang="en-GB" dirty="0"/>
              <a:t>In some cultures the ancestors are revered and must be looked after to ensure they have all they need in the afterlife.</a:t>
            </a:r>
          </a:p>
        </p:txBody>
      </p:sp>
      <p:sp>
        <p:nvSpPr>
          <p:cNvPr id="2" name="Slide Number Placeholder 1"/>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2B824-2DA8-452F-A8BA-A9D5654D3967}"/>
              </a:ext>
            </a:extLst>
          </p:cNvPr>
          <p:cNvSpPr>
            <a:spLocks noGrp="1"/>
          </p:cNvSpPr>
          <p:nvPr>
            <p:ph type="title"/>
          </p:nvPr>
        </p:nvSpPr>
        <p:spPr>
          <a:xfrm>
            <a:off x="1371243" y="685800"/>
            <a:ext cx="9598700" cy="1159024"/>
          </a:xfrm>
        </p:spPr>
        <p:txBody>
          <a:bodyPr>
            <a:normAutofit fontScale="90000"/>
          </a:bodyPr>
          <a:lstStyle/>
          <a:p>
            <a:r>
              <a:rPr kumimoji="0" lang="en-GB" sz="4399" b="0" i="0" u="none" strike="noStrike" kern="1200" cap="none" spc="0" normalizeH="0" baseline="0" noProof="0" dirty="0">
                <a:ln>
                  <a:noFill/>
                </a:ln>
                <a:solidFill>
                  <a:srgbClr val="004680"/>
                </a:solidFill>
                <a:effectLst/>
                <a:uLnTx/>
                <a:uFillTx/>
                <a:latin typeface="Calibri"/>
                <a:ea typeface="+mj-ea"/>
                <a:cs typeface="+mj-cs"/>
              </a:rPr>
              <a:t>Different notions on death and the afterlife</a:t>
            </a:r>
            <a:endParaRPr lang="en-GB" dirty="0"/>
          </a:p>
        </p:txBody>
      </p:sp>
      <p:sp>
        <p:nvSpPr>
          <p:cNvPr id="3" name="Content Placeholder 2">
            <a:extLst>
              <a:ext uri="{FF2B5EF4-FFF2-40B4-BE49-F238E27FC236}">
                <a16:creationId xmlns:a16="http://schemas.microsoft.com/office/drawing/2014/main" xmlns="" id="{DFC174FA-09AE-46C1-A4E0-130D2B4EFCB5}"/>
              </a:ext>
            </a:extLst>
          </p:cNvPr>
          <p:cNvSpPr>
            <a:spLocks noGrp="1"/>
          </p:cNvSpPr>
          <p:nvPr>
            <p:ph idx="1"/>
          </p:nvPr>
        </p:nvSpPr>
        <p:spPr/>
        <p:txBody>
          <a:bodyPr/>
          <a:lstStyle/>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The afterlife can be perceived as everything from:</a:t>
            </a:r>
          </a:p>
          <a:p>
            <a:pPr marL="383933" marR="0" lvl="0" indent="-383933" algn="l" defTabSz="914126" rtl="0" eaLnBrk="1" fontAlgn="auto" latinLnBrk="0" hangingPunct="1">
              <a:lnSpc>
                <a:spcPct val="94000"/>
              </a:lnSpc>
              <a:spcBef>
                <a:spcPts val="1000"/>
              </a:spcBef>
              <a:spcAft>
                <a:spcPts val="200"/>
              </a:spcAft>
              <a:buClrTx/>
              <a:buSzTx/>
              <a:buFont typeface="Wingdings" panose="05000000000000000000" pitchFamily="2" charset="2"/>
              <a:buChar char="§"/>
              <a:tabLst/>
              <a:defRPr/>
            </a:pPr>
            <a:r>
              <a:rPr lang="en-GB" dirty="0">
                <a:solidFill>
                  <a:srgbClr val="004680"/>
                </a:solidFill>
                <a:latin typeface="Calibri"/>
              </a:rPr>
              <a:t>A</a:t>
            </a:r>
            <a:r>
              <a:rPr kumimoji="0" lang="en-GB" sz="1999" b="0" i="0" u="none" strike="noStrike" kern="1200" cap="none" spc="0" normalizeH="0" baseline="0" noProof="0" dirty="0">
                <a:ln>
                  <a:noFill/>
                </a:ln>
                <a:solidFill>
                  <a:srgbClr val="004680"/>
                </a:solidFill>
                <a:effectLst/>
                <a:uLnTx/>
                <a:uFillTx/>
                <a:latin typeface="Calibri"/>
                <a:ea typeface="+mn-ea"/>
                <a:cs typeface="+mn-cs"/>
              </a:rPr>
              <a:t> meaningless and desolate place (such as Hades, the realm of the dead in ancient Greek culture).</a:t>
            </a:r>
          </a:p>
          <a:p>
            <a:pPr marL="383933" marR="0" lvl="0" indent="-383933" algn="l" defTabSz="914126" rtl="0" eaLnBrk="1" fontAlgn="auto" latinLnBrk="0" hangingPunct="1">
              <a:lnSpc>
                <a:spcPct val="94000"/>
              </a:lnSpc>
              <a:spcBef>
                <a:spcPts val="1000"/>
              </a:spcBef>
              <a:spcAft>
                <a:spcPts val="200"/>
              </a:spcAft>
              <a:buClrTx/>
              <a:buSzTx/>
              <a:buFont typeface="Wingdings" panose="05000000000000000000" pitchFamily="2" charset="2"/>
              <a:buChar char="§"/>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A happy place (such as in Islam and Christianity's conception of Paradise). </a:t>
            </a:r>
          </a:p>
          <a:p>
            <a:pPr marL="383933" marR="0" lvl="0" indent="-383933" algn="l" defTabSz="914126" rtl="0" eaLnBrk="1" fontAlgn="auto" latinLnBrk="0" hangingPunct="1">
              <a:lnSpc>
                <a:spcPct val="94000"/>
              </a:lnSpc>
              <a:spcBef>
                <a:spcPts val="1000"/>
              </a:spcBef>
              <a:spcAft>
                <a:spcPts val="200"/>
              </a:spcAft>
              <a:buClrTx/>
              <a:buSzTx/>
              <a:buFont typeface="Wingdings" panose="05000000000000000000" pitchFamily="2" charset="2"/>
              <a:buChar char="§"/>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An immediate transition to a new life but for others it leads into entirely new forms </a:t>
            </a:r>
            <a:r>
              <a:rPr kumimoji="0" lang="en-GB" sz="1999" b="0" i="0" u="none" strike="noStrike" kern="1200" cap="none" spc="0" normalizeH="0" baseline="0" noProof="0">
                <a:ln>
                  <a:noFill/>
                </a:ln>
                <a:solidFill>
                  <a:srgbClr val="004680"/>
                </a:solidFill>
                <a:effectLst/>
                <a:uLnTx/>
                <a:uFillTx/>
                <a:latin typeface="Calibri"/>
                <a:ea typeface="+mn-ea"/>
                <a:cs typeface="+mn-cs"/>
              </a:rPr>
              <a:t>of existence </a:t>
            </a:r>
            <a:r>
              <a:rPr kumimoji="0" lang="en-GB" sz="1999" b="0" i="0" u="none" strike="noStrike" kern="1200" cap="none" spc="0" normalizeH="0" baseline="0" noProof="0" dirty="0">
                <a:ln>
                  <a:noFill/>
                </a:ln>
                <a:solidFill>
                  <a:srgbClr val="004680"/>
                </a:solidFill>
                <a:effectLst/>
                <a:uLnTx/>
                <a:uFillTx/>
                <a:latin typeface="Calibri"/>
                <a:ea typeface="+mn-ea"/>
                <a:cs typeface="+mn-cs"/>
              </a:rPr>
              <a:t>(such as in Hinduism).</a:t>
            </a:r>
          </a:p>
          <a:p>
            <a:pPr marL="0" indent="0">
              <a:buNone/>
            </a:pPr>
            <a:endParaRPr lang="en-GB" dirty="0"/>
          </a:p>
        </p:txBody>
      </p:sp>
      <p:sp>
        <p:nvSpPr>
          <p:cNvPr id="4" name="Slide Number Placeholder 3">
            <a:extLst>
              <a:ext uri="{FF2B5EF4-FFF2-40B4-BE49-F238E27FC236}">
                <a16:creationId xmlns:a16="http://schemas.microsoft.com/office/drawing/2014/main" xmlns="" id="{4E46CF67-4346-4602-9719-115B37639769}"/>
              </a:ext>
            </a:extLst>
          </p:cNvPr>
          <p:cNvSpPr>
            <a:spLocks noGrp="1"/>
          </p:cNvSpPr>
          <p:nvPr>
            <p:ph type="sldNum" sz="quarter" idx="12"/>
          </p:nvPr>
        </p:nvSpPr>
        <p:spPr/>
        <p:txBody>
          <a:bodyPr/>
          <a:lstStyle/>
          <a:p>
            <a:fld id="{C014DD1E-5D91-48A3-AD6D-45FBA980D106}" type="slidenum">
              <a:rPr lang="en-GB" smtClean="0"/>
              <a:t>11</a:t>
            </a:fld>
            <a:endParaRPr lang="en-GB"/>
          </a:p>
        </p:txBody>
      </p:sp>
    </p:spTree>
    <p:extLst>
      <p:ext uri="{BB962C8B-B14F-4D97-AF65-F5344CB8AC3E}">
        <p14:creationId xmlns:p14="http://schemas.microsoft.com/office/powerpoint/2010/main" val="17641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1F1A4-2B5B-462F-B1B4-E58B6E6DC7F5}"/>
              </a:ext>
            </a:extLst>
          </p:cNvPr>
          <p:cNvSpPr>
            <a:spLocks noGrp="1"/>
          </p:cNvSpPr>
          <p:nvPr>
            <p:ph type="title"/>
          </p:nvPr>
        </p:nvSpPr>
        <p:spPr/>
        <p:txBody>
          <a:bodyPr/>
          <a:lstStyle/>
          <a:p>
            <a:r>
              <a:rPr lang="en-GB" dirty="0"/>
              <a:t>A Good Death</a:t>
            </a:r>
          </a:p>
        </p:txBody>
      </p:sp>
      <p:sp>
        <p:nvSpPr>
          <p:cNvPr id="3" name="Content Placeholder 2">
            <a:extLst>
              <a:ext uri="{FF2B5EF4-FFF2-40B4-BE49-F238E27FC236}">
                <a16:creationId xmlns:a16="http://schemas.microsoft.com/office/drawing/2014/main" xmlns="" id="{8ED81EB2-7A0E-41CD-A843-F712F119EEA9}"/>
              </a:ext>
            </a:extLst>
          </p:cNvPr>
          <p:cNvSpPr>
            <a:spLocks noGrp="1"/>
          </p:cNvSpPr>
          <p:nvPr>
            <p:ph idx="1"/>
          </p:nvPr>
        </p:nvSpPr>
        <p:spPr>
          <a:xfrm>
            <a:off x="1371243" y="2154188"/>
            <a:ext cx="9598700" cy="3581400"/>
          </a:xfrm>
        </p:spPr>
        <p:txBody>
          <a:bodyPr vert="horz" lIns="91440" tIns="45720" rIns="91440" bIns="45720" rtlCol="0" anchor="t">
            <a:normAutofit/>
          </a:bodyPr>
          <a:lstStyle/>
          <a:p>
            <a:pPr marL="0" indent="0">
              <a:buNone/>
            </a:pPr>
            <a:r>
              <a:rPr lang="en-GB" sz="1950" dirty="0">
                <a:solidFill>
                  <a:srgbClr val="002060"/>
                </a:solidFill>
              </a:rPr>
              <a:t>No one wants to die but when we do we would  all like a good death. </a:t>
            </a:r>
            <a:endParaRPr lang="en-GB" sz="1950" dirty="0">
              <a:solidFill>
                <a:srgbClr val="002060"/>
              </a:solidFill>
              <a:cs typeface="Calibri"/>
            </a:endParaRPr>
          </a:p>
          <a:p>
            <a:pPr marL="0" indent="0">
              <a:buNone/>
            </a:pPr>
            <a:endParaRPr lang="en-GB" dirty="0"/>
          </a:p>
          <a:p>
            <a:pPr marL="0" indent="0">
              <a:buNone/>
            </a:pPr>
            <a:r>
              <a:rPr lang="en-GB" dirty="0"/>
              <a:t>Q. What would you consider a ‘good death’ for either yourself or a member of your family?</a:t>
            </a:r>
          </a:p>
          <a:p>
            <a:pPr marL="0" indent="0">
              <a:buNone/>
            </a:pPr>
            <a:r>
              <a:rPr lang="en-GB" dirty="0"/>
              <a:t> </a:t>
            </a:r>
          </a:p>
          <a:p>
            <a:pPr marL="0" indent="0">
              <a:buNone/>
            </a:pPr>
            <a:r>
              <a:rPr lang="en-GB" dirty="0"/>
              <a:t>Q. Do you think that your views mirror those of your family, peers or work colleagues?</a:t>
            </a:r>
          </a:p>
          <a:p>
            <a:pPr marL="0" indent="0">
              <a:buNone/>
            </a:pPr>
            <a:r>
              <a:rPr lang="en-GB" dirty="0"/>
              <a:t>(Discuss why you think they do/do not).</a:t>
            </a:r>
          </a:p>
        </p:txBody>
      </p:sp>
      <p:sp>
        <p:nvSpPr>
          <p:cNvPr id="4" name="Slide Number Placeholder 3">
            <a:extLst>
              <a:ext uri="{FF2B5EF4-FFF2-40B4-BE49-F238E27FC236}">
                <a16:creationId xmlns:a16="http://schemas.microsoft.com/office/drawing/2014/main" xmlns="" id="{926C67B3-F6EE-4213-8D1F-9D38CC622003}"/>
              </a:ext>
            </a:extLst>
          </p:cNvPr>
          <p:cNvSpPr>
            <a:spLocks noGrp="1"/>
          </p:cNvSpPr>
          <p:nvPr>
            <p:ph type="sldNum" sz="quarter" idx="12"/>
          </p:nvPr>
        </p:nvSpPr>
        <p:spPr/>
        <p:txBody>
          <a:bodyPr/>
          <a:lstStyle/>
          <a:p>
            <a:fld id="{C014DD1E-5D91-48A3-AD6D-45FBA980D106}" type="slidenum">
              <a:rPr lang="en-GB" smtClean="0"/>
              <a:t>12</a:t>
            </a:fld>
            <a:endParaRPr lang="en-GB"/>
          </a:p>
        </p:txBody>
      </p:sp>
      <p:pic>
        <p:nvPicPr>
          <p:cNvPr id="5" name="Picture 4">
            <a:extLst>
              <a:ext uri="{FF2B5EF4-FFF2-40B4-BE49-F238E27FC236}">
                <a16:creationId xmlns:a16="http://schemas.microsoft.com/office/drawing/2014/main" xmlns="" id="{18DA642A-4ACA-4CD4-8888-721605F4131F}"/>
              </a:ext>
            </a:extLst>
          </p:cNvPr>
          <p:cNvPicPr>
            <a:picLocks noChangeAspect="1"/>
          </p:cNvPicPr>
          <p:nvPr/>
        </p:nvPicPr>
        <p:blipFill>
          <a:blip r:embed="rId2"/>
          <a:stretch>
            <a:fillRect/>
          </a:stretch>
        </p:blipFill>
        <p:spPr>
          <a:xfrm>
            <a:off x="10817118" y="5348828"/>
            <a:ext cx="896190" cy="829128"/>
          </a:xfrm>
          <a:prstGeom prst="rect">
            <a:avLst/>
          </a:prstGeom>
        </p:spPr>
      </p:pic>
    </p:spTree>
    <p:extLst>
      <p:ext uri="{BB962C8B-B14F-4D97-AF65-F5344CB8AC3E}">
        <p14:creationId xmlns:p14="http://schemas.microsoft.com/office/powerpoint/2010/main" val="26452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9B3C7-4404-472A-9E6D-D014BC6CF70D}"/>
              </a:ext>
            </a:extLst>
          </p:cNvPr>
          <p:cNvSpPr>
            <a:spLocks noGrp="1"/>
          </p:cNvSpPr>
          <p:nvPr>
            <p:ph type="title"/>
          </p:nvPr>
        </p:nvSpPr>
        <p:spPr/>
        <p:txBody>
          <a:bodyPr/>
          <a:lstStyle/>
          <a:p>
            <a:r>
              <a:rPr lang="en-GB" dirty="0"/>
              <a:t>Death Affirming and Death Denying/Defying Cultures</a:t>
            </a:r>
          </a:p>
        </p:txBody>
      </p:sp>
      <p:graphicFrame>
        <p:nvGraphicFramePr>
          <p:cNvPr id="6" name="Content Placeholder 2">
            <a:extLst>
              <a:ext uri="{FF2B5EF4-FFF2-40B4-BE49-F238E27FC236}">
                <a16:creationId xmlns:a16="http://schemas.microsoft.com/office/drawing/2014/main" xmlns="" id="{7886552F-471D-472E-ABE5-6F4060A681B5}"/>
              </a:ext>
            </a:extLst>
          </p:cNvPr>
          <p:cNvGraphicFramePr>
            <a:graphicFrameLocks noGrp="1"/>
          </p:cNvGraphicFramePr>
          <p:nvPr>
            <p:ph idx="1"/>
            <p:extLst>
              <p:ext uri="{D42A27DB-BD31-4B8C-83A1-F6EECF244321}">
                <p14:modId xmlns:p14="http://schemas.microsoft.com/office/powerpoint/2010/main" val="313083546"/>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64451672-4F48-4A1C-A0FE-124AA83D7C30}"/>
              </a:ext>
            </a:extLst>
          </p:cNvPr>
          <p:cNvSpPr>
            <a:spLocks noGrp="1"/>
          </p:cNvSpPr>
          <p:nvPr>
            <p:ph type="sldNum" sz="quarter" idx="12"/>
          </p:nvPr>
        </p:nvSpPr>
        <p:spPr/>
        <p:txBody>
          <a:bodyPr/>
          <a:lstStyle/>
          <a:p>
            <a:fld id="{C014DD1E-5D91-48A3-AD6D-45FBA980D106}" type="slidenum">
              <a:rPr lang="en-GB" smtClean="0"/>
              <a:t>13</a:t>
            </a:fld>
            <a:endParaRPr lang="en-GB"/>
          </a:p>
        </p:txBody>
      </p:sp>
    </p:spTree>
    <p:extLst>
      <p:ext uri="{BB962C8B-B14F-4D97-AF65-F5344CB8AC3E}">
        <p14:creationId xmlns:p14="http://schemas.microsoft.com/office/powerpoint/2010/main" val="34160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3833A-5D42-4AB5-818A-672B2AF944D8}"/>
              </a:ext>
            </a:extLst>
          </p:cNvPr>
          <p:cNvSpPr>
            <a:spLocks noGrp="1"/>
          </p:cNvSpPr>
          <p:nvPr>
            <p:ph type="title"/>
          </p:nvPr>
        </p:nvSpPr>
        <p:spPr>
          <a:xfrm>
            <a:off x="1390287" y="685800"/>
            <a:ext cx="9884376" cy="1485900"/>
          </a:xfrm>
        </p:spPr>
        <p:txBody>
          <a:bodyPr>
            <a:normAutofit/>
          </a:bodyPr>
          <a:lstStyle/>
          <a:p>
            <a:r>
              <a:rPr lang="en-GB" dirty="0"/>
              <a:t>Death affirming Cultures </a:t>
            </a:r>
          </a:p>
        </p:txBody>
      </p:sp>
      <p:sp>
        <p:nvSpPr>
          <p:cNvPr id="3" name="Content Placeholder 2">
            <a:extLst>
              <a:ext uri="{FF2B5EF4-FFF2-40B4-BE49-F238E27FC236}">
                <a16:creationId xmlns:a16="http://schemas.microsoft.com/office/drawing/2014/main" xmlns="" id="{E3C6C3E2-0B88-44BB-B9A9-F8B42B3BF29E}"/>
              </a:ext>
            </a:extLst>
          </p:cNvPr>
          <p:cNvSpPr>
            <a:spLocks noGrp="1"/>
          </p:cNvSpPr>
          <p:nvPr>
            <p:ph idx="1"/>
          </p:nvPr>
        </p:nvSpPr>
        <p:spPr>
          <a:xfrm>
            <a:off x="1390286" y="2286000"/>
            <a:ext cx="6175168" cy="3581400"/>
          </a:xfrm>
        </p:spPr>
        <p:txBody>
          <a:bodyPr>
            <a:normAutofit/>
          </a:bodyPr>
          <a:lstStyle/>
          <a:p>
            <a:r>
              <a:rPr lang="en-GB" dirty="0"/>
              <a:t>Some cultures are more accepting of death as inevitable.</a:t>
            </a:r>
          </a:p>
          <a:p>
            <a:r>
              <a:rPr lang="en-GB" dirty="0"/>
              <a:t>They conceive it as a mere transition from one state to another.</a:t>
            </a:r>
          </a:p>
          <a:p>
            <a:r>
              <a:rPr lang="en-GB" dirty="0"/>
              <a:t>The most effective way to defeat death is to accept it.</a:t>
            </a:r>
          </a:p>
        </p:txBody>
      </p:sp>
      <p:pic>
        <p:nvPicPr>
          <p:cNvPr id="5" name="Picture 4">
            <a:extLst>
              <a:ext uri="{FF2B5EF4-FFF2-40B4-BE49-F238E27FC236}">
                <a16:creationId xmlns:a16="http://schemas.microsoft.com/office/drawing/2014/main" xmlns="" id="{5EA94D95-5476-4D51-BABF-CB58C797FD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r="-2" b="19018"/>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6856EC74-7370-4979-9254-595B9BDA917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
        <p:nvSpPr>
          <p:cNvPr id="6" name="TextBox 5">
            <a:extLst>
              <a:ext uri="{FF2B5EF4-FFF2-40B4-BE49-F238E27FC236}">
                <a16:creationId xmlns:a16="http://schemas.microsoft.com/office/drawing/2014/main" xmlns="" id="{341EB75E-51C3-4870-9C2D-D3130918A718}"/>
              </a:ext>
            </a:extLst>
          </p:cNvPr>
          <p:cNvSpPr txBox="1"/>
          <p:nvPr/>
        </p:nvSpPr>
        <p:spPr>
          <a:xfrm>
            <a:off x="9353550" y="5895975"/>
            <a:ext cx="2141462"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21399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66CE5-FD66-48B7-A27D-438BA794979F}"/>
              </a:ext>
            </a:extLst>
          </p:cNvPr>
          <p:cNvSpPr>
            <a:spLocks noGrp="1"/>
          </p:cNvSpPr>
          <p:nvPr>
            <p:ph type="title"/>
          </p:nvPr>
        </p:nvSpPr>
        <p:spPr>
          <a:xfrm>
            <a:off x="1390287" y="685800"/>
            <a:ext cx="9884376" cy="1485900"/>
          </a:xfrm>
        </p:spPr>
        <p:txBody>
          <a:bodyPr>
            <a:normAutofit/>
          </a:bodyPr>
          <a:lstStyle/>
          <a:p>
            <a:r>
              <a:rPr lang="en-GB" dirty="0"/>
              <a:t>Death denying / defying cultures</a:t>
            </a:r>
          </a:p>
        </p:txBody>
      </p:sp>
      <p:sp>
        <p:nvSpPr>
          <p:cNvPr id="3" name="Content Placeholder 2">
            <a:extLst>
              <a:ext uri="{FF2B5EF4-FFF2-40B4-BE49-F238E27FC236}">
                <a16:creationId xmlns:a16="http://schemas.microsoft.com/office/drawing/2014/main" xmlns="" id="{704F5E6C-1FAA-4C77-8EC0-A303DEFE3B48}"/>
              </a:ext>
            </a:extLst>
          </p:cNvPr>
          <p:cNvSpPr>
            <a:spLocks noGrp="1"/>
          </p:cNvSpPr>
          <p:nvPr>
            <p:ph idx="1"/>
          </p:nvPr>
        </p:nvSpPr>
        <p:spPr>
          <a:xfrm>
            <a:off x="1390286" y="2286000"/>
            <a:ext cx="6175168" cy="3581400"/>
          </a:xfrm>
        </p:spPr>
        <p:txBody>
          <a:bodyPr>
            <a:normAutofit/>
          </a:bodyPr>
          <a:lstStyle/>
          <a:p>
            <a:r>
              <a:rPr lang="en-GB" dirty="0"/>
              <a:t>Where people use words to describe dying like ‘passing away’ so as to avoid the word ‘death’. </a:t>
            </a:r>
          </a:p>
          <a:p>
            <a:r>
              <a:rPr lang="en-GB" dirty="0"/>
              <a:t>They discuss ‘fighting an illness’. </a:t>
            </a:r>
          </a:p>
          <a:p>
            <a:r>
              <a:rPr lang="en-GB" dirty="0"/>
              <a:t>They equate the death of the body with the death of self.</a:t>
            </a:r>
          </a:p>
          <a:p>
            <a:pPr marL="0" indent="0">
              <a:buNone/>
            </a:pPr>
            <a:endParaRPr lang="en-GB" dirty="0"/>
          </a:p>
        </p:txBody>
      </p:sp>
      <p:pic>
        <p:nvPicPr>
          <p:cNvPr id="5" name="Picture 4">
            <a:extLst>
              <a:ext uri="{FF2B5EF4-FFF2-40B4-BE49-F238E27FC236}">
                <a16:creationId xmlns:a16="http://schemas.microsoft.com/office/drawing/2014/main" xmlns="" id="{2992CE94-DD22-4666-A9BA-BB4F396005D7}"/>
              </a:ext>
            </a:extLst>
          </p:cNvPr>
          <p:cNvPicPr>
            <a:picLocks noChangeAspect="1"/>
          </p:cNvPicPr>
          <p:nvPr/>
        </p:nvPicPr>
        <p:blipFill rotWithShape="1">
          <a:blip r:embed="rId2"/>
          <a:srcRect r="-5" b="119"/>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A24B9A8E-A27E-4006-BD89-C4747A340E6D}"/>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a:p>
        </p:txBody>
      </p:sp>
      <p:pic>
        <p:nvPicPr>
          <p:cNvPr id="6" name="Picture 5">
            <a:extLst>
              <a:ext uri="{FF2B5EF4-FFF2-40B4-BE49-F238E27FC236}">
                <a16:creationId xmlns:a16="http://schemas.microsoft.com/office/drawing/2014/main" xmlns="" id="{F1696B33-FDB2-471A-87A1-5CE26B586837}"/>
              </a:ext>
            </a:extLst>
          </p:cNvPr>
          <p:cNvPicPr>
            <a:picLocks noChangeAspect="1"/>
          </p:cNvPicPr>
          <p:nvPr/>
        </p:nvPicPr>
        <p:blipFill>
          <a:blip r:embed="rId3"/>
          <a:stretch>
            <a:fillRect/>
          </a:stretch>
        </p:blipFill>
        <p:spPr>
          <a:xfrm>
            <a:off x="9334772" y="5927958"/>
            <a:ext cx="2145978" cy="262151"/>
          </a:xfrm>
          <a:prstGeom prst="rect">
            <a:avLst/>
          </a:prstGeom>
        </p:spPr>
      </p:pic>
    </p:spTree>
    <p:extLst>
      <p:ext uri="{BB962C8B-B14F-4D97-AF65-F5344CB8AC3E}">
        <p14:creationId xmlns:p14="http://schemas.microsoft.com/office/powerpoint/2010/main" val="6663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4A2A2-5259-4984-8D40-08F13A7249AD}"/>
              </a:ext>
            </a:extLst>
          </p:cNvPr>
          <p:cNvSpPr>
            <a:spLocks noGrp="1"/>
          </p:cNvSpPr>
          <p:nvPr>
            <p:ph type="title"/>
          </p:nvPr>
        </p:nvSpPr>
        <p:spPr>
          <a:xfrm>
            <a:off x="1371243" y="685800"/>
            <a:ext cx="9598700" cy="726976"/>
          </a:xfrm>
        </p:spPr>
        <p:txBody>
          <a:bodyPr/>
          <a:lstStyle/>
          <a:p>
            <a:r>
              <a:rPr lang="en-GB" dirty="0"/>
              <a:t>Your cultural attitudes</a:t>
            </a:r>
          </a:p>
        </p:txBody>
      </p:sp>
      <p:sp>
        <p:nvSpPr>
          <p:cNvPr id="3" name="Content Placeholder 2">
            <a:extLst>
              <a:ext uri="{FF2B5EF4-FFF2-40B4-BE49-F238E27FC236}">
                <a16:creationId xmlns:a16="http://schemas.microsoft.com/office/drawing/2014/main" xmlns="" id="{404E63F1-9A78-48A8-B367-9DC7D00A59B4}"/>
              </a:ext>
            </a:extLst>
          </p:cNvPr>
          <p:cNvSpPr>
            <a:spLocks noGrp="1"/>
          </p:cNvSpPr>
          <p:nvPr>
            <p:ph idx="1"/>
          </p:nvPr>
        </p:nvSpPr>
        <p:spPr>
          <a:xfrm>
            <a:off x="1485900" y="1638300"/>
            <a:ext cx="9598700" cy="3581400"/>
          </a:xfrm>
        </p:spPr>
        <p:txBody>
          <a:bodyPr>
            <a:normAutofit fontScale="92500" lnSpcReduction="20000"/>
          </a:bodyPr>
          <a:lstStyle/>
          <a:p>
            <a:pPr marL="0" indent="0">
              <a:buNone/>
            </a:pPr>
            <a:r>
              <a:rPr lang="en-GB" dirty="0"/>
              <a:t>Discuss the statements and decide which most apply to how you think about death.</a:t>
            </a:r>
            <a:br>
              <a:rPr lang="en-GB" dirty="0"/>
            </a:br>
            <a:endParaRPr lang="en-GB" dirty="0"/>
          </a:p>
          <a:p>
            <a:pPr marL="457200" indent="-457200">
              <a:buAutoNum type="alphaLcPeriod"/>
            </a:pPr>
            <a:r>
              <a:rPr lang="en-GB" dirty="0"/>
              <a:t>I see death as something to be feared. </a:t>
            </a:r>
          </a:p>
          <a:p>
            <a:pPr marL="457200" indent="-457200">
              <a:buAutoNum type="alphaLcPeriod"/>
            </a:pPr>
            <a:r>
              <a:rPr lang="en-GB" dirty="0"/>
              <a:t>I accept death as fate that will come to everyone.</a:t>
            </a:r>
          </a:p>
          <a:p>
            <a:pPr marL="457200" indent="-457200">
              <a:buAutoNum type="alphaLcPeriod"/>
            </a:pPr>
            <a:r>
              <a:rPr lang="en-GB" dirty="0"/>
              <a:t>I have a belief in an afterlife that makes death less scary. </a:t>
            </a:r>
          </a:p>
          <a:p>
            <a:pPr marL="457200" indent="-457200">
              <a:buAutoNum type="alphaLcPeriod"/>
            </a:pPr>
            <a:r>
              <a:rPr lang="en-GB" dirty="0"/>
              <a:t>I see death as a transition from one state to another one. </a:t>
            </a:r>
          </a:p>
          <a:p>
            <a:pPr marL="457200" indent="-457200">
              <a:buAutoNum type="alphaLcPeriod"/>
            </a:pPr>
            <a:r>
              <a:rPr lang="en-GB" dirty="0"/>
              <a:t>I don’t have a belief in an afterlife so I believe death is final.</a:t>
            </a:r>
          </a:p>
          <a:p>
            <a:pPr marL="457200" indent="-457200">
              <a:buAutoNum type="alphaLcPeriod"/>
            </a:pPr>
            <a:r>
              <a:rPr lang="en-GB" dirty="0"/>
              <a:t>Death is a private event just involving very close family. </a:t>
            </a:r>
          </a:p>
          <a:p>
            <a:pPr marL="457200" indent="-457200">
              <a:buAutoNum type="alphaLcPeriod"/>
            </a:pPr>
            <a:r>
              <a:rPr lang="en-GB" dirty="0"/>
              <a:t>I see death as something that involves the wider group of family and friends and community. </a:t>
            </a:r>
          </a:p>
          <a:p>
            <a:pPr marL="457200" indent="-457200">
              <a:buAutoNum type="alphaLcPeriod"/>
            </a:pPr>
            <a:r>
              <a:rPr lang="en-GB" dirty="0"/>
              <a:t>When someone dies I am most likely to say that they have ‘passed away’ or ‘passed on’.</a:t>
            </a:r>
          </a:p>
          <a:p>
            <a:endParaRPr lang="en-GB" dirty="0"/>
          </a:p>
        </p:txBody>
      </p:sp>
      <p:sp>
        <p:nvSpPr>
          <p:cNvPr id="4" name="Slide Number Placeholder 3">
            <a:extLst>
              <a:ext uri="{FF2B5EF4-FFF2-40B4-BE49-F238E27FC236}">
                <a16:creationId xmlns:a16="http://schemas.microsoft.com/office/drawing/2014/main" xmlns="" id="{1DD5CBAC-D115-4753-9C0C-3D06C00FB445}"/>
              </a:ext>
            </a:extLst>
          </p:cNvPr>
          <p:cNvSpPr>
            <a:spLocks noGrp="1"/>
          </p:cNvSpPr>
          <p:nvPr>
            <p:ph type="sldNum" sz="quarter" idx="12"/>
          </p:nvPr>
        </p:nvSpPr>
        <p:spPr/>
        <p:txBody>
          <a:bodyPr/>
          <a:lstStyle/>
          <a:p>
            <a:fld id="{C014DD1E-5D91-48A3-AD6D-45FBA980D106}" type="slidenum">
              <a:rPr lang="en-GB" smtClean="0"/>
              <a:t>16</a:t>
            </a:fld>
            <a:endParaRPr lang="en-GB"/>
          </a:p>
        </p:txBody>
      </p:sp>
      <p:pic>
        <p:nvPicPr>
          <p:cNvPr id="5" name="Picture 4">
            <a:extLst>
              <a:ext uri="{FF2B5EF4-FFF2-40B4-BE49-F238E27FC236}">
                <a16:creationId xmlns:a16="http://schemas.microsoft.com/office/drawing/2014/main" xmlns="" id="{AF59BBEF-2045-4DAF-BD84-DDE17B05A77D}"/>
              </a:ext>
            </a:extLst>
          </p:cNvPr>
          <p:cNvPicPr>
            <a:picLocks noChangeAspect="1"/>
          </p:cNvPicPr>
          <p:nvPr/>
        </p:nvPicPr>
        <p:blipFill>
          <a:blip r:embed="rId2"/>
          <a:stretch>
            <a:fillRect/>
          </a:stretch>
        </p:blipFill>
        <p:spPr>
          <a:xfrm>
            <a:off x="10702924" y="5427955"/>
            <a:ext cx="896190" cy="829128"/>
          </a:xfrm>
          <a:prstGeom prst="rect">
            <a:avLst/>
          </a:prstGeom>
        </p:spPr>
      </p:pic>
    </p:spTree>
    <p:extLst>
      <p:ext uri="{BB962C8B-B14F-4D97-AF65-F5344CB8AC3E}">
        <p14:creationId xmlns:p14="http://schemas.microsoft.com/office/powerpoint/2010/main" val="30887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65F58-E210-46AA-9509-93FFD9570771}"/>
              </a:ext>
            </a:extLst>
          </p:cNvPr>
          <p:cNvSpPr>
            <a:spLocks noGrp="1"/>
          </p:cNvSpPr>
          <p:nvPr>
            <p:ph type="title"/>
          </p:nvPr>
        </p:nvSpPr>
        <p:spPr>
          <a:xfrm>
            <a:off x="1390287" y="685800"/>
            <a:ext cx="9884376" cy="1485900"/>
          </a:xfrm>
        </p:spPr>
        <p:txBody>
          <a:bodyPr>
            <a:normAutofit/>
          </a:bodyPr>
          <a:lstStyle/>
          <a:p>
            <a:r>
              <a:rPr lang="en-GB" dirty="0"/>
              <a:t>Summary</a:t>
            </a:r>
          </a:p>
        </p:txBody>
      </p:sp>
      <p:sp>
        <p:nvSpPr>
          <p:cNvPr id="3" name="Content Placeholder 2">
            <a:extLst>
              <a:ext uri="{FF2B5EF4-FFF2-40B4-BE49-F238E27FC236}">
                <a16:creationId xmlns:a16="http://schemas.microsoft.com/office/drawing/2014/main" xmlns="" id="{C5A9729B-9665-437D-BC9C-DEFE275BB251}"/>
              </a:ext>
            </a:extLst>
          </p:cNvPr>
          <p:cNvSpPr>
            <a:spLocks noGrp="1"/>
          </p:cNvSpPr>
          <p:nvPr>
            <p:ph idx="1"/>
          </p:nvPr>
        </p:nvSpPr>
        <p:spPr>
          <a:xfrm>
            <a:off x="1390286" y="2286000"/>
            <a:ext cx="10032718" cy="3581400"/>
          </a:xfrm>
        </p:spPr>
        <p:txBody>
          <a:bodyPr>
            <a:normAutofit/>
          </a:bodyPr>
          <a:lstStyle/>
          <a:p>
            <a:pPr marL="0" indent="0">
              <a:buNone/>
            </a:pPr>
            <a:r>
              <a:rPr lang="en-GB" i="1" dirty="0"/>
              <a:t>Different cultures have their own notions of how it is best  for death to occur, what is acceptable and what is a good death.</a:t>
            </a:r>
          </a:p>
          <a:p>
            <a:pPr marL="0" indent="0">
              <a:buNone/>
            </a:pPr>
            <a:r>
              <a:rPr lang="en-GB" i="1" dirty="0"/>
              <a:t/>
            </a:r>
            <a:br>
              <a:rPr lang="en-GB" i="1" dirty="0"/>
            </a:br>
            <a:r>
              <a:rPr lang="en-GB" i="1" dirty="0"/>
              <a:t>These could be: </a:t>
            </a:r>
          </a:p>
          <a:p>
            <a:pPr marL="0" indent="0">
              <a:buNone/>
            </a:pPr>
            <a:r>
              <a:rPr lang="en-GB" i="1" dirty="0"/>
              <a:t>Non-dramatic, disciplined with little emotion. </a:t>
            </a:r>
          </a:p>
          <a:p>
            <a:pPr marL="0" indent="0">
              <a:buNone/>
            </a:pPr>
            <a:r>
              <a:rPr lang="en-GB" i="1" dirty="0"/>
              <a:t>When there has been time for the dying person to complete unfinished tasks. </a:t>
            </a:r>
          </a:p>
          <a:p>
            <a:pPr marL="0" indent="0">
              <a:buNone/>
            </a:pPr>
            <a:r>
              <a:rPr lang="en-GB" i="1" dirty="0"/>
              <a:t>When the person is able to die at home surrounded by family and loved ones. </a:t>
            </a:r>
          </a:p>
        </p:txBody>
      </p:sp>
      <p:sp>
        <p:nvSpPr>
          <p:cNvPr id="4" name="Slide Number Placeholder 3">
            <a:extLst>
              <a:ext uri="{FF2B5EF4-FFF2-40B4-BE49-F238E27FC236}">
                <a16:creationId xmlns:a16="http://schemas.microsoft.com/office/drawing/2014/main" xmlns="" id="{29F4E664-EE66-464F-8C4A-E12858F34EE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Tree>
    <p:extLst>
      <p:ext uri="{BB962C8B-B14F-4D97-AF65-F5344CB8AC3E}">
        <p14:creationId xmlns:p14="http://schemas.microsoft.com/office/powerpoint/2010/main" val="22791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a:t>Rites of passage</a:t>
            </a:r>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22143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38469" y="321154"/>
            <a:ext cx="9598700" cy="1163630"/>
          </a:xfrm>
        </p:spPr>
        <p:txBody>
          <a:bodyPr/>
          <a:lstStyle/>
          <a:p>
            <a:pPr algn="ctr"/>
            <a:r>
              <a:rPr lang="da-DK" dirty="0"/>
              <a:t>Rites</a:t>
            </a:r>
          </a:p>
        </p:txBody>
      </p:sp>
      <p:sp>
        <p:nvSpPr>
          <p:cNvPr id="5" name="Pladsholder til indhold 4"/>
          <p:cNvSpPr>
            <a:spLocks noGrp="1"/>
          </p:cNvSpPr>
          <p:nvPr>
            <p:ph sz="half" idx="1"/>
          </p:nvPr>
        </p:nvSpPr>
        <p:spPr>
          <a:xfrm>
            <a:off x="1371243" y="1628800"/>
            <a:ext cx="4446628" cy="4238601"/>
          </a:xfrm>
        </p:spPr>
        <p:txBody>
          <a:bodyPr>
            <a:normAutofit/>
          </a:bodyPr>
          <a:lstStyle/>
          <a:p>
            <a:endParaRPr lang="en-GB" dirty="0"/>
          </a:p>
          <a:p>
            <a:r>
              <a:rPr lang="en-GB" dirty="0"/>
              <a:t>Some rituals mark transitions - someone or something goes from one state or status to another, such as a change in age or social status (e.g. birth, puberty, marriage, widowhood and death)</a:t>
            </a:r>
            <a:endParaRPr lang="da-DK" dirty="0"/>
          </a:p>
          <a:p>
            <a:r>
              <a:rPr lang="en-GB" dirty="0"/>
              <a:t>In 1909, a French ethnographer Arnold Van </a:t>
            </a:r>
            <a:r>
              <a:rPr lang="en-GB" dirty="0" err="1"/>
              <a:t>Gennep</a:t>
            </a:r>
            <a:r>
              <a:rPr lang="en-GB" dirty="0"/>
              <a:t> introduced the concept of “rite de passage" or ‘rites of passage’. </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6670476" y="2171700"/>
            <a:ext cx="4496124" cy="3417539"/>
          </a:xfrm>
          <a:prstGeom prst="rect">
            <a:avLst/>
          </a:prstGeom>
        </p:spPr>
      </p:pic>
      <p:sp>
        <p:nvSpPr>
          <p:cNvPr id="9" name="Tekstfelt 8"/>
          <p:cNvSpPr txBox="1"/>
          <p:nvPr/>
        </p:nvSpPr>
        <p:spPr>
          <a:xfrm>
            <a:off x="8830716" y="5589239"/>
            <a:ext cx="2376264"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2060"/>
                </a:solidFill>
                <a:effectLst/>
                <a:uLnTx/>
                <a:uFillTx/>
                <a:latin typeface="Calibri"/>
                <a:ea typeface="+mn-ea"/>
                <a:cs typeface="+mn-cs"/>
              </a:rPr>
              <a:t>Buddhist </a:t>
            </a:r>
            <a:r>
              <a:rPr kumimoji="0" lang="da-DK" sz="900" b="0" i="0" u="none" strike="noStrike" kern="1200" cap="none" spc="0" normalizeH="0" baseline="0" noProof="0" dirty="0" err="1">
                <a:ln>
                  <a:noFill/>
                </a:ln>
                <a:solidFill>
                  <a:srgbClr val="002060"/>
                </a:solidFill>
                <a:effectLst/>
                <a:uLnTx/>
                <a:uFillTx/>
                <a:latin typeface="Calibri"/>
                <a:ea typeface="+mn-ea"/>
                <a:cs typeface="+mn-cs"/>
              </a:rPr>
              <a:t>Death</a:t>
            </a:r>
            <a:r>
              <a:rPr kumimoji="0" lang="da-DK" sz="900" b="0" i="0" u="none" strike="noStrike" kern="1200" cap="none" spc="0" normalizeH="0" baseline="0" noProof="0" dirty="0">
                <a:ln>
                  <a:noFill/>
                </a:ln>
                <a:solidFill>
                  <a:srgbClr val="002060"/>
                </a:solidFill>
                <a:effectLst/>
                <a:uLnTx/>
                <a:uFillTx/>
                <a:latin typeface="Calibri"/>
                <a:ea typeface="+mn-ea"/>
                <a:cs typeface="+mn-cs"/>
              </a:rPr>
              <a:t> ritual (dying.lovetoknow.com</a:t>
            </a:r>
            <a:r>
              <a:rPr kumimoji="0" lang="da-DK" sz="9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924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82" y="548680"/>
            <a:ext cx="9598700" cy="1485900"/>
          </a:xfrm>
        </p:spPr>
        <p:txBody>
          <a:bodyPr/>
          <a:lstStyle/>
          <a:p>
            <a:r>
              <a:rPr lang="en-GB" dirty="0"/>
              <a:t>Learning objectives</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004680"/>
                </a:solidFill>
              </a:rPr>
              <a:t>By the end of this session you will -</a:t>
            </a:r>
          </a:p>
          <a:p>
            <a:r>
              <a:rPr lang="en-GB" dirty="0">
                <a:solidFill>
                  <a:srgbClr val="004680"/>
                </a:solidFill>
              </a:rPr>
              <a:t>Have discussed the different attitudes to ageing across cultures.</a:t>
            </a:r>
          </a:p>
          <a:p>
            <a:r>
              <a:rPr lang="en-GB" dirty="0">
                <a:solidFill>
                  <a:srgbClr val="004680"/>
                </a:solidFill>
              </a:rPr>
              <a:t>Have explored different beliefs about dying.</a:t>
            </a:r>
          </a:p>
          <a:p>
            <a:pPr marL="383933" marR="0" lvl="0" indent="-383933" algn="l" defTabSz="914126"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GB" dirty="0">
                <a:solidFill>
                  <a:srgbClr val="004680"/>
                </a:solidFill>
              </a:rPr>
              <a:t>Have identified your own cultural attitudes to ageing, dying and death.</a:t>
            </a:r>
          </a:p>
          <a:p>
            <a:pPr marL="383933" marR="0" lvl="0" indent="-383933" algn="l" defTabSz="914126"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Understand religious rules and notions about death from a comparative approach.</a:t>
            </a:r>
          </a:p>
          <a:p>
            <a:pPr marL="383933" marR="0" lvl="0" indent="-383933" algn="l" defTabSz="914126"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Recognise the importance of  the "rites of passage“ when dealing with death. </a:t>
            </a:r>
          </a:p>
          <a:p>
            <a:pPr marL="383933" marR="0" lvl="0" indent="-383933" algn="l" defTabSz="914126"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GB" sz="1999" b="0" i="0" u="none" strike="noStrike" kern="1200" cap="none" spc="0" normalizeH="0" baseline="0" noProof="0" dirty="0">
                <a:ln>
                  <a:noFill/>
                </a:ln>
                <a:solidFill>
                  <a:srgbClr val="004680"/>
                </a:solidFill>
                <a:effectLst/>
                <a:uLnTx/>
                <a:uFillTx/>
                <a:latin typeface="Calibri"/>
                <a:ea typeface="+mn-ea"/>
                <a:cs typeface="+mn-cs"/>
              </a:rPr>
              <a:t>Learn about the major religions' perception of dying and death.</a:t>
            </a:r>
          </a:p>
          <a:p>
            <a:r>
              <a:rPr lang="en-GB" dirty="0">
                <a:solidFill>
                  <a:srgbClr val="004680"/>
                </a:solidFill>
              </a:rPr>
              <a:t>Have become aware that understanding different cultural attitudes to ageing, dying and death will help you in your work.</a:t>
            </a:r>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Rites of passage</a:t>
            </a:r>
          </a:p>
        </p:txBody>
      </p:sp>
      <p:sp>
        <p:nvSpPr>
          <p:cNvPr id="4" name="Pladsholder til indhold 3"/>
          <p:cNvSpPr>
            <a:spLocks noGrp="1"/>
          </p:cNvSpPr>
          <p:nvPr>
            <p:ph idx="1"/>
          </p:nvPr>
        </p:nvSpPr>
        <p:spPr>
          <a:xfrm>
            <a:off x="1485900" y="1428750"/>
            <a:ext cx="9598700" cy="4310608"/>
          </a:xfrm>
        </p:spPr>
        <p:txBody>
          <a:bodyPr/>
          <a:lstStyle/>
          <a:p>
            <a:pPr marL="0" indent="0">
              <a:buNone/>
            </a:pPr>
            <a:r>
              <a:rPr lang="en-GB" dirty="0"/>
              <a:t>Van </a:t>
            </a:r>
            <a:r>
              <a:rPr lang="en-GB" dirty="0" err="1"/>
              <a:t>Gennep</a:t>
            </a:r>
            <a:r>
              <a:rPr lang="en-GB" dirty="0"/>
              <a:t> found that although transition rituals vary from culture to culture, they all have a common structure which consists of the following three phases: </a:t>
            </a:r>
          </a:p>
          <a:p>
            <a:r>
              <a:rPr lang="en-GB" dirty="0"/>
              <a:t>Separation rites, where the object of the ritual is separated from its usual context.</a:t>
            </a:r>
          </a:p>
          <a:p>
            <a:r>
              <a:rPr lang="en-GB" dirty="0"/>
              <a:t>Liminal rites, where the transition itself takes place.</a:t>
            </a:r>
          </a:p>
          <a:p>
            <a:r>
              <a:rPr lang="en-GB" dirty="0"/>
              <a:t>Incorporation rites, where the object is part of its new context.</a:t>
            </a:r>
            <a:endParaRPr lang="da-DK"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 name="Billede 4"/>
          <p:cNvPicPr>
            <a:picLocks noChangeAspect="1"/>
          </p:cNvPicPr>
          <p:nvPr/>
        </p:nvPicPr>
        <p:blipFill>
          <a:blip r:embed="rId2"/>
          <a:stretch>
            <a:fillRect/>
          </a:stretch>
        </p:blipFill>
        <p:spPr>
          <a:xfrm>
            <a:off x="3430116" y="3789040"/>
            <a:ext cx="5316139" cy="1636681"/>
          </a:xfrm>
          <a:prstGeom prst="rect">
            <a:avLst/>
          </a:prstGeom>
        </p:spPr>
      </p:pic>
      <p:sp>
        <p:nvSpPr>
          <p:cNvPr id="6" name="Tekstfelt 5"/>
          <p:cNvSpPr txBox="1"/>
          <p:nvPr/>
        </p:nvSpPr>
        <p:spPr>
          <a:xfrm>
            <a:off x="3430116" y="5661248"/>
            <a:ext cx="5316139"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2060"/>
                </a:solidFill>
                <a:effectLst/>
                <a:uLnTx/>
                <a:uFillTx/>
                <a:latin typeface="Calibri"/>
                <a:ea typeface="+mn-ea"/>
                <a:cs typeface="+mn-cs"/>
              </a:rPr>
              <a:t>Maasai-rite-de-passage  atheleticcourage.com</a:t>
            </a:r>
            <a:endParaRPr kumimoji="0" lang="da-DK" sz="9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0345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lstStyle/>
          <a:p>
            <a:r>
              <a:rPr lang="da-DK" dirty="0"/>
              <a:t>Rites of passage phases </a:t>
            </a:r>
            <a:r>
              <a:rPr lang="da-DK" sz="1400" dirty="0"/>
              <a:t>(cont.)</a:t>
            </a:r>
          </a:p>
        </p:txBody>
      </p:sp>
      <p:sp>
        <p:nvSpPr>
          <p:cNvPr id="4" name="Pladsholder til indhold 3"/>
          <p:cNvSpPr>
            <a:spLocks noGrp="1"/>
          </p:cNvSpPr>
          <p:nvPr>
            <p:ph idx="1"/>
          </p:nvPr>
        </p:nvSpPr>
        <p:spPr>
          <a:xfrm>
            <a:off x="1371243" y="1556792"/>
            <a:ext cx="9598700" cy="4310608"/>
          </a:xfrm>
        </p:spPr>
        <p:txBody>
          <a:bodyPr>
            <a:normAutofit/>
          </a:bodyPr>
          <a:lstStyle/>
          <a:p>
            <a:r>
              <a:rPr lang="da-DK" dirty="0"/>
              <a:t> </a:t>
            </a:r>
            <a:r>
              <a:rPr lang="en-GB" dirty="0"/>
              <a:t>The separation phase: </a:t>
            </a:r>
          </a:p>
          <a:p>
            <a:pPr marL="0" indent="0">
              <a:buNone/>
            </a:pPr>
            <a:r>
              <a:rPr lang="en-GB" dirty="0"/>
              <a:t>The object of the ritual, i.e. the person the ritual is about (the initiate) is separated from its usual context. This is marked in a special way e.g. the initiate is dressed in special clothes or painted in special colours.</a:t>
            </a:r>
            <a:endParaRPr lang="da-DK" dirty="0"/>
          </a:p>
          <a:p>
            <a:r>
              <a:rPr lang="en-GB" dirty="0"/>
              <a:t>The liminal phase:</a:t>
            </a:r>
          </a:p>
          <a:p>
            <a:pPr marL="0" indent="0">
              <a:buNone/>
            </a:pPr>
            <a:r>
              <a:rPr lang="en-GB" dirty="0"/>
              <a:t>The time in the ritual when the change (transformation) takes place. The term "liminal" comes from the Latin word "limen," meaning limit or threshold. It is in this phase that the boundary between the old state and the new must be is crossed. The boundary must be acknowledged symbolically. It marks that the initiate is putting the old behind them and entering a new state. The object is here "reset." The initiate is without status and identity. This state between the old and the new identity is "fluid." The initiate is existentially vulnerable, but also susceptible to the change that the ritual will bring about. </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3386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Rite of passage </a:t>
            </a:r>
            <a:r>
              <a:rPr lang="en-GB" dirty="0"/>
              <a:t>phases </a:t>
            </a:r>
            <a:r>
              <a:rPr lang="en-GB" sz="1400" dirty="0"/>
              <a:t>(cont.)</a:t>
            </a:r>
          </a:p>
        </p:txBody>
      </p:sp>
      <p:sp>
        <p:nvSpPr>
          <p:cNvPr id="4" name="Pladsholder til indhold 3"/>
          <p:cNvSpPr>
            <a:spLocks noGrp="1"/>
          </p:cNvSpPr>
          <p:nvPr>
            <p:ph idx="1"/>
          </p:nvPr>
        </p:nvSpPr>
        <p:spPr>
          <a:xfrm>
            <a:off x="1371243" y="2060848"/>
            <a:ext cx="9598700" cy="3806552"/>
          </a:xfrm>
        </p:spPr>
        <p:txBody>
          <a:bodyPr>
            <a:normAutofit/>
          </a:bodyPr>
          <a:lstStyle/>
          <a:p>
            <a:pPr lvl="0"/>
            <a:r>
              <a:rPr lang="en-GB" dirty="0"/>
              <a:t>The incorporation phase:</a:t>
            </a:r>
          </a:p>
          <a:p>
            <a:pPr marL="0" lvl="0" indent="0">
              <a:buNone/>
            </a:pPr>
            <a:r>
              <a:rPr lang="en-GB" dirty="0"/>
              <a:t>The initiate has now gained a new status and a new identity. The incorporation often takes place in festive forms. Any taboos from the second phase are removed. This phase is characterised by the fact that what is said and done is no longer so intense, and therefore not perceived as so solemn. Instead of incorporation, one can also speak of de- sacralization (sanctification). This is often done by gift exchange, or by giving speeches. The initiate is also given a new name or title.</a:t>
            </a:r>
            <a:endParaRPr lang="da-DK" dirty="0"/>
          </a:p>
          <a:p>
            <a:pPr marL="0" indent="0">
              <a:buNone/>
            </a:pPr>
            <a:r>
              <a:rPr lang="en-GB" dirty="0"/>
              <a:t>A transition ritual is thus a ritual that marks a change of status. This type of ritual is known in all societies and religions. The analysis model can be applied to all kinds of life transitions and religions. The rites themselves, are different.</a:t>
            </a:r>
            <a:endParaRPr lang="da-DK"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447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64474-15C9-4A39-B9F6-ECFA33FFF463}"/>
              </a:ext>
            </a:extLst>
          </p:cNvPr>
          <p:cNvSpPr>
            <a:spLocks noGrp="1"/>
          </p:cNvSpPr>
          <p:nvPr>
            <p:ph type="title"/>
          </p:nvPr>
        </p:nvSpPr>
        <p:spPr/>
        <p:txBody>
          <a:bodyPr/>
          <a:lstStyle/>
          <a:p>
            <a:r>
              <a:rPr lang="en-GB" dirty="0"/>
              <a:t>Rites of passage</a:t>
            </a:r>
          </a:p>
        </p:txBody>
      </p:sp>
      <p:sp>
        <p:nvSpPr>
          <p:cNvPr id="3" name="Content Placeholder 2">
            <a:extLst>
              <a:ext uri="{FF2B5EF4-FFF2-40B4-BE49-F238E27FC236}">
                <a16:creationId xmlns:a16="http://schemas.microsoft.com/office/drawing/2014/main" xmlns="" id="{D2B6B156-07C2-4B56-A80C-6571DEE8DC2E}"/>
              </a:ext>
            </a:extLst>
          </p:cNvPr>
          <p:cNvSpPr>
            <a:spLocks noGrp="1"/>
          </p:cNvSpPr>
          <p:nvPr>
            <p:ph idx="1"/>
          </p:nvPr>
        </p:nvSpPr>
        <p:spPr/>
        <p:txBody>
          <a:bodyPr/>
          <a:lstStyle/>
          <a:p>
            <a:pPr marL="0" indent="0">
              <a:buNone/>
            </a:pPr>
            <a:r>
              <a:rPr lang="en-GB" dirty="0"/>
              <a:t>Think about the culture to which you belong and share and discuss the main parts of the rites of passage provided for someone when they die.</a:t>
            </a:r>
          </a:p>
          <a:p>
            <a:r>
              <a:rPr lang="en-GB" dirty="0"/>
              <a:t>First….</a:t>
            </a:r>
          </a:p>
          <a:p>
            <a:r>
              <a:rPr lang="en-GB" dirty="0"/>
              <a:t>Then….</a:t>
            </a:r>
          </a:p>
          <a:p>
            <a:r>
              <a:rPr lang="en-GB" dirty="0"/>
              <a:t>Then…</a:t>
            </a:r>
          </a:p>
          <a:p>
            <a:r>
              <a:rPr lang="en-GB" dirty="0"/>
              <a:t>Afterwards….</a:t>
            </a:r>
          </a:p>
        </p:txBody>
      </p:sp>
      <p:sp>
        <p:nvSpPr>
          <p:cNvPr id="4" name="Slide Number Placeholder 3">
            <a:extLst>
              <a:ext uri="{FF2B5EF4-FFF2-40B4-BE49-F238E27FC236}">
                <a16:creationId xmlns:a16="http://schemas.microsoft.com/office/drawing/2014/main" xmlns="" id="{4B4193BF-F0FE-4B61-924C-25B7C8211128}"/>
              </a:ext>
            </a:extLst>
          </p:cNvPr>
          <p:cNvSpPr>
            <a:spLocks noGrp="1"/>
          </p:cNvSpPr>
          <p:nvPr>
            <p:ph type="sldNum" sz="quarter" idx="12"/>
          </p:nvPr>
        </p:nvSpPr>
        <p:spPr/>
        <p:txBody>
          <a:bodyPr/>
          <a:lstStyle/>
          <a:p>
            <a:fld id="{C014DD1E-5D91-48A3-AD6D-45FBA980D106}" type="slidenum">
              <a:rPr lang="en-GB" smtClean="0"/>
              <a:t>23</a:t>
            </a:fld>
            <a:endParaRPr lang="en-GB"/>
          </a:p>
        </p:txBody>
      </p:sp>
      <p:pic>
        <p:nvPicPr>
          <p:cNvPr id="5" name="Picture 4">
            <a:extLst>
              <a:ext uri="{FF2B5EF4-FFF2-40B4-BE49-F238E27FC236}">
                <a16:creationId xmlns:a16="http://schemas.microsoft.com/office/drawing/2014/main" xmlns="" id="{E2D663CD-9027-4699-ADF7-E08A6A7E7FA6}"/>
              </a:ext>
            </a:extLst>
          </p:cNvPr>
          <p:cNvPicPr>
            <a:picLocks noChangeAspect="1"/>
          </p:cNvPicPr>
          <p:nvPr/>
        </p:nvPicPr>
        <p:blipFill>
          <a:blip r:embed="rId2"/>
          <a:stretch>
            <a:fillRect/>
          </a:stretch>
        </p:blipFill>
        <p:spPr>
          <a:xfrm>
            <a:off x="10702924" y="5346146"/>
            <a:ext cx="897282" cy="831370"/>
          </a:xfrm>
          <a:prstGeom prst="rect">
            <a:avLst/>
          </a:prstGeom>
        </p:spPr>
      </p:pic>
    </p:spTree>
    <p:extLst>
      <p:ext uri="{BB962C8B-B14F-4D97-AF65-F5344CB8AC3E}">
        <p14:creationId xmlns:p14="http://schemas.microsoft.com/office/powerpoint/2010/main" val="33109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065D7-FBFE-4A27-9C60-F40246A87CAF}"/>
              </a:ext>
            </a:extLst>
          </p:cNvPr>
          <p:cNvSpPr>
            <a:spLocks noGrp="1"/>
          </p:cNvSpPr>
          <p:nvPr>
            <p:ph type="title"/>
          </p:nvPr>
        </p:nvSpPr>
        <p:spPr/>
        <p:txBody>
          <a:bodyPr/>
          <a:lstStyle/>
          <a:p>
            <a:r>
              <a:rPr lang="en-GB" i="1" dirty="0"/>
              <a:t>Summary</a:t>
            </a:r>
          </a:p>
        </p:txBody>
      </p:sp>
      <p:sp>
        <p:nvSpPr>
          <p:cNvPr id="3" name="Content Placeholder 2">
            <a:extLst>
              <a:ext uri="{FF2B5EF4-FFF2-40B4-BE49-F238E27FC236}">
                <a16:creationId xmlns:a16="http://schemas.microsoft.com/office/drawing/2014/main" xmlns="" id="{8E5D162A-70F0-47BD-8261-871043E6B16C}"/>
              </a:ext>
            </a:extLst>
          </p:cNvPr>
          <p:cNvSpPr>
            <a:spLocks noGrp="1"/>
          </p:cNvSpPr>
          <p:nvPr>
            <p:ph idx="1"/>
          </p:nvPr>
        </p:nvSpPr>
        <p:spPr/>
        <p:txBody>
          <a:bodyPr/>
          <a:lstStyle/>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1999" b="0" i="1" u="none" strike="noStrike" kern="1200" cap="none" spc="0" normalizeH="0" baseline="0" noProof="0" dirty="0">
                <a:ln>
                  <a:noFill/>
                </a:ln>
                <a:solidFill>
                  <a:srgbClr val="004680"/>
                </a:solidFill>
                <a:effectLst/>
                <a:uLnTx/>
                <a:uFillTx/>
                <a:latin typeface="Calibri"/>
                <a:ea typeface="+mn-ea"/>
                <a:cs typeface="+mn-cs"/>
              </a:rPr>
              <a:t>A transition ritual is a ritual that marks a change of status. This type of ritual is known in all societies and religions. The analysis model can be applied to all kinds of life transitions and religions.</a:t>
            </a:r>
          </a:p>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i="1" dirty="0">
                <a:solidFill>
                  <a:srgbClr val="004680"/>
                </a:solidFill>
                <a:latin typeface="Calibri"/>
              </a:rPr>
              <a:t>Every culture marks the rites of passage between life and death in outwardly different ways, with different styles of ceremonies.</a:t>
            </a:r>
          </a:p>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i="1" dirty="0">
                <a:solidFill>
                  <a:srgbClr val="004680"/>
                </a:solidFill>
                <a:latin typeface="Calibri"/>
              </a:rPr>
              <a:t>However there are inherent similarities in all rites of passage.</a:t>
            </a:r>
            <a:endParaRPr kumimoji="0" lang="da-DK" sz="1999" b="0" i="1" u="none" strike="noStrike" kern="1200" cap="none" spc="0" normalizeH="0" baseline="0" noProof="0" dirty="0">
              <a:ln>
                <a:noFill/>
              </a:ln>
              <a:solidFill>
                <a:srgbClr val="004680"/>
              </a:solidFill>
              <a:effectLst/>
              <a:uLnTx/>
              <a:uFillTx/>
              <a:latin typeface="Calibri"/>
              <a:ea typeface="+mn-ea"/>
              <a:cs typeface="+mn-cs"/>
            </a:endParaRPr>
          </a:p>
          <a:p>
            <a:pPr marL="0" indent="0">
              <a:buNone/>
            </a:pPr>
            <a:endParaRPr lang="en-GB" dirty="0"/>
          </a:p>
        </p:txBody>
      </p:sp>
      <p:sp>
        <p:nvSpPr>
          <p:cNvPr id="4" name="Slide Number Placeholder 3">
            <a:extLst>
              <a:ext uri="{FF2B5EF4-FFF2-40B4-BE49-F238E27FC236}">
                <a16:creationId xmlns:a16="http://schemas.microsoft.com/office/drawing/2014/main" xmlns="" id="{AED9B543-0F47-46B5-B745-2093774EFB66}"/>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2177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da-DK" dirty="0"/>
              <a:t> </a:t>
            </a:r>
            <a:r>
              <a:rPr lang="da-DK" sz="6000" dirty="0"/>
              <a:t>major </a:t>
            </a:r>
            <a:r>
              <a:rPr lang="en-GB" sz="6000" dirty="0"/>
              <a:t>religious beliefs - </a:t>
            </a:r>
            <a:r>
              <a:rPr lang="da-DK" sz="6000" dirty="0"/>
              <a:t>perceptions of </a:t>
            </a:r>
            <a:br>
              <a:rPr lang="da-DK" sz="6000" dirty="0"/>
            </a:br>
            <a:r>
              <a:rPr lang="da-DK" sz="6000" dirty="0"/>
              <a:t>death and dying</a:t>
            </a:r>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394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lstStyle/>
          <a:p>
            <a:r>
              <a:rPr lang="da-DK" dirty="0"/>
              <a:t>Relationships of world religions to death</a:t>
            </a:r>
          </a:p>
        </p:txBody>
      </p:sp>
      <p:sp>
        <p:nvSpPr>
          <p:cNvPr id="4" name="Pladsholder til indhold 3"/>
          <p:cNvSpPr>
            <a:spLocks noGrp="1"/>
          </p:cNvSpPr>
          <p:nvPr>
            <p:ph idx="1"/>
          </p:nvPr>
        </p:nvSpPr>
        <p:spPr>
          <a:xfrm>
            <a:off x="1371243" y="1700808"/>
            <a:ext cx="9598700" cy="4166592"/>
          </a:xfrm>
        </p:spPr>
        <p:txBody>
          <a:bodyPr/>
          <a:lstStyle/>
          <a:p>
            <a:pPr marL="0" indent="0">
              <a:buNone/>
            </a:pPr>
            <a:r>
              <a:rPr lang="en-GB" dirty="0"/>
              <a:t>The perception of death within the major world religions can be characterised as either cyclical or linear. In the following, beliefs about death in 5 religions are briefly discussed: </a:t>
            </a:r>
          </a:p>
          <a:p>
            <a:pPr marL="0" indent="0">
              <a:buNone/>
            </a:pPr>
            <a:endParaRPr lang="en-GB" dirty="0"/>
          </a:p>
          <a:p>
            <a:pPr marL="0" indent="0">
              <a:buNone/>
            </a:pPr>
            <a:r>
              <a:rPr lang="da-DK" b="1" dirty="0"/>
              <a:t>Cyclical Perceptions</a:t>
            </a:r>
          </a:p>
          <a:p>
            <a:pPr marL="0" indent="0">
              <a:buNone/>
            </a:pPr>
            <a:r>
              <a:rPr lang="en-GB" dirty="0"/>
              <a:t>In </a:t>
            </a:r>
            <a:r>
              <a:rPr lang="en-GB" b="1" i="1" dirty="0"/>
              <a:t>Hinduism</a:t>
            </a:r>
            <a:r>
              <a:rPr lang="en-GB" dirty="0"/>
              <a:t>, death is only a bodily death as the soul proceeds to be reborn later. The ultimate goal of Hinduism is to be freed from the wheel of rebirth, Samsara, in order to be united with the Universe, Brahman. Death is therefore a liberation from this life, and a possible union with Brahman. If one is not united with the Universe, which is the power in and over all, one dwells in the realm of the dead, the realm of Yama, while waiting to be reborn. While in the realm of the dead, one is dependent on the sacrifices of close relatives as it is a vulnerable time.</a:t>
            </a:r>
            <a:endParaRPr lang="da-DK" dirty="0"/>
          </a:p>
          <a:p>
            <a:endParaRPr lang="en-GB"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1326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98984"/>
          </a:xfrm>
        </p:spPr>
        <p:txBody>
          <a:bodyPr/>
          <a:lstStyle/>
          <a:p>
            <a:r>
              <a:rPr lang="da-DK" dirty="0"/>
              <a:t>Cyclical perceptions</a:t>
            </a:r>
          </a:p>
        </p:txBody>
      </p:sp>
      <p:sp>
        <p:nvSpPr>
          <p:cNvPr id="4" name="Pladsholder til indhold 3"/>
          <p:cNvSpPr>
            <a:spLocks noGrp="1"/>
          </p:cNvSpPr>
          <p:nvPr>
            <p:ph sz="half" idx="1"/>
          </p:nvPr>
        </p:nvSpPr>
        <p:spPr>
          <a:xfrm>
            <a:off x="1125860" y="1885391"/>
            <a:ext cx="5947305" cy="4135898"/>
          </a:xfrm>
        </p:spPr>
        <p:txBody>
          <a:bodyPr>
            <a:normAutofit/>
          </a:bodyPr>
          <a:lstStyle/>
          <a:p>
            <a:pPr marL="0" indent="0">
              <a:buNone/>
            </a:pPr>
            <a:r>
              <a:rPr lang="en-GB" sz="2000" dirty="0"/>
              <a:t>In </a:t>
            </a:r>
            <a:r>
              <a:rPr lang="en-GB" sz="2000" b="1" i="1" dirty="0"/>
              <a:t>Buddhism</a:t>
            </a:r>
            <a:r>
              <a:rPr lang="en-GB" sz="2000" i="1" dirty="0"/>
              <a:t>,</a:t>
            </a:r>
            <a:r>
              <a:rPr lang="en-GB" sz="2000" dirty="0"/>
              <a:t> life is considered as suffering. Death is therefore a deliverance from suffering. This liberation is usually only temporary, as they are usually reborn into a new life. The new life will be exactly as good or bad as their actions in this life have been. Until they are born again, they dwell in one of the many heavens or hells that exist. The ultimate goal is to become free from this cycle of rebirth, to attain Nirvana (often described as nothing). It is achieved by realizing that everything is suffering and thereby reaching beyond that, not holding on to life. Since it is holding on to life, which gives bad karma.</a:t>
            </a:r>
            <a:endParaRPr lang="da-DK" sz="2000" dirty="0"/>
          </a:p>
          <a:p>
            <a:endParaRPr lang="en-GB" sz="20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7606580" y="2589656"/>
            <a:ext cx="4270343" cy="3013676"/>
          </a:xfrm>
          <a:prstGeom prst="rect">
            <a:avLst/>
          </a:prstGeom>
        </p:spPr>
      </p:pic>
    </p:spTree>
    <p:extLst>
      <p:ext uri="{BB962C8B-B14F-4D97-AF65-F5344CB8AC3E}">
        <p14:creationId xmlns:p14="http://schemas.microsoft.com/office/powerpoint/2010/main" val="7770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Linear perceptions</a:t>
            </a:r>
          </a:p>
        </p:txBody>
      </p:sp>
      <p:sp>
        <p:nvSpPr>
          <p:cNvPr id="7" name="Pladsholder til indhold 6"/>
          <p:cNvSpPr>
            <a:spLocks noGrp="1"/>
          </p:cNvSpPr>
          <p:nvPr>
            <p:ph idx="1"/>
          </p:nvPr>
        </p:nvSpPr>
        <p:spPr>
          <a:xfrm>
            <a:off x="1390286" y="1484784"/>
            <a:ext cx="7800470" cy="4382616"/>
          </a:xfrm>
        </p:spPr>
        <p:txBody>
          <a:bodyPr>
            <a:normAutofit/>
          </a:bodyPr>
          <a:lstStyle/>
          <a:p>
            <a:pPr marL="0" indent="0">
              <a:buNone/>
            </a:pPr>
            <a:r>
              <a:rPr lang="en-GB" sz="2000" dirty="0"/>
              <a:t>In </a:t>
            </a:r>
            <a:r>
              <a:rPr lang="en-GB" sz="2000" b="1" i="1" dirty="0"/>
              <a:t>Judaism</a:t>
            </a:r>
            <a:r>
              <a:rPr lang="en-GB" sz="2000" dirty="0"/>
              <a:t>, it is believed that all who have died, at the end of time must be resurrected to be accountable to God. Here it is decided who is to be condemned to eternal damnation and who is to live in the kingdom of God. The basic idea is that soul and body cannot be separated, and that God has the power to create and recreate everything. The deceased is buried as soon as possible after the death. S/he is washed and wrapped in a white cloth, by a special funeral company that is part of the congregation. The body is placed in a wooden coffin and if it is a funeral outside Israel, a little soil from the Holy Land is usually placed under the head. Flower decorations are not usually used. The following week the bereaved say kaddish (an Aramaic prayer praising God). The mourning period is for a year. No the anniversary of the death candles are lit.</a:t>
            </a:r>
            <a:endParaRPr lang="da-DK" sz="2000" dirty="0"/>
          </a:p>
          <a:p>
            <a:pPr marL="0" indent="0">
              <a:buNone/>
            </a:pPr>
            <a:endParaRPr lang="da-DK" sz="1700" dirty="0"/>
          </a:p>
        </p:txBody>
      </p:sp>
      <p:pic>
        <p:nvPicPr>
          <p:cNvPr id="9" name="Billede 8"/>
          <p:cNvPicPr>
            <a:picLocks noChangeAspect="1"/>
          </p:cNvPicPr>
          <p:nvPr/>
        </p:nvPicPr>
        <p:blipFill rotWithShape="1">
          <a:blip r:embed="rId2"/>
          <a:srcRect t="5207" r="-2" b="6166"/>
          <a:stretch/>
        </p:blipFill>
        <p:spPr>
          <a:xfrm>
            <a:off x="9550796" y="2996952"/>
            <a:ext cx="1719200" cy="1689349"/>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28</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3012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71243" y="685800"/>
            <a:ext cx="9598700" cy="726976"/>
          </a:xfrm>
        </p:spPr>
        <p:txBody>
          <a:bodyPr/>
          <a:lstStyle/>
          <a:p>
            <a:r>
              <a:rPr lang="da-DK" dirty="0"/>
              <a:t>Linear perceptions</a:t>
            </a:r>
          </a:p>
        </p:txBody>
      </p:sp>
      <p:sp>
        <p:nvSpPr>
          <p:cNvPr id="7" name="Pladsholder til indhold 6"/>
          <p:cNvSpPr>
            <a:spLocks noGrp="1"/>
          </p:cNvSpPr>
          <p:nvPr>
            <p:ph sz="half" idx="1"/>
          </p:nvPr>
        </p:nvSpPr>
        <p:spPr>
          <a:xfrm>
            <a:off x="1371242" y="1988840"/>
            <a:ext cx="6451361" cy="3878561"/>
          </a:xfrm>
        </p:spPr>
        <p:txBody>
          <a:bodyPr>
            <a:normAutofit/>
          </a:bodyPr>
          <a:lstStyle/>
          <a:p>
            <a:pPr marL="0" indent="0">
              <a:buNone/>
            </a:pPr>
            <a:r>
              <a:rPr lang="en-GB" b="1" i="1" dirty="0"/>
              <a:t>Christianity</a:t>
            </a:r>
            <a:r>
              <a:rPr lang="en-GB" b="1" dirty="0"/>
              <a:t>.</a:t>
            </a:r>
            <a:r>
              <a:rPr lang="en-GB" dirty="0"/>
              <a:t> In the Old Church, Christians and Jews shared the same belief in the afterlife, that on Judgment Day everyone should be resurrected with their bodies. Today, many Christians believe that the deceased ascends to heaven after death to live in paradise. Many people believe that it is not necessary to wait for Judgment Day to be saved. Christians are buried so that the dead look to the east. This is connected with the idea that Christ, on his return on the Day of Judgment, comes with the rising sun to call the dead up from the graves. Today both burial and cremation are used, but up to 1850 it was thought that cremation was incompatible with the Christian faith. </a:t>
            </a:r>
            <a:endParaRPr lang="da-DK"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122" name="Picture 2" descr="Kristendom: Langfredag - School To Go (podcast) | Listen No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82644" y="2276872"/>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A88AB0-8218-4ACB-A323-8198620432A9}"/>
              </a:ext>
            </a:extLst>
          </p:cNvPr>
          <p:cNvSpPr>
            <a:spLocks noGrp="1"/>
          </p:cNvSpPr>
          <p:nvPr>
            <p:ph type="title"/>
          </p:nvPr>
        </p:nvSpPr>
        <p:spPr>
          <a:xfrm>
            <a:off x="1371243" y="685800"/>
            <a:ext cx="9598700" cy="726976"/>
          </a:xfrm>
        </p:spPr>
        <p:txBody>
          <a:bodyPr/>
          <a:lstStyle/>
          <a:p>
            <a:r>
              <a:rPr lang="en-GB" dirty="0"/>
              <a:t>Introduction</a:t>
            </a:r>
          </a:p>
        </p:txBody>
      </p:sp>
      <p:pic>
        <p:nvPicPr>
          <p:cNvPr id="5" name="Content Placeholder 4">
            <a:extLst>
              <a:ext uri="{FF2B5EF4-FFF2-40B4-BE49-F238E27FC236}">
                <a16:creationId xmlns:a16="http://schemas.microsoft.com/office/drawing/2014/main" xmlns="" id="{EA64CB41-8B7A-441B-B60F-86BB59C7B678}"/>
              </a:ext>
            </a:extLst>
          </p:cNvPr>
          <p:cNvPicPr>
            <a:picLocks noGrp="1" noChangeAspect="1"/>
          </p:cNvPicPr>
          <p:nvPr>
            <p:ph idx="1"/>
          </p:nvPr>
        </p:nvPicPr>
        <p:blipFill>
          <a:blip r:embed="rId2"/>
          <a:stretch>
            <a:fillRect/>
          </a:stretch>
        </p:blipFill>
        <p:spPr>
          <a:xfrm>
            <a:off x="9109263" y="1772816"/>
            <a:ext cx="1873181" cy="3941440"/>
          </a:xfrm>
        </p:spPr>
      </p:pic>
      <p:sp>
        <p:nvSpPr>
          <p:cNvPr id="2" name="Slide Number Placeholder 1"/>
          <p:cNvSpPr>
            <a:spLocks noGrp="1"/>
          </p:cNvSpPr>
          <p:nvPr>
            <p:ph type="sldNum" sz="quarter" idx="12"/>
          </p:nvPr>
        </p:nvSpPr>
        <p:spPr>
          <a:xfrm>
            <a:off x="10592949" y="5858272"/>
            <a:ext cx="1595876" cy="978268"/>
          </a:xfrm>
        </p:spPr>
        <p:txBody>
          <a:bodyPr/>
          <a:lstStyle/>
          <a:p>
            <a:fld id="{C014DD1E-5D91-48A3-AD6D-45FBA980D106}" type="slidenum">
              <a:rPr lang="en-GB" smtClean="0"/>
              <a:t>3</a:t>
            </a:fld>
            <a:endParaRPr lang="en-GB"/>
          </a:p>
        </p:txBody>
      </p:sp>
      <p:sp>
        <p:nvSpPr>
          <p:cNvPr id="9" name="TextBox 8">
            <a:extLst>
              <a:ext uri="{FF2B5EF4-FFF2-40B4-BE49-F238E27FC236}">
                <a16:creationId xmlns:a16="http://schemas.microsoft.com/office/drawing/2014/main" xmlns="" id="{8F1037F3-745F-4BCE-AB83-5421E248E001}"/>
              </a:ext>
            </a:extLst>
          </p:cNvPr>
          <p:cNvSpPr txBox="1"/>
          <p:nvPr/>
        </p:nvSpPr>
        <p:spPr>
          <a:xfrm>
            <a:off x="1206381" y="1898913"/>
            <a:ext cx="6096000" cy="3785652"/>
          </a:xfrm>
          <a:prstGeom prst="rect">
            <a:avLst/>
          </a:prstGeom>
          <a:noFill/>
        </p:spPr>
        <p:txBody>
          <a:bodyPr wrap="square">
            <a:spAutoFit/>
          </a:bodyPr>
          <a:lstStyle/>
          <a:p>
            <a:r>
              <a:rPr lang="en-GB" dirty="0"/>
              <a:t>‘I was talking to my colleague yesterday about how we will all get old and eventually die. The conversation began because he was caring for someone he said was quite old. I asked him how old the person was and he said he couldn’t remember the exact age, but quite old. I wondered how old he thought was quite old, it seems to me we all have a different idea about this and we have different attitudes to old people and death. What do you think?’</a:t>
            </a: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advTm="40784">
        <p:fade/>
      </p:transition>
    </mc:Choice>
    <mc:Fallback xmlns="">
      <p:transition spd="med" advTm="4078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Linear perceptions</a:t>
            </a:r>
          </a:p>
        </p:txBody>
      </p:sp>
      <p:sp>
        <p:nvSpPr>
          <p:cNvPr id="7" name="Pladsholder til indhold 6"/>
          <p:cNvSpPr>
            <a:spLocks noGrp="1"/>
          </p:cNvSpPr>
          <p:nvPr>
            <p:ph idx="1"/>
          </p:nvPr>
        </p:nvSpPr>
        <p:spPr>
          <a:xfrm>
            <a:off x="1390286" y="1412776"/>
            <a:ext cx="7872478" cy="4680520"/>
          </a:xfrm>
        </p:spPr>
        <p:txBody>
          <a:bodyPr>
            <a:normAutofit fontScale="92500" lnSpcReduction="10000"/>
          </a:bodyPr>
          <a:lstStyle/>
          <a:p>
            <a:pPr marL="0" indent="0">
              <a:buNone/>
            </a:pPr>
            <a:r>
              <a:rPr lang="en-GB" sz="2200" b="1" i="1" dirty="0"/>
              <a:t>Islam</a:t>
            </a:r>
            <a:r>
              <a:rPr lang="en-GB" sz="2200" dirty="0"/>
              <a:t>. Everything, including death, comes from Allah. A Muslim must therefore be ready to face death when s/he is supposed to be. The most important thing is that they have lived their life in a good and responsible way, that they have been a good and obedient Muslim to Allah. When a Muslim dies, the spirit of life (soul) leaves the body. This is followed by a stay in the tomb where the deceased is interrogated by two angels and receives the final verdict. </a:t>
            </a:r>
          </a:p>
          <a:p>
            <a:pPr marL="0" indent="0">
              <a:buNone/>
            </a:pPr>
            <a:r>
              <a:rPr lang="en-GB" sz="2200" dirty="0"/>
              <a:t>What happens from the individual death to the Day of Judgment is controversial and diverse, but on Judgment Day everyone, both living and dead, must be judged on their deeds. Burials in Islam usually follow the instructions given by the Prophet Muhammad. </a:t>
            </a:r>
          </a:p>
          <a:p>
            <a:pPr marL="0" indent="0">
              <a:buNone/>
            </a:pPr>
            <a:r>
              <a:rPr lang="en-GB" sz="2200" dirty="0"/>
              <a:t>The body is buried as soon as possible, preferably on the same day. After a ritual wash, the body is clothed in a white cloth and carried to the mosque or burial ground. The deceased is placed with their head facing Mecca. During the entire process, from the home to the cemetery, recitations are given from the Koran. </a:t>
            </a:r>
            <a:endParaRPr lang="da-DK" sz="2200" dirty="0"/>
          </a:p>
          <a:p>
            <a:pPr marL="0" indent="0">
              <a:buNone/>
            </a:pPr>
            <a:endParaRPr lang="da-DK" sz="1500" dirty="0"/>
          </a:p>
        </p:txBody>
      </p:sp>
      <p:pic>
        <p:nvPicPr>
          <p:cNvPr id="3" name="Billede 2"/>
          <p:cNvPicPr>
            <a:picLocks noChangeAspect="1"/>
          </p:cNvPicPr>
          <p:nvPr/>
        </p:nvPicPr>
        <p:blipFill rotWithShape="1">
          <a:blip r:embed="rId2"/>
          <a:srcRect r="14673"/>
          <a:stretch/>
        </p:blipFill>
        <p:spPr>
          <a:xfrm>
            <a:off x="9470269" y="3068960"/>
            <a:ext cx="1440160" cy="1485901"/>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30</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4443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A286F-9D87-4360-A8A5-5074C9D3631C}"/>
              </a:ext>
            </a:extLst>
          </p:cNvPr>
          <p:cNvSpPr>
            <a:spLocks noGrp="1"/>
          </p:cNvSpPr>
          <p:nvPr>
            <p:ph type="title"/>
          </p:nvPr>
        </p:nvSpPr>
        <p:spPr>
          <a:xfrm>
            <a:off x="1371243" y="685800"/>
            <a:ext cx="9598700" cy="726976"/>
          </a:xfrm>
        </p:spPr>
        <p:txBody>
          <a:bodyPr/>
          <a:lstStyle/>
          <a:p>
            <a:r>
              <a:rPr lang="en-GB" dirty="0"/>
              <a:t>Cyclical or Linear?</a:t>
            </a:r>
          </a:p>
        </p:txBody>
      </p:sp>
      <p:sp>
        <p:nvSpPr>
          <p:cNvPr id="3" name="Content Placeholder 2">
            <a:extLst>
              <a:ext uri="{FF2B5EF4-FFF2-40B4-BE49-F238E27FC236}">
                <a16:creationId xmlns:a16="http://schemas.microsoft.com/office/drawing/2014/main" xmlns="" id="{C310FB8C-0C73-4F68-9973-94A938EF3359}"/>
              </a:ext>
            </a:extLst>
          </p:cNvPr>
          <p:cNvSpPr>
            <a:spLocks noGrp="1"/>
          </p:cNvSpPr>
          <p:nvPr>
            <p:ph idx="1"/>
          </p:nvPr>
        </p:nvSpPr>
        <p:spPr/>
        <p:txBody>
          <a:bodyPr>
            <a:normAutofit/>
          </a:bodyPr>
          <a:lstStyle/>
          <a:p>
            <a:pPr marL="0" indent="0">
              <a:buNone/>
            </a:pPr>
            <a:r>
              <a:rPr lang="en-GB" sz="2800" dirty="0"/>
              <a:t>Whether you follow a religion or not, discuss</a:t>
            </a:r>
            <a:br>
              <a:rPr lang="en-GB" sz="2800" dirty="0"/>
            </a:br>
            <a:endParaRPr lang="en-GB" sz="2800" dirty="0"/>
          </a:p>
          <a:p>
            <a:pPr marL="0" indent="0">
              <a:buNone/>
            </a:pPr>
            <a:r>
              <a:rPr lang="en-GB" sz="2800" dirty="0"/>
              <a:t>- if you think that the culture you belong to, follows cyclical or linear beliefs and why you think this. </a:t>
            </a:r>
          </a:p>
        </p:txBody>
      </p:sp>
      <p:sp>
        <p:nvSpPr>
          <p:cNvPr id="4" name="Slide Number Placeholder 3">
            <a:extLst>
              <a:ext uri="{FF2B5EF4-FFF2-40B4-BE49-F238E27FC236}">
                <a16:creationId xmlns:a16="http://schemas.microsoft.com/office/drawing/2014/main" xmlns="" id="{A7864862-16A2-444A-A883-DCF7645BE46E}"/>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8345B14F-6FCD-407B-83D4-BA805D57BD52}"/>
              </a:ext>
            </a:extLst>
          </p:cNvPr>
          <p:cNvPicPr>
            <a:picLocks noChangeAspect="1"/>
          </p:cNvPicPr>
          <p:nvPr/>
        </p:nvPicPr>
        <p:blipFill>
          <a:blip r:embed="rId2"/>
          <a:stretch>
            <a:fillRect/>
          </a:stretch>
        </p:blipFill>
        <p:spPr>
          <a:xfrm>
            <a:off x="10342885" y="5157193"/>
            <a:ext cx="1086742" cy="1015008"/>
          </a:xfrm>
          <a:prstGeom prst="rect">
            <a:avLst/>
          </a:prstGeom>
        </p:spPr>
      </p:pic>
    </p:spTree>
    <p:extLst>
      <p:ext uri="{BB962C8B-B14F-4D97-AF65-F5344CB8AC3E}">
        <p14:creationId xmlns:p14="http://schemas.microsoft.com/office/powerpoint/2010/main" val="4248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DB44F-1310-46A2-8F51-9F1F499EB094}"/>
              </a:ext>
            </a:extLst>
          </p:cNvPr>
          <p:cNvSpPr>
            <a:spLocks noGrp="1"/>
          </p:cNvSpPr>
          <p:nvPr>
            <p:ph type="title"/>
          </p:nvPr>
        </p:nvSpPr>
        <p:spPr>
          <a:xfrm>
            <a:off x="1371243" y="685800"/>
            <a:ext cx="9598700" cy="798984"/>
          </a:xfrm>
        </p:spPr>
        <p:txBody>
          <a:bodyPr/>
          <a:lstStyle/>
          <a:p>
            <a:r>
              <a:rPr lang="en-GB" i="1" dirty="0"/>
              <a:t>Summary</a:t>
            </a:r>
          </a:p>
        </p:txBody>
      </p:sp>
      <p:sp>
        <p:nvSpPr>
          <p:cNvPr id="3" name="Content Placeholder 2">
            <a:extLst>
              <a:ext uri="{FF2B5EF4-FFF2-40B4-BE49-F238E27FC236}">
                <a16:creationId xmlns:a16="http://schemas.microsoft.com/office/drawing/2014/main" xmlns="" id="{B1232C71-C6CA-416D-97B8-4A1E46A25C98}"/>
              </a:ext>
            </a:extLst>
          </p:cNvPr>
          <p:cNvSpPr>
            <a:spLocks noGrp="1"/>
          </p:cNvSpPr>
          <p:nvPr>
            <p:ph idx="1"/>
          </p:nvPr>
        </p:nvSpPr>
        <p:spPr>
          <a:xfrm>
            <a:off x="1295062" y="1783400"/>
            <a:ext cx="9598700" cy="4074872"/>
          </a:xfrm>
        </p:spPr>
        <p:txBody>
          <a:bodyPr vert="horz" lIns="91440" tIns="45720" rIns="91440" bIns="45720" rtlCol="0" anchor="t">
            <a:normAutofit fontScale="92500"/>
          </a:bodyPr>
          <a:lstStyle/>
          <a:p>
            <a:pPr marL="383540" indent="-383540">
              <a:buNone/>
            </a:pPr>
            <a:r>
              <a:rPr lang="en-GB" sz="2000" i="1" dirty="0">
                <a:ea typeface="+mn-lt"/>
                <a:cs typeface="+mn-lt"/>
              </a:rPr>
              <a:t>      </a:t>
            </a:r>
            <a:r>
              <a:rPr lang="en-GB" sz="2400" i="1" dirty="0">
                <a:ea typeface="+mn-lt"/>
                <a:cs typeface="+mn-lt"/>
              </a:rPr>
              <a:t>We all must eventually die. What we believe in and where we go after death will depend on whether we follow a religion or no religion and which religion we follow. </a:t>
            </a:r>
            <a:endParaRPr lang="en-US" sz="2400">
              <a:cs typeface="Calibri"/>
            </a:endParaRPr>
          </a:p>
          <a:p>
            <a:pPr marL="383540" indent="-383540">
              <a:buNone/>
            </a:pPr>
            <a:r>
              <a:rPr lang="en-GB" sz="2400" i="1" dirty="0">
                <a:ea typeface="+mn-lt"/>
                <a:cs typeface="+mn-lt"/>
              </a:rPr>
              <a:t>      However even if we have no religion it will still be important to us to go through some sort of rite of passage at the end of our life or for others to whom we are close. </a:t>
            </a:r>
            <a:endParaRPr lang="en-GB" sz="2400" dirty="0">
              <a:cs typeface="Calibri"/>
            </a:endParaRPr>
          </a:p>
          <a:p>
            <a:pPr marL="383540" indent="-383540">
              <a:buNone/>
            </a:pPr>
            <a:r>
              <a:rPr lang="en-GB" sz="2400" i="1" dirty="0">
                <a:ea typeface="+mn-lt"/>
                <a:cs typeface="+mn-lt"/>
              </a:rPr>
              <a:t>      The people for whom we provide care will have their own individual needs and also be part of the wider needs of the culture that they belong to. </a:t>
            </a:r>
            <a:endParaRPr lang="en-GB" sz="2400" dirty="0">
              <a:cs typeface="Calibri"/>
            </a:endParaRPr>
          </a:p>
          <a:p>
            <a:pPr marL="383540" indent="-383540">
              <a:buNone/>
            </a:pPr>
            <a:r>
              <a:rPr lang="en-GB" sz="2400" i="1" dirty="0">
                <a:ea typeface="+mn-lt"/>
                <a:cs typeface="+mn-lt"/>
              </a:rPr>
              <a:t>      We need to ensure that these needs can be discussed and met to allow for the smooth transition of the body leaving the earth to go where the individual believes it to go.</a:t>
            </a:r>
            <a:endParaRPr lang="en-GB" sz="2400" dirty="0">
              <a:cs typeface="Calibri"/>
            </a:endParaRPr>
          </a:p>
          <a:p>
            <a:pPr marL="383540" indent="-383540">
              <a:buNone/>
            </a:pPr>
            <a:endParaRPr lang="en-GB" sz="2400" dirty="0">
              <a:cs typeface="Calibri"/>
            </a:endParaRPr>
          </a:p>
        </p:txBody>
      </p:sp>
      <p:sp>
        <p:nvSpPr>
          <p:cNvPr id="4" name="Slide Number Placeholder 3">
            <a:extLst>
              <a:ext uri="{FF2B5EF4-FFF2-40B4-BE49-F238E27FC236}">
                <a16:creationId xmlns:a16="http://schemas.microsoft.com/office/drawing/2014/main" xmlns="" id="{A26A4838-6E70-45BF-BF93-E24044F20163}"/>
              </a:ext>
            </a:extLst>
          </p:cNvPr>
          <p:cNvSpPr>
            <a:spLocks noGrp="1"/>
          </p:cNvSpPr>
          <p:nvPr>
            <p:ph type="sldNum" sz="quarter" idx="12"/>
          </p:nvPr>
        </p:nvSpPr>
        <p:spPr/>
        <p:txBody>
          <a:bodyPr/>
          <a:lstStyle/>
          <a:p>
            <a:fld id="{C014DD1E-5D91-48A3-AD6D-45FBA980D106}" type="slidenum">
              <a:rPr lang="en-GB" smtClean="0"/>
              <a:t>32</a:t>
            </a:fld>
            <a:endParaRPr lang="en-GB"/>
          </a:p>
        </p:txBody>
      </p:sp>
    </p:spTree>
    <p:extLst>
      <p:ext uri="{BB962C8B-B14F-4D97-AF65-F5344CB8AC3E}">
        <p14:creationId xmlns:p14="http://schemas.microsoft.com/office/powerpoint/2010/main" val="360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a:t>working across cultures</a:t>
            </a:r>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33</a:t>
            </a:fld>
            <a:endParaRPr lang="en-GB"/>
          </a:p>
        </p:txBody>
      </p:sp>
    </p:spTree>
    <p:extLst>
      <p:ext uri="{BB962C8B-B14F-4D97-AF65-F5344CB8AC3E}">
        <p14:creationId xmlns:p14="http://schemas.microsoft.com/office/powerpoint/2010/main" val="17281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8B24D-ABC0-4E4C-BFAB-3D5578D67260}"/>
              </a:ext>
            </a:extLst>
          </p:cNvPr>
          <p:cNvSpPr>
            <a:spLocks noGrp="1"/>
          </p:cNvSpPr>
          <p:nvPr>
            <p:ph type="title"/>
          </p:nvPr>
        </p:nvSpPr>
        <p:spPr>
          <a:xfrm>
            <a:off x="1390287" y="685800"/>
            <a:ext cx="9884376" cy="1485900"/>
          </a:xfrm>
        </p:spPr>
        <p:txBody>
          <a:bodyPr>
            <a:normAutofit/>
          </a:bodyPr>
          <a:lstStyle/>
          <a:p>
            <a:r>
              <a:rPr lang="en-GB" dirty="0"/>
              <a:t>Working with older people</a:t>
            </a:r>
          </a:p>
        </p:txBody>
      </p:sp>
      <p:sp>
        <p:nvSpPr>
          <p:cNvPr id="3" name="Content Placeholder 2">
            <a:extLst>
              <a:ext uri="{FF2B5EF4-FFF2-40B4-BE49-F238E27FC236}">
                <a16:creationId xmlns:a16="http://schemas.microsoft.com/office/drawing/2014/main" xmlns="" id="{E55D6456-33E5-4C85-923A-A781BCA178B0}"/>
              </a:ext>
            </a:extLst>
          </p:cNvPr>
          <p:cNvSpPr>
            <a:spLocks noGrp="1"/>
          </p:cNvSpPr>
          <p:nvPr>
            <p:ph idx="1"/>
          </p:nvPr>
        </p:nvSpPr>
        <p:spPr>
          <a:xfrm>
            <a:off x="1390286" y="2286000"/>
            <a:ext cx="6175168" cy="3581400"/>
          </a:xfrm>
        </p:spPr>
        <p:txBody>
          <a:bodyPr>
            <a:normAutofit/>
          </a:bodyPr>
          <a:lstStyle/>
          <a:p>
            <a:pPr marL="0" indent="0">
              <a:buNone/>
            </a:pPr>
            <a:r>
              <a:rPr lang="en-GB" dirty="0"/>
              <a:t>Our attitudes to old people can differ from others with a different cultural background to ourself.</a:t>
            </a:r>
          </a:p>
          <a:p>
            <a:pPr marL="0" indent="0">
              <a:buNone/>
            </a:pPr>
            <a:r>
              <a:rPr lang="en-GB" dirty="0"/>
              <a:t>This can effect how we view them, how we listen to them, how we acknowledge what they are saying and what we provide for them. </a:t>
            </a:r>
          </a:p>
          <a:p>
            <a:pPr marL="0" indent="0">
              <a:buNone/>
            </a:pPr>
            <a:r>
              <a:rPr lang="en-GB" dirty="0"/>
              <a:t>It can also affect the extent to which we involve their family members in their care throughout their life and during end of life care.</a:t>
            </a:r>
          </a:p>
        </p:txBody>
      </p:sp>
      <p:pic>
        <p:nvPicPr>
          <p:cNvPr id="5" name="Picture 4">
            <a:extLst>
              <a:ext uri="{FF2B5EF4-FFF2-40B4-BE49-F238E27FC236}">
                <a16:creationId xmlns:a16="http://schemas.microsoft.com/office/drawing/2014/main" xmlns="" id="{593DCE5B-914F-451A-896A-72F0DFEA98C9}"/>
              </a:ext>
            </a:extLst>
          </p:cNvPr>
          <p:cNvPicPr>
            <a:picLocks noChangeAspect="1"/>
          </p:cNvPicPr>
          <p:nvPr/>
        </p:nvPicPr>
        <p:blipFill rotWithShape="1">
          <a:blip r:embed="rId2"/>
          <a:srcRect l="27267" r="11146" b="3"/>
          <a:stretch/>
        </p:blipFill>
        <p:spPr>
          <a:xfrm>
            <a:off x="8034188" y="2171700"/>
            <a:ext cx="3210659" cy="3466681"/>
          </a:xfrm>
          <a:prstGeom prst="rect">
            <a:avLst/>
          </a:prstGeom>
        </p:spPr>
      </p:pic>
      <p:sp>
        <p:nvSpPr>
          <p:cNvPr id="4" name="Slide Number Placeholder 3">
            <a:extLst>
              <a:ext uri="{FF2B5EF4-FFF2-40B4-BE49-F238E27FC236}">
                <a16:creationId xmlns:a16="http://schemas.microsoft.com/office/drawing/2014/main" xmlns="" id="{03E0E782-B05C-44AB-B1DA-6C134F0EC0B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34</a:t>
            </a:fld>
            <a:endParaRPr lang="en-GB"/>
          </a:p>
        </p:txBody>
      </p:sp>
      <p:sp>
        <p:nvSpPr>
          <p:cNvPr id="7" name="TextBox 6">
            <a:extLst>
              <a:ext uri="{FF2B5EF4-FFF2-40B4-BE49-F238E27FC236}">
                <a16:creationId xmlns:a16="http://schemas.microsoft.com/office/drawing/2014/main" xmlns="" id="{12EE14A2-0CE1-4F8E-8C68-53F825B72427}"/>
              </a:ext>
            </a:extLst>
          </p:cNvPr>
          <p:cNvSpPr txBox="1"/>
          <p:nvPr/>
        </p:nvSpPr>
        <p:spPr>
          <a:xfrm>
            <a:off x="9334772" y="5638381"/>
            <a:ext cx="2253016"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5375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BC2CA-034F-4E6B-B05D-4B521E1F4FD3}"/>
              </a:ext>
            </a:extLst>
          </p:cNvPr>
          <p:cNvSpPr>
            <a:spLocks noGrp="1"/>
          </p:cNvSpPr>
          <p:nvPr>
            <p:ph type="title"/>
          </p:nvPr>
        </p:nvSpPr>
        <p:spPr>
          <a:xfrm>
            <a:off x="1371243" y="685800"/>
            <a:ext cx="9598700" cy="798984"/>
          </a:xfrm>
        </p:spPr>
        <p:txBody>
          <a:bodyPr/>
          <a:lstStyle/>
          <a:p>
            <a:r>
              <a:rPr lang="en-GB" dirty="0"/>
              <a:t>Working with older people</a:t>
            </a:r>
          </a:p>
        </p:txBody>
      </p:sp>
      <p:sp>
        <p:nvSpPr>
          <p:cNvPr id="3" name="Content Placeholder 2">
            <a:extLst>
              <a:ext uri="{FF2B5EF4-FFF2-40B4-BE49-F238E27FC236}">
                <a16:creationId xmlns:a16="http://schemas.microsoft.com/office/drawing/2014/main" xmlns="" id="{F310A0F3-ED74-4CD5-843F-5332F3CDD311}"/>
              </a:ext>
            </a:extLst>
          </p:cNvPr>
          <p:cNvSpPr>
            <a:spLocks noGrp="1"/>
          </p:cNvSpPr>
          <p:nvPr>
            <p:ph idx="1"/>
          </p:nvPr>
        </p:nvSpPr>
        <p:spPr>
          <a:xfrm>
            <a:off x="1371243" y="1628800"/>
            <a:ext cx="9598700" cy="4238600"/>
          </a:xfrm>
        </p:spPr>
        <p:txBody>
          <a:bodyPr>
            <a:normAutofit lnSpcReduction="10000"/>
          </a:bodyPr>
          <a:lstStyle/>
          <a:p>
            <a:pPr marL="0" indent="0">
              <a:buNone/>
            </a:pPr>
            <a:r>
              <a:rPr lang="en-GB" dirty="0"/>
              <a:t>What are the main things to think about to provide a culturally appropriate service to an older person? </a:t>
            </a:r>
          </a:p>
          <a:p>
            <a:pPr marL="0" indent="0">
              <a:buNone/>
            </a:pPr>
            <a:r>
              <a:rPr lang="en-GB" dirty="0"/>
              <a:t>Which of the statements do you agree with and why?</a:t>
            </a:r>
          </a:p>
          <a:p>
            <a:pPr marL="457200" indent="-457200">
              <a:buAutoNum type="alphaLcPeriod"/>
            </a:pPr>
            <a:r>
              <a:rPr lang="en-GB" dirty="0"/>
              <a:t>You should automatically give older people respect because of their age.</a:t>
            </a:r>
          </a:p>
          <a:p>
            <a:pPr marL="457200" indent="-457200">
              <a:buAutoNum type="alphaLcPeriod"/>
            </a:pPr>
            <a:r>
              <a:rPr lang="en-GB" dirty="0"/>
              <a:t>You should always include the family and also ask them what they think is the best for their relative.</a:t>
            </a:r>
          </a:p>
          <a:p>
            <a:pPr marL="457200" indent="-457200">
              <a:buAutoNum type="alphaLcPeriod"/>
            </a:pPr>
            <a:r>
              <a:rPr lang="en-GB" dirty="0"/>
              <a:t>You must ask the older person directly what they actually want.</a:t>
            </a:r>
          </a:p>
          <a:p>
            <a:pPr marL="457200" indent="-457200">
              <a:buAutoNum type="alphaLcPeriod"/>
            </a:pPr>
            <a:r>
              <a:rPr lang="en-GB" dirty="0"/>
              <a:t>You should provide what you think they want and what is right for them.</a:t>
            </a:r>
          </a:p>
          <a:p>
            <a:pPr marL="457200" indent="-457200">
              <a:buAutoNum type="alphaLcPeriod"/>
            </a:pPr>
            <a:r>
              <a:rPr lang="en-GB" dirty="0"/>
              <a:t>You go directly to the family, not to the older person, and ask them their wishes.</a:t>
            </a:r>
          </a:p>
          <a:p>
            <a:pPr marL="457200" indent="-457200">
              <a:buAutoNum type="alphaLcPeriod"/>
            </a:pPr>
            <a:r>
              <a:rPr lang="en-GB" dirty="0"/>
              <a:t>You think it doesn’t matter what age someone is, you will treat them in the same way as everyone else.</a:t>
            </a:r>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FE129B58-4E1B-41FC-93CD-3F44E67EFB49}"/>
              </a:ext>
            </a:extLst>
          </p:cNvPr>
          <p:cNvSpPr>
            <a:spLocks noGrp="1"/>
          </p:cNvSpPr>
          <p:nvPr>
            <p:ph type="sldNum" sz="quarter" idx="12"/>
          </p:nvPr>
        </p:nvSpPr>
        <p:spPr/>
        <p:txBody>
          <a:bodyPr/>
          <a:lstStyle/>
          <a:p>
            <a:fld id="{C014DD1E-5D91-48A3-AD6D-45FBA980D106}" type="slidenum">
              <a:rPr lang="en-GB" smtClean="0"/>
              <a:t>35</a:t>
            </a:fld>
            <a:endParaRPr lang="en-GB"/>
          </a:p>
        </p:txBody>
      </p:sp>
      <p:pic>
        <p:nvPicPr>
          <p:cNvPr id="5" name="Picture 4">
            <a:extLst>
              <a:ext uri="{FF2B5EF4-FFF2-40B4-BE49-F238E27FC236}">
                <a16:creationId xmlns:a16="http://schemas.microsoft.com/office/drawing/2014/main" xmlns="" id="{17E4EF56-66B1-4968-B5CD-C058DEC54A82}"/>
              </a:ext>
            </a:extLst>
          </p:cNvPr>
          <p:cNvPicPr>
            <a:picLocks noChangeAspect="1"/>
          </p:cNvPicPr>
          <p:nvPr/>
        </p:nvPicPr>
        <p:blipFill>
          <a:blip r:embed="rId2"/>
          <a:stretch>
            <a:fillRect/>
          </a:stretch>
        </p:blipFill>
        <p:spPr>
          <a:xfrm>
            <a:off x="10817582" y="5467908"/>
            <a:ext cx="791657" cy="798984"/>
          </a:xfrm>
          <a:prstGeom prst="rect">
            <a:avLst/>
          </a:prstGeom>
        </p:spPr>
      </p:pic>
    </p:spTree>
    <p:extLst>
      <p:ext uri="{BB962C8B-B14F-4D97-AF65-F5344CB8AC3E}">
        <p14:creationId xmlns:p14="http://schemas.microsoft.com/office/powerpoint/2010/main" val="4898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2FB93-6A38-4569-931D-AB9299965294}"/>
              </a:ext>
            </a:extLst>
          </p:cNvPr>
          <p:cNvSpPr>
            <a:spLocks noGrp="1"/>
          </p:cNvSpPr>
          <p:nvPr>
            <p:ph type="title"/>
          </p:nvPr>
        </p:nvSpPr>
        <p:spPr>
          <a:xfrm>
            <a:off x="1371243" y="685800"/>
            <a:ext cx="9598700" cy="798984"/>
          </a:xfrm>
        </p:spPr>
        <p:txBody>
          <a:bodyPr/>
          <a:lstStyle/>
          <a:p>
            <a:r>
              <a:rPr lang="en-GB" i="1" dirty="0"/>
              <a:t>Summary</a:t>
            </a:r>
          </a:p>
        </p:txBody>
      </p:sp>
      <p:sp>
        <p:nvSpPr>
          <p:cNvPr id="3" name="Content Placeholder 2">
            <a:extLst>
              <a:ext uri="{FF2B5EF4-FFF2-40B4-BE49-F238E27FC236}">
                <a16:creationId xmlns:a16="http://schemas.microsoft.com/office/drawing/2014/main" xmlns="" id="{86CB3A05-5076-4A60-9307-13372D790B88}"/>
              </a:ext>
            </a:extLst>
          </p:cNvPr>
          <p:cNvSpPr>
            <a:spLocks noGrp="1"/>
          </p:cNvSpPr>
          <p:nvPr>
            <p:ph idx="1"/>
          </p:nvPr>
        </p:nvSpPr>
        <p:spPr>
          <a:xfrm>
            <a:off x="1197868" y="2286000"/>
            <a:ext cx="10009111" cy="3581400"/>
          </a:xfrm>
        </p:spPr>
        <p:txBody>
          <a:bodyPr>
            <a:normAutofit lnSpcReduction="10000"/>
          </a:bodyPr>
          <a:lstStyle/>
          <a:p>
            <a:pPr marL="0" indent="0">
              <a:buNone/>
            </a:pPr>
            <a:r>
              <a:rPr lang="en-GB" i="1" dirty="0"/>
              <a:t>When dealing with or providing care to an older person it is important to take their cultural background into consideration.</a:t>
            </a:r>
            <a:br>
              <a:rPr lang="en-GB" i="1" dirty="0"/>
            </a:br>
            <a:r>
              <a:rPr lang="en-GB" i="1" dirty="0"/>
              <a:t/>
            </a:r>
            <a:br>
              <a:rPr lang="en-GB" i="1" dirty="0"/>
            </a:br>
            <a:r>
              <a:rPr lang="en-GB" i="1" dirty="0"/>
              <a:t>This means you have to take the time to ask questions and listen to the answers that they are giving you. </a:t>
            </a:r>
          </a:p>
          <a:p>
            <a:pPr marL="0" indent="0">
              <a:buNone/>
            </a:pPr>
            <a:r>
              <a:rPr lang="en-GB" i="1" dirty="0"/>
              <a:t>You must be aware of your own cultural influences and the impact they can have on your views of what is relevant and important. </a:t>
            </a:r>
          </a:p>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1999" b="0" i="1" u="none" strike="noStrike" kern="1200" cap="none" spc="0" normalizeH="0" baseline="0" noProof="0" dirty="0">
                <a:ln>
                  <a:noFill/>
                </a:ln>
                <a:solidFill>
                  <a:srgbClr val="004680"/>
                </a:solidFill>
                <a:effectLst/>
                <a:uLnTx/>
                <a:uFillTx/>
                <a:latin typeface="Calibri"/>
                <a:ea typeface="+mn-ea"/>
                <a:cs typeface="+mn-cs"/>
              </a:rPr>
              <a:t>Different cultures view ageing, death and dying in different ways and deal with both the emotions of ageing, the expectation of dying or being bereaved in different ways. </a:t>
            </a:r>
          </a:p>
          <a:p>
            <a:pPr marL="0" indent="0">
              <a:buNone/>
            </a:pPr>
            <a:r>
              <a:rPr lang="en-GB" i="1" dirty="0"/>
              <a:t>Living in a society represented by many cultures and religious beliefs means that attitudes to ageing, dying and death can be different from your own. </a:t>
            </a:r>
          </a:p>
          <a:p>
            <a:pPr marL="0" indent="0">
              <a:buNone/>
            </a:pPr>
            <a:endParaRPr lang="en-GB" i="1" dirty="0"/>
          </a:p>
        </p:txBody>
      </p:sp>
      <p:sp>
        <p:nvSpPr>
          <p:cNvPr id="4" name="Slide Number Placeholder 3">
            <a:extLst>
              <a:ext uri="{FF2B5EF4-FFF2-40B4-BE49-F238E27FC236}">
                <a16:creationId xmlns:a16="http://schemas.microsoft.com/office/drawing/2014/main" xmlns="" id="{40699D81-7715-418A-9B01-B318D88690BC}"/>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41822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F7CD2-1B3B-4E67-A875-32D2D8AB237B}"/>
              </a:ext>
            </a:extLst>
          </p:cNvPr>
          <p:cNvSpPr>
            <a:spLocks noGrp="1"/>
          </p:cNvSpPr>
          <p:nvPr>
            <p:ph type="title"/>
          </p:nvPr>
        </p:nvSpPr>
        <p:spPr>
          <a:xfrm>
            <a:off x="1371243" y="685800"/>
            <a:ext cx="9598700" cy="798984"/>
          </a:xfrm>
        </p:spPr>
        <p:txBody>
          <a:bodyPr/>
          <a:lstStyle/>
          <a:p>
            <a:r>
              <a:rPr lang="en-GB" dirty="0"/>
              <a:t>Action Plan</a:t>
            </a:r>
          </a:p>
        </p:txBody>
      </p:sp>
      <p:sp>
        <p:nvSpPr>
          <p:cNvPr id="3" name="Content Placeholder 2">
            <a:extLst>
              <a:ext uri="{FF2B5EF4-FFF2-40B4-BE49-F238E27FC236}">
                <a16:creationId xmlns:a16="http://schemas.microsoft.com/office/drawing/2014/main" xmlns="" id="{D959482C-C063-47AC-A3BA-C285E22E2032}"/>
              </a:ext>
            </a:extLst>
          </p:cNvPr>
          <p:cNvSpPr>
            <a:spLocks noGrp="1"/>
          </p:cNvSpPr>
          <p:nvPr>
            <p:ph idx="1"/>
          </p:nvPr>
        </p:nvSpPr>
        <p:spPr>
          <a:xfrm>
            <a:off x="1371243" y="1628800"/>
            <a:ext cx="9598700" cy="4238600"/>
          </a:xfrm>
        </p:spPr>
        <p:txBody>
          <a:bodyPr>
            <a:normAutofit/>
          </a:bodyPr>
          <a:lstStyle/>
          <a:p>
            <a:pPr marL="0" indent="0">
              <a:buNone/>
            </a:pPr>
            <a:r>
              <a:rPr lang="en-GB" b="1" dirty="0"/>
              <a:t>ACTION PLAN</a:t>
            </a:r>
            <a:r>
              <a:rPr lang="en-GB" dirty="0"/>
              <a:t/>
            </a:r>
            <a:br>
              <a:rPr lang="en-GB" dirty="0"/>
            </a:br>
            <a:r>
              <a:rPr lang="en-GB" dirty="0"/>
              <a:t>Answer the questions:</a:t>
            </a:r>
          </a:p>
          <a:p>
            <a:pPr marL="0" indent="0">
              <a:buNone/>
            </a:pPr>
            <a:r>
              <a:rPr lang="en-GB" dirty="0"/>
              <a:t>What have I learnt about myself and my own cultural background?</a:t>
            </a:r>
          </a:p>
          <a:p>
            <a:pPr marL="0" indent="0">
              <a:buNone/>
            </a:pPr>
            <a:endParaRPr lang="en-GB" dirty="0"/>
          </a:p>
          <a:p>
            <a:pPr marL="0" indent="0">
              <a:buNone/>
            </a:pPr>
            <a:r>
              <a:rPr lang="en-GB" dirty="0"/>
              <a:t>What have I learnt about ageing, dying and death?</a:t>
            </a:r>
          </a:p>
          <a:p>
            <a:pPr marL="0" indent="0">
              <a:buNone/>
            </a:pPr>
            <a:endParaRPr lang="en-GB" dirty="0"/>
          </a:p>
          <a:p>
            <a:pPr marL="0" indent="0">
              <a:buNone/>
            </a:pPr>
            <a:r>
              <a:rPr lang="en-GB" dirty="0"/>
              <a:t>What else would I like to know? </a:t>
            </a:r>
          </a:p>
          <a:p>
            <a:pPr marL="0" indent="0">
              <a:buNone/>
            </a:pPr>
            <a:endParaRPr lang="en-GB" dirty="0"/>
          </a:p>
          <a:p>
            <a:pPr marL="0" indent="0">
              <a:lnSpc>
                <a:spcPts val="1500"/>
              </a:lnSpc>
              <a:spcBef>
                <a:spcPts val="600"/>
              </a:spcBef>
              <a:buNone/>
            </a:pPr>
            <a:r>
              <a:rPr lang="en-GB" sz="2000" dirty="0">
                <a:effectLst/>
                <a:latin typeface="Calibri" panose="020F0502020204030204" pitchFamily="34" charset="0"/>
                <a:ea typeface="Calibri" panose="020F0502020204030204" pitchFamily="34" charset="0"/>
                <a:cs typeface="Calibri" panose="020F0502020204030204" pitchFamily="34" charset="0"/>
              </a:rPr>
              <a:t>What changes will I make in my current practise to ensure that all cultural considerations are in place for the people for whom I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dirty="0"/>
          </a:p>
        </p:txBody>
      </p:sp>
      <p:sp>
        <p:nvSpPr>
          <p:cNvPr id="4" name="Slide Number Placeholder 3">
            <a:extLst>
              <a:ext uri="{FF2B5EF4-FFF2-40B4-BE49-F238E27FC236}">
                <a16:creationId xmlns:a16="http://schemas.microsoft.com/office/drawing/2014/main" xmlns="" id="{D3CFECDE-6286-47C7-9FFC-AEE07DAE6734}"/>
              </a:ext>
            </a:extLst>
          </p:cNvPr>
          <p:cNvSpPr>
            <a:spLocks noGrp="1"/>
          </p:cNvSpPr>
          <p:nvPr>
            <p:ph type="sldNum" sz="quarter" idx="12"/>
          </p:nvPr>
        </p:nvSpPr>
        <p:spPr/>
        <p:txBody>
          <a:bodyPr/>
          <a:lstStyle/>
          <a:p>
            <a:fld id="{C014DD1E-5D91-48A3-AD6D-45FBA980D106}" type="slidenum">
              <a:rPr lang="en-GB" smtClean="0"/>
              <a:t>37</a:t>
            </a:fld>
            <a:endParaRPr lang="en-GB"/>
          </a:p>
        </p:txBody>
      </p:sp>
    </p:spTree>
    <p:extLst>
      <p:ext uri="{BB962C8B-B14F-4D97-AF65-F5344CB8AC3E}">
        <p14:creationId xmlns:p14="http://schemas.microsoft.com/office/powerpoint/2010/main" val="40372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188" y="3789040"/>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304A5-D50F-45CB-88C0-B6DE4E0081AD}"/>
              </a:ext>
            </a:extLst>
          </p:cNvPr>
          <p:cNvSpPr>
            <a:spLocks noGrp="1"/>
          </p:cNvSpPr>
          <p:nvPr>
            <p:ph type="title"/>
          </p:nvPr>
        </p:nvSpPr>
        <p:spPr>
          <a:xfrm>
            <a:off x="1371242" y="685800"/>
            <a:ext cx="9598700" cy="1485900"/>
          </a:xfrm>
        </p:spPr>
        <p:txBody>
          <a:bodyPr>
            <a:normAutofit/>
          </a:bodyPr>
          <a:lstStyle/>
          <a:p>
            <a:r>
              <a:rPr lang="en-GB" dirty="0"/>
              <a:t>Perceptions of Age</a:t>
            </a:r>
          </a:p>
        </p:txBody>
      </p:sp>
      <p:sp>
        <p:nvSpPr>
          <p:cNvPr id="4" name="Slide Number Placeholder 3">
            <a:extLst>
              <a:ext uri="{FF2B5EF4-FFF2-40B4-BE49-F238E27FC236}">
                <a16:creationId xmlns:a16="http://schemas.microsoft.com/office/drawing/2014/main" xmlns="" id="{26BDE369-B63F-4C3C-B1E6-B6C4261F708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4</a:t>
            </a:fld>
            <a:endParaRPr lang="en-GB"/>
          </a:p>
        </p:txBody>
      </p:sp>
      <p:graphicFrame>
        <p:nvGraphicFramePr>
          <p:cNvPr id="6" name="Content Placeholder 2">
            <a:extLst>
              <a:ext uri="{FF2B5EF4-FFF2-40B4-BE49-F238E27FC236}">
                <a16:creationId xmlns:a16="http://schemas.microsoft.com/office/drawing/2014/main" xmlns="" id="{87A5CDFF-F979-41A6-B4AA-C04756A35CF5}"/>
              </a:ext>
            </a:extLst>
          </p:cNvPr>
          <p:cNvGraphicFramePr>
            <a:graphicFrameLocks noGrp="1"/>
          </p:cNvGraphicFramePr>
          <p:nvPr>
            <p:ph idx="1"/>
            <p:extLst>
              <p:ext uri="{D42A27DB-BD31-4B8C-83A1-F6EECF244321}">
                <p14:modId xmlns:p14="http://schemas.microsoft.com/office/powerpoint/2010/main" val="3323781809"/>
              </p:ext>
            </p:extLst>
          </p:nvPr>
        </p:nvGraphicFramePr>
        <p:xfrm>
          <a:off x="1371242" y="1556792"/>
          <a:ext cx="9598700" cy="431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xmlns="" id="{07D326C9-1467-4CF0-878F-8CAD5838C254}"/>
              </a:ext>
            </a:extLst>
          </p:cNvPr>
          <p:cNvPicPr>
            <a:picLocks noChangeAspect="1"/>
          </p:cNvPicPr>
          <p:nvPr/>
        </p:nvPicPr>
        <p:blipFill>
          <a:blip r:embed="rId7"/>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14844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65EEC-3A14-416A-B67D-6F409D018545}"/>
              </a:ext>
            </a:extLst>
          </p:cNvPr>
          <p:cNvSpPr>
            <a:spLocks noGrp="1"/>
          </p:cNvSpPr>
          <p:nvPr>
            <p:ph type="title"/>
          </p:nvPr>
        </p:nvSpPr>
        <p:spPr>
          <a:xfrm>
            <a:off x="1390287" y="685800"/>
            <a:ext cx="9884376" cy="1485900"/>
          </a:xfrm>
        </p:spPr>
        <p:txBody>
          <a:bodyPr>
            <a:normAutofit/>
          </a:bodyPr>
          <a:lstStyle/>
          <a:p>
            <a:r>
              <a:rPr lang="en-GB" dirty="0"/>
              <a:t>Thinking about age</a:t>
            </a:r>
          </a:p>
        </p:txBody>
      </p:sp>
      <p:pic>
        <p:nvPicPr>
          <p:cNvPr id="5" name="Picture 4">
            <a:extLst>
              <a:ext uri="{FF2B5EF4-FFF2-40B4-BE49-F238E27FC236}">
                <a16:creationId xmlns:a16="http://schemas.microsoft.com/office/drawing/2014/main" xmlns="" id="{FDAD9B23-E748-4BD8-ADF9-69A285B300A6}"/>
              </a:ext>
            </a:extLst>
          </p:cNvPr>
          <p:cNvPicPr>
            <a:picLocks noChangeAspect="1"/>
          </p:cNvPicPr>
          <p:nvPr/>
        </p:nvPicPr>
        <p:blipFill rotWithShape="1">
          <a:blip r:embed="rId2"/>
          <a:srcRect l="19432" r="18981" b="3"/>
          <a:stretch/>
        </p:blipFill>
        <p:spPr>
          <a:xfrm>
            <a:off x="1390286" y="2401556"/>
            <a:ext cx="3210659" cy="3466681"/>
          </a:xfrm>
          <a:prstGeom prst="rect">
            <a:avLst/>
          </a:prstGeom>
        </p:spPr>
      </p:pic>
      <p:sp>
        <p:nvSpPr>
          <p:cNvPr id="3" name="Content Placeholder 2">
            <a:extLst>
              <a:ext uri="{FF2B5EF4-FFF2-40B4-BE49-F238E27FC236}">
                <a16:creationId xmlns:a16="http://schemas.microsoft.com/office/drawing/2014/main" xmlns="" id="{DE03B33E-5555-46CB-8ECC-12CB10B5F902}"/>
              </a:ext>
            </a:extLst>
          </p:cNvPr>
          <p:cNvSpPr>
            <a:spLocks noGrp="1"/>
          </p:cNvSpPr>
          <p:nvPr>
            <p:ph idx="1"/>
          </p:nvPr>
        </p:nvSpPr>
        <p:spPr>
          <a:xfrm>
            <a:off x="5099495" y="2286000"/>
            <a:ext cx="6175168" cy="3581400"/>
          </a:xfrm>
        </p:spPr>
        <p:txBody>
          <a:bodyPr>
            <a:normAutofit lnSpcReduction="10000"/>
          </a:bodyPr>
          <a:lstStyle/>
          <a:p>
            <a:pPr marL="0" indent="0">
              <a:buNone/>
            </a:pPr>
            <a:r>
              <a:rPr lang="en-GB" dirty="0"/>
              <a:t>How do you expect people to think of you when you reach the age that you have just written down?</a:t>
            </a:r>
          </a:p>
          <a:p>
            <a:pPr marL="457200" indent="-457200">
              <a:buAutoNum type="alphaLcPeriod"/>
            </a:pPr>
            <a:r>
              <a:rPr lang="en-GB" dirty="0"/>
              <a:t>More important that a young person OR</a:t>
            </a:r>
          </a:p>
          <a:p>
            <a:pPr marL="457200" indent="-457200">
              <a:buAutoNum type="alphaLcPeriod"/>
            </a:pPr>
            <a:r>
              <a:rPr lang="en-GB" dirty="0"/>
              <a:t>Less important that a young person</a:t>
            </a:r>
            <a:br>
              <a:rPr lang="en-GB" dirty="0"/>
            </a:br>
            <a:endParaRPr lang="en-GB" dirty="0"/>
          </a:p>
          <a:p>
            <a:pPr marL="457200" indent="-457200">
              <a:buAutoNum type="alphaLcPeriod"/>
            </a:pPr>
            <a:r>
              <a:rPr lang="en-GB" dirty="0"/>
              <a:t>Wise and someone to ask about important things OR</a:t>
            </a:r>
          </a:p>
          <a:p>
            <a:pPr marL="457200" indent="-457200">
              <a:buAutoNum type="alphaLcPeriod"/>
            </a:pPr>
            <a:r>
              <a:rPr lang="en-GB" dirty="0"/>
              <a:t>Someone who is out of touch with life and whose opinions and ideas are less important.</a:t>
            </a:r>
          </a:p>
          <a:p>
            <a:pPr marL="0" indent="0">
              <a:buNone/>
            </a:pPr>
            <a:r>
              <a:rPr lang="en-GB" dirty="0"/>
              <a:t>Do you think your views are influenced by your own cultural background? </a:t>
            </a:r>
          </a:p>
        </p:txBody>
      </p:sp>
      <p:sp>
        <p:nvSpPr>
          <p:cNvPr id="4" name="Slide Number Placeholder 3">
            <a:extLst>
              <a:ext uri="{FF2B5EF4-FFF2-40B4-BE49-F238E27FC236}">
                <a16:creationId xmlns:a16="http://schemas.microsoft.com/office/drawing/2014/main" xmlns="" id="{157DC5C1-056C-4C9B-BA5A-0E014CD950C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a16="http://schemas.microsoft.com/office/drawing/2014/main" xmlns="" id="{6C3E7D8C-5C50-4B5F-BE59-975CCC7ED534}"/>
              </a:ext>
            </a:extLst>
          </p:cNvPr>
          <p:cNvSpPr txBox="1"/>
          <p:nvPr/>
        </p:nvSpPr>
        <p:spPr>
          <a:xfrm>
            <a:off x="1269876" y="5944419"/>
            <a:ext cx="2160240" cy="230832"/>
          </a:xfrm>
          <a:prstGeom prst="rect">
            <a:avLst/>
          </a:prstGeom>
          <a:noFill/>
        </p:spPr>
        <p:txBody>
          <a:bodyPr wrap="square">
            <a:spAutoFit/>
          </a:bodyPr>
          <a:lstStyle/>
          <a:p>
            <a:r>
              <a:rPr lang="en-GB" sz="900" dirty="0"/>
              <a:t>https://www.pexels.com/search/free/</a:t>
            </a:r>
          </a:p>
        </p:txBody>
      </p:sp>
      <p:pic>
        <p:nvPicPr>
          <p:cNvPr id="6" name="Picture 5">
            <a:extLst>
              <a:ext uri="{FF2B5EF4-FFF2-40B4-BE49-F238E27FC236}">
                <a16:creationId xmlns:a16="http://schemas.microsoft.com/office/drawing/2014/main" xmlns="" id="{C67BF909-672B-49D6-A75F-E9D14E0BAACE}"/>
              </a:ext>
            </a:extLst>
          </p:cNvPr>
          <p:cNvPicPr>
            <a:picLocks noChangeAspect="1"/>
          </p:cNvPicPr>
          <p:nvPr/>
        </p:nvPicPr>
        <p:blipFill>
          <a:blip r:embed="rId3"/>
          <a:stretch>
            <a:fillRect/>
          </a:stretch>
        </p:blipFill>
        <p:spPr>
          <a:xfrm>
            <a:off x="10928995" y="5573177"/>
            <a:ext cx="896190" cy="846612"/>
          </a:xfrm>
          <a:prstGeom prst="rect">
            <a:avLst/>
          </a:prstGeom>
        </p:spPr>
      </p:pic>
    </p:spTree>
    <p:extLst>
      <p:ext uri="{BB962C8B-B14F-4D97-AF65-F5344CB8AC3E}">
        <p14:creationId xmlns:p14="http://schemas.microsoft.com/office/powerpoint/2010/main" val="41514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1B7C85-1ACD-49B3-82A6-6F38F8DD0DE9}"/>
              </a:ext>
            </a:extLst>
          </p:cNvPr>
          <p:cNvPicPr>
            <a:picLocks noChangeAspect="1"/>
          </p:cNvPicPr>
          <p:nvPr/>
        </p:nvPicPr>
        <p:blipFill rotWithShape="1">
          <a:blip r:embed="rId2"/>
          <a:srcRect t="13012" b="14916"/>
          <a:stretch/>
        </p:blipFill>
        <p:spPr>
          <a:xfrm rot="660000">
            <a:off x="1302087" y="1258913"/>
            <a:ext cx="4320480" cy="4527469"/>
          </a:xfrm>
          <a:prstGeom prst="rect">
            <a:avLst/>
          </a:prstGeom>
          <a:ln>
            <a:noFill/>
          </a:ln>
          <a:effectLst>
            <a:softEdge rad="112500"/>
          </a:effectLst>
        </p:spPr>
      </p:pic>
      <p:sp>
        <p:nvSpPr>
          <p:cNvPr id="3" name="Content Placeholder 2">
            <a:extLst>
              <a:ext uri="{FF2B5EF4-FFF2-40B4-BE49-F238E27FC236}">
                <a16:creationId xmlns:a16="http://schemas.microsoft.com/office/drawing/2014/main" xmlns="" id="{D6F61EB2-F434-4BE9-89C5-F2ED1F434602}"/>
              </a:ext>
            </a:extLst>
          </p:cNvPr>
          <p:cNvSpPr>
            <a:spLocks noGrp="1"/>
          </p:cNvSpPr>
          <p:nvPr>
            <p:ph idx="1"/>
          </p:nvPr>
        </p:nvSpPr>
        <p:spPr>
          <a:xfrm>
            <a:off x="6508989" y="1268760"/>
            <a:ext cx="5252259" cy="4166592"/>
          </a:xfrm>
        </p:spPr>
        <p:txBody>
          <a:bodyPr>
            <a:normAutofit/>
          </a:bodyPr>
          <a:lstStyle/>
          <a:p>
            <a:pPr marL="0" indent="0">
              <a:buNone/>
            </a:pPr>
            <a:r>
              <a:rPr lang="en-GB" dirty="0"/>
              <a:t>The culture we are born into, grow up in, and live in influences our attitudes to many things including</a:t>
            </a:r>
          </a:p>
          <a:p>
            <a:r>
              <a:rPr lang="en-GB" dirty="0"/>
              <a:t> how we think about aging</a:t>
            </a:r>
          </a:p>
          <a:p>
            <a:r>
              <a:rPr lang="en-GB" dirty="0"/>
              <a:t> how we expect to be treated in old age </a:t>
            </a:r>
          </a:p>
          <a:p>
            <a:r>
              <a:rPr lang="en-GB" dirty="0"/>
              <a:t> our attitudes to the elderly. </a:t>
            </a:r>
          </a:p>
        </p:txBody>
      </p:sp>
      <p:sp>
        <p:nvSpPr>
          <p:cNvPr id="4" name="Slide Number Placeholder 3">
            <a:extLst>
              <a:ext uri="{FF2B5EF4-FFF2-40B4-BE49-F238E27FC236}">
                <a16:creationId xmlns:a16="http://schemas.microsoft.com/office/drawing/2014/main" xmlns="" id="{D3210F83-53A1-4664-9A15-4C0514ACB59A}"/>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6</a:t>
            </a:fld>
            <a:endParaRPr lang="en-GB"/>
          </a:p>
        </p:txBody>
      </p:sp>
      <p:pic>
        <p:nvPicPr>
          <p:cNvPr id="2" name="Picture 1">
            <a:extLst>
              <a:ext uri="{FF2B5EF4-FFF2-40B4-BE49-F238E27FC236}">
                <a16:creationId xmlns:a16="http://schemas.microsoft.com/office/drawing/2014/main" xmlns="" id="{1D3A223A-11DE-4E30-9A8D-9497312A5349}"/>
              </a:ext>
            </a:extLst>
          </p:cNvPr>
          <p:cNvPicPr>
            <a:picLocks noChangeAspect="1"/>
          </p:cNvPicPr>
          <p:nvPr/>
        </p:nvPicPr>
        <p:blipFill>
          <a:blip r:embed="rId3"/>
          <a:stretch>
            <a:fillRect/>
          </a:stretch>
        </p:blipFill>
        <p:spPr>
          <a:xfrm>
            <a:off x="981844" y="5699018"/>
            <a:ext cx="2164268" cy="262151"/>
          </a:xfrm>
          <a:prstGeom prst="rect">
            <a:avLst/>
          </a:prstGeom>
        </p:spPr>
      </p:pic>
    </p:spTree>
    <p:extLst>
      <p:ext uri="{BB962C8B-B14F-4D97-AF65-F5344CB8AC3E}">
        <p14:creationId xmlns:p14="http://schemas.microsoft.com/office/powerpoint/2010/main" val="3524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5BF9B-FAAA-4C3E-9364-2E67BD99BD49}"/>
              </a:ext>
            </a:extLst>
          </p:cNvPr>
          <p:cNvSpPr>
            <a:spLocks noGrp="1"/>
          </p:cNvSpPr>
          <p:nvPr>
            <p:ph type="title"/>
          </p:nvPr>
        </p:nvSpPr>
        <p:spPr>
          <a:xfrm>
            <a:off x="1371243" y="685800"/>
            <a:ext cx="9598700" cy="798984"/>
          </a:xfrm>
        </p:spPr>
        <p:txBody>
          <a:bodyPr/>
          <a:lstStyle/>
          <a:p>
            <a:r>
              <a:rPr lang="en-GB" dirty="0"/>
              <a:t>Cultural attitudes to ageing</a:t>
            </a:r>
          </a:p>
        </p:txBody>
      </p:sp>
      <p:sp>
        <p:nvSpPr>
          <p:cNvPr id="3" name="Content Placeholder 2">
            <a:extLst>
              <a:ext uri="{FF2B5EF4-FFF2-40B4-BE49-F238E27FC236}">
                <a16:creationId xmlns:a16="http://schemas.microsoft.com/office/drawing/2014/main" xmlns="" id="{E513A9DA-4EEC-4BB2-A3F7-0FBA32BD6C88}"/>
              </a:ext>
            </a:extLst>
          </p:cNvPr>
          <p:cNvSpPr>
            <a:spLocks noGrp="1"/>
          </p:cNvSpPr>
          <p:nvPr>
            <p:ph idx="1"/>
          </p:nvPr>
        </p:nvSpPr>
        <p:spPr>
          <a:xfrm>
            <a:off x="1371243" y="1700808"/>
            <a:ext cx="9598700" cy="3581400"/>
          </a:xfrm>
        </p:spPr>
        <p:txBody>
          <a:bodyPr>
            <a:normAutofit lnSpcReduction="10000"/>
          </a:bodyPr>
          <a:lstStyle/>
          <a:p>
            <a:pPr marL="0" indent="0">
              <a:buNone/>
            </a:pPr>
            <a:r>
              <a:rPr lang="en-GB" dirty="0"/>
              <a:t>What are the most common attitudes to older people in your culture?</a:t>
            </a:r>
            <a:br>
              <a:rPr lang="en-GB" dirty="0"/>
            </a:br>
            <a:r>
              <a:rPr lang="en-GB" dirty="0"/>
              <a:t>Which of these statements do you think are true? </a:t>
            </a:r>
          </a:p>
          <a:p>
            <a:pPr marL="457200" indent="-457200">
              <a:buAutoNum type="alphaLcPeriod"/>
            </a:pPr>
            <a:r>
              <a:rPr lang="en-GB" dirty="0"/>
              <a:t>Old people are seen as wise.</a:t>
            </a:r>
          </a:p>
          <a:p>
            <a:pPr marL="457200" indent="-457200">
              <a:buAutoNum type="alphaLcPeriod"/>
            </a:pPr>
            <a:r>
              <a:rPr lang="en-GB" dirty="0"/>
              <a:t>It is believed that we should listen to old people.</a:t>
            </a:r>
          </a:p>
          <a:p>
            <a:pPr marL="457200" indent="-457200">
              <a:buAutoNum type="alphaLcPeriod"/>
            </a:pPr>
            <a:r>
              <a:rPr lang="en-GB" dirty="0"/>
              <a:t>Old people do not know much about today’s world. </a:t>
            </a:r>
          </a:p>
          <a:p>
            <a:pPr marL="457200" indent="-457200">
              <a:buAutoNum type="alphaLcPeriod"/>
            </a:pPr>
            <a:r>
              <a:rPr lang="en-GB" dirty="0"/>
              <a:t>It is difficult having an interesting conversation with most old people.</a:t>
            </a:r>
          </a:p>
          <a:p>
            <a:pPr marL="457200" indent="-457200">
              <a:buAutoNum type="alphaLcPeriod"/>
            </a:pPr>
            <a:r>
              <a:rPr lang="en-GB" dirty="0"/>
              <a:t>Old people have different opinions to young people.</a:t>
            </a:r>
          </a:p>
          <a:p>
            <a:pPr marL="457200" indent="-457200">
              <a:buAutoNum type="alphaLcPeriod"/>
            </a:pPr>
            <a:r>
              <a:rPr lang="en-GB" dirty="0"/>
              <a:t>It is younger people who are thought of as important and old people should listen to them.</a:t>
            </a:r>
          </a:p>
          <a:p>
            <a:pPr marL="0" indent="0">
              <a:buNone/>
            </a:pPr>
            <a:endParaRPr lang="en-GB" sz="1400" i="1"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13DB4FF8-35AD-41C9-AAB0-44371CDBC1E0}"/>
              </a:ext>
            </a:extLst>
          </p:cNvPr>
          <p:cNvSpPr>
            <a:spLocks noGrp="1"/>
          </p:cNvSpPr>
          <p:nvPr>
            <p:ph type="sldNum" sz="quarter" idx="12"/>
          </p:nvPr>
        </p:nvSpPr>
        <p:spPr/>
        <p:txBody>
          <a:bodyPr/>
          <a:lstStyle/>
          <a:p>
            <a:fld id="{C014DD1E-5D91-48A3-AD6D-45FBA980D106}" type="slidenum">
              <a:rPr lang="en-GB" smtClean="0"/>
              <a:t>7</a:t>
            </a:fld>
            <a:endParaRPr lang="en-GB"/>
          </a:p>
        </p:txBody>
      </p:sp>
      <p:pic>
        <p:nvPicPr>
          <p:cNvPr id="5" name="Picture 4">
            <a:extLst>
              <a:ext uri="{FF2B5EF4-FFF2-40B4-BE49-F238E27FC236}">
                <a16:creationId xmlns:a16="http://schemas.microsoft.com/office/drawing/2014/main" xmlns="" id="{3B01C585-10F9-458C-9DA6-6253E8D583E8}"/>
              </a:ext>
            </a:extLst>
          </p:cNvPr>
          <p:cNvPicPr>
            <a:picLocks noChangeAspect="1"/>
          </p:cNvPicPr>
          <p:nvPr/>
        </p:nvPicPr>
        <p:blipFill>
          <a:blip r:embed="rId2"/>
          <a:stretch>
            <a:fillRect/>
          </a:stretch>
        </p:blipFill>
        <p:spPr>
          <a:xfrm>
            <a:off x="10618199" y="5282208"/>
            <a:ext cx="896190" cy="829128"/>
          </a:xfrm>
          <a:prstGeom prst="rect">
            <a:avLst/>
          </a:prstGeom>
        </p:spPr>
      </p:pic>
    </p:spTree>
    <p:extLst>
      <p:ext uri="{BB962C8B-B14F-4D97-AF65-F5344CB8AC3E}">
        <p14:creationId xmlns:p14="http://schemas.microsoft.com/office/powerpoint/2010/main" val="394647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7EEF8-90A8-4082-BD54-B15748E249BE}"/>
              </a:ext>
            </a:extLst>
          </p:cNvPr>
          <p:cNvSpPr>
            <a:spLocks noGrp="1"/>
          </p:cNvSpPr>
          <p:nvPr>
            <p:ph type="title"/>
          </p:nvPr>
        </p:nvSpPr>
        <p:spPr>
          <a:xfrm>
            <a:off x="1371243" y="685800"/>
            <a:ext cx="9598700" cy="870992"/>
          </a:xfrm>
        </p:spPr>
        <p:txBody>
          <a:bodyPr/>
          <a:lstStyle/>
          <a:p>
            <a:r>
              <a:rPr lang="en-GB" i="1" dirty="0"/>
              <a:t>Summary</a:t>
            </a:r>
          </a:p>
        </p:txBody>
      </p:sp>
      <p:sp>
        <p:nvSpPr>
          <p:cNvPr id="3" name="Content Placeholder 2">
            <a:extLst>
              <a:ext uri="{FF2B5EF4-FFF2-40B4-BE49-F238E27FC236}">
                <a16:creationId xmlns:a16="http://schemas.microsoft.com/office/drawing/2014/main" xmlns="" id="{BF74625B-C730-4052-80F4-944C21EDD08B}"/>
              </a:ext>
            </a:extLst>
          </p:cNvPr>
          <p:cNvSpPr>
            <a:spLocks noGrp="1"/>
          </p:cNvSpPr>
          <p:nvPr>
            <p:ph idx="1"/>
          </p:nvPr>
        </p:nvSpPr>
        <p:spPr>
          <a:xfrm>
            <a:off x="1371243" y="1556792"/>
            <a:ext cx="9598700" cy="4310608"/>
          </a:xfrm>
        </p:spPr>
        <p:txBody>
          <a:bodyPr>
            <a:normAutofit/>
          </a:bodyPr>
          <a:lstStyle/>
          <a:p>
            <a:pPr marL="0" indent="0">
              <a:buNone/>
            </a:pPr>
            <a:r>
              <a:rPr lang="en-GB" i="1" dirty="0"/>
              <a:t>You might feel that there are right or wrong answers to the questions. </a:t>
            </a:r>
          </a:p>
          <a:p>
            <a:pPr marL="0" indent="0">
              <a:buNone/>
            </a:pPr>
            <a:r>
              <a:rPr lang="en-GB" i="1" dirty="0"/>
              <a:t>However there are actually no wrong answers. Your answers will depend on 2 things,  your own personality and also your own cultural background.</a:t>
            </a:r>
          </a:p>
          <a:p>
            <a:pPr marL="0" indent="0">
              <a:buNone/>
            </a:pPr>
            <a:r>
              <a:rPr lang="en-GB" i="1" dirty="0"/>
              <a:t>Different cultures view old age in different ways. </a:t>
            </a:r>
          </a:p>
          <a:p>
            <a:pPr marL="0" indent="0">
              <a:buNone/>
            </a:pPr>
            <a:r>
              <a:rPr lang="en-GB" i="1" dirty="0"/>
              <a:t>For example, in most eastern cultures older people are seen as more important and wiser than younger people. </a:t>
            </a:r>
          </a:p>
          <a:p>
            <a:pPr marL="0" indent="0">
              <a:buNone/>
            </a:pPr>
            <a:r>
              <a:rPr lang="en-GB" i="1" dirty="0"/>
              <a:t>In these cultures old age is respected and it is disrespectful for older people to be challenged or disagreed with. </a:t>
            </a:r>
          </a:p>
          <a:p>
            <a:pPr marL="0" indent="0">
              <a:buNone/>
            </a:pPr>
            <a:r>
              <a:rPr lang="en-GB" i="1" dirty="0"/>
              <a:t>In some other cultures older people are not respected in the same way - beliefs and attitudes towards them may be less positive, even if people are outwardly polite and respectful to them. </a:t>
            </a:r>
          </a:p>
          <a:p>
            <a:endParaRPr lang="en-GB" dirty="0"/>
          </a:p>
        </p:txBody>
      </p:sp>
      <p:sp>
        <p:nvSpPr>
          <p:cNvPr id="4" name="Slide Number Placeholder 3">
            <a:extLst>
              <a:ext uri="{FF2B5EF4-FFF2-40B4-BE49-F238E27FC236}">
                <a16:creationId xmlns:a16="http://schemas.microsoft.com/office/drawing/2014/main" xmlns="" id="{B0D028CF-3DB2-4EA1-8AC8-CDA902ECE69D}"/>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0192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Approaches to Dying</a:t>
            </a:r>
          </a:p>
        </p:txBody>
      </p:sp>
      <p:sp>
        <p:nvSpPr>
          <p:cNvPr id="4" name="Slide Number Placeholder 3"/>
          <p:cNvSpPr>
            <a:spLocks noGrp="1"/>
          </p:cNvSpPr>
          <p:nvPr>
            <p:ph type="sldNum" sz="quarter" idx="12"/>
          </p:nvPr>
        </p:nvSpPr>
        <p:spPr/>
        <p:txBody>
          <a:bodyPr/>
          <a:lstStyle/>
          <a:p>
            <a:fld id="{C014DD1E-5D91-48A3-AD6D-45FBA980D106}" type="slidenum">
              <a:rPr lang="en-GB" smtClean="0"/>
              <a:t>9</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C1D44B-2A5C-4927-9CC2-1EC8BA05543E}">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45571</TotalTime>
  <Words>2624</Words>
  <Application>Microsoft Office PowerPoint</Application>
  <PresentationFormat>Custom</PresentationFormat>
  <Paragraphs>214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Franklin Gothic Book</vt:lpstr>
      <vt:lpstr>Times New Roman</vt:lpstr>
      <vt:lpstr>Wingdings</vt:lpstr>
      <vt:lpstr>Crop</vt:lpstr>
      <vt:lpstr>AgEing, Dying &amp; Death</vt:lpstr>
      <vt:lpstr>Learning objectives</vt:lpstr>
      <vt:lpstr>Introduction</vt:lpstr>
      <vt:lpstr>Perceptions of Age</vt:lpstr>
      <vt:lpstr>Thinking about age</vt:lpstr>
      <vt:lpstr>PowerPoint Presentation</vt:lpstr>
      <vt:lpstr>Cultural attitudes to ageing</vt:lpstr>
      <vt:lpstr>Summary</vt:lpstr>
      <vt:lpstr>Approaches to Dying</vt:lpstr>
      <vt:lpstr>We are all born and we will all die</vt:lpstr>
      <vt:lpstr>Different notions on death and the afterlife</vt:lpstr>
      <vt:lpstr>A Good Death</vt:lpstr>
      <vt:lpstr>Death Affirming and Death Denying/Defying Cultures</vt:lpstr>
      <vt:lpstr>Death affirming Cultures </vt:lpstr>
      <vt:lpstr>Death denying / defying cultures</vt:lpstr>
      <vt:lpstr>Your cultural attitudes</vt:lpstr>
      <vt:lpstr>Summary</vt:lpstr>
      <vt:lpstr>Rites of passage</vt:lpstr>
      <vt:lpstr>Rites</vt:lpstr>
      <vt:lpstr>Rites of passage</vt:lpstr>
      <vt:lpstr>Rites of passage phases (cont.)</vt:lpstr>
      <vt:lpstr>Rite of passage phases (cont.)</vt:lpstr>
      <vt:lpstr>Rites of passage</vt:lpstr>
      <vt:lpstr>Summary</vt:lpstr>
      <vt:lpstr> major religious beliefs - perceptions of  death and dying</vt:lpstr>
      <vt:lpstr>Relationships of world religions to death</vt:lpstr>
      <vt:lpstr>Cyclical perceptions</vt:lpstr>
      <vt:lpstr>Linear perceptions</vt:lpstr>
      <vt:lpstr>Linear perceptions</vt:lpstr>
      <vt:lpstr>Linear perceptions</vt:lpstr>
      <vt:lpstr>Cyclical or Linear?</vt:lpstr>
      <vt:lpstr>Summary</vt:lpstr>
      <vt:lpstr>working across cultures</vt:lpstr>
      <vt:lpstr>Working with older people</vt:lpstr>
      <vt:lpstr>Working with older people</vt:lpstr>
      <vt:lpstr>Summary</vt:lpstr>
      <vt:lpstr>Action 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HilaryH</cp:lastModifiedBy>
  <cp:revision>454</cp:revision>
  <cp:lastPrinted>2018-11-19T09:43:55Z</cp:lastPrinted>
  <dcterms:created xsi:type="dcterms:W3CDTF">2018-08-29T12:26:02Z</dcterms:created>
  <dcterms:modified xsi:type="dcterms:W3CDTF">2022-01-22T11:01:54Z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