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37"/>
  </p:notesMasterIdLst>
  <p:handoutMasterIdLst>
    <p:handoutMasterId r:id="rId38"/>
  </p:handoutMasterIdLst>
  <p:sldIdLst>
    <p:sldId id="742" r:id="rId5"/>
    <p:sldId id="743" r:id="rId6"/>
    <p:sldId id="746" r:id="rId7"/>
    <p:sldId id="744" r:id="rId8"/>
    <p:sldId id="745" r:id="rId9"/>
    <p:sldId id="748" r:id="rId10"/>
    <p:sldId id="749" r:id="rId11"/>
    <p:sldId id="752" r:id="rId12"/>
    <p:sldId id="751" r:id="rId13"/>
    <p:sldId id="753" r:id="rId14"/>
    <p:sldId id="754" r:id="rId15"/>
    <p:sldId id="755" r:id="rId16"/>
    <p:sldId id="756" r:id="rId17"/>
    <p:sldId id="758" r:id="rId18"/>
    <p:sldId id="750" r:id="rId19"/>
    <p:sldId id="774" r:id="rId20"/>
    <p:sldId id="757" r:id="rId21"/>
    <p:sldId id="761" r:id="rId22"/>
    <p:sldId id="762" r:id="rId23"/>
    <p:sldId id="760" r:id="rId24"/>
    <p:sldId id="763" r:id="rId25"/>
    <p:sldId id="764" r:id="rId26"/>
    <p:sldId id="765" r:id="rId27"/>
    <p:sldId id="766" r:id="rId28"/>
    <p:sldId id="768" r:id="rId29"/>
    <p:sldId id="767" r:id="rId30"/>
    <p:sldId id="775" r:id="rId31"/>
    <p:sldId id="769" r:id="rId32"/>
    <p:sldId id="770" r:id="rId33"/>
    <p:sldId id="771" r:id="rId34"/>
    <p:sldId id="772" r:id="rId35"/>
    <p:sldId id="747" r:id="rId36"/>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6FF98921-F03F-4E8F-B9AD-3D0C7444B4AD}">
          <p14:sldIdLst>
            <p14:sldId id="742"/>
            <p14:sldId id="743"/>
            <p14:sldId id="746"/>
            <p14:sldId id="744"/>
            <p14:sldId id="745"/>
            <p14:sldId id="748"/>
            <p14:sldId id="749"/>
            <p14:sldId id="752"/>
            <p14:sldId id="751"/>
            <p14:sldId id="753"/>
            <p14:sldId id="754"/>
            <p14:sldId id="755"/>
            <p14:sldId id="756"/>
            <p14:sldId id="758"/>
            <p14:sldId id="750"/>
            <p14:sldId id="774"/>
            <p14:sldId id="757"/>
            <p14:sldId id="761"/>
            <p14:sldId id="762"/>
            <p14:sldId id="760"/>
            <p14:sldId id="763"/>
            <p14:sldId id="764"/>
            <p14:sldId id="765"/>
            <p14:sldId id="766"/>
            <p14:sldId id="768"/>
            <p14:sldId id="767"/>
            <p14:sldId id="775"/>
            <p14:sldId id="769"/>
            <p14:sldId id="770"/>
            <p14:sldId id="771"/>
            <p14:sldId id="772"/>
            <p14:sldId id="747"/>
          </p14:sldIdLst>
        </p14:section>
      </p14:sectionLst>
    </p:ex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en Wright" initials="DW" lastIdx="1" clrIdx="0">
    <p:extLst>
      <p:ext uri="{19B8F6BF-5375-455C-9EA6-DF929625EA0E}">
        <p15:presenceInfo xmlns:p15="http://schemas.microsoft.com/office/powerpoint/2012/main" userId="Damien Wright" providerId="None"/>
      </p:ext>
    </p:extLst>
  </p:cmAuthor>
  <p:cmAuthor id="2" name="Sandy Leong" initials="SL" lastIdx="1" clrIdx="1">
    <p:extLst>
      <p:ext uri="{19B8F6BF-5375-455C-9EA6-DF929625EA0E}">
        <p15:presenceInfo xmlns:p15="http://schemas.microsoft.com/office/powerpoint/2012/main" userId="f5968e11c86067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9238"/>
    <a:srgbClr val="004680"/>
    <a:srgbClr val="E7F6FF"/>
    <a:srgbClr val="CCECFF"/>
    <a:srgbClr val="00FF99"/>
    <a:srgbClr val="72DF41"/>
    <a:srgbClr val="FFFFFF"/>
    <a:srgbClr val="654EA3"/>
    <a:srgbClr val="C9C7A6"/>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D8A674-0864-4424-85F0-9FEFF91A4724}" v="1" dt="2021-08-23T11:33:01.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76" autoAdjust="0"/>
  </p:normalViewPr>
  <p:slideViewPr>
    <p:cSldViewPr>
      <p:cViewPr varScale="1">
        <p:scale>
          <a:sx n="113" d="100"/>
          <a:sy n="113" d="100"/>
        </p:scale>
        <p:origin x="372" y="96"/>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y Leong" userId="f5968e11c86067dc" providerId="Windows Live" clId="Web-{F8D8A674-0864-4424-85F0-9FEFF91A4724}"/>
    <pc:docChg chg="">
      <pc:chgData name="Sandy Leong" userId="f5968e11c86067dc" providerId="Windows Live" clId="Web-{F8D8A674-0864-4424-85F0-9FEFF91A4724}" dt="2021-08-23T11:33:01.661" v="0"/>
      <pc:docMkLst>
        <pc:docMk/>
      </pc:docMkLst>
      <pc:sldChg chg="addCm">
        <pc:chgData name="Sandy Leong" userId="f5968e11c86067dc" providerId="Windows Live" clId="Web-{F8D8A674-0864-4424-85F0-9FEFF91A4724}" dt="2021-08-23T11:33:01.661" v="0"/>
        <pc:sldMkLst>
          <pc:docMk/>
          <pc:sldMk cId="139421164" sldId="7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t>2/9/2022</a:t>
            </a:fld>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t>2/9/2022</a:t>
            </a:fld>
            <a:endParaRPr/>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pqsmy2EVY0E"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ΔΙΑΠΟΛΙΤΙΣΜΙΚΗ ΕΠΙΚΟΙΝΩΝΙΑ</a:t>
            </a:r>
            <a:endParaRPr lang="en-GB" dirty="0"/>
          </a:p>
        </p:txBody>
      </p:sp>
      <p:sp>
        <p:nvSpPr>
          <p:cNvPr id="3" name="Subtitle 2"/>
          <p:cNvSpPr>
            <a:spLocks noGrp="1"/>
          </p:cNvSpPr>
          <p:nvPr>
            <p:ph type="subTitle" idx="1"/>
          </p:nvPr>
        </p:nvSpPr>
        <p:spPr/>
        <p:txBody>
          <a:bodyPr>
            <a:noAutofit/>
          </a:bodyPr>
          <a:lstStyle/>
          <a:p>
            <a:r>
              <a:rPr lang="el-GR" sz="5400" dirty="0"/>
              <a:t>Ενότητα</a:t>
            </a:r>
            <a:r>
              <a:rPr lang="en-GB" sz="5400" dirty="0"/>
              <a:t> 2</a:t>
            </a:r>
          </a:p>
        </p:txBody>
      </p:sp>
      <p:sp>
        <p:nvSpPr>
          <p:cNvPr id="4" name="Slide Number Placeholder 3"/>
          <p:cNvSpPr>
            <a:spLocks noGrp="1"/>
          </p:cNvSpPr>
          <p:nvPr>
            <p:ph type="sldNum" sz="quarter" idx="12"/>
          </p:nvPr>
        </p:nvSpPr>
        <p:spPr/>
        <p:txBody>
          <a:bodyPr/>
          <a:lstStyle/>
          <a:p>
            <a:fld id="{C014DD1E-5D91-48A3-AD6D-45FBA980D106}" type="slidenum">
              <a:rPr lang="en-GB" smtClean="0"/>
              <a:t>1</a:t>
            </a:fld>
            <a:endParaRPr lang="en-GB" dirty="0"/>
          </a:p>
        </p:txBody>
      </p:sp>
    </p:spTree>
    <p:extLst>
      <p:ext uri="{BB962C8B-B14F-4D97-AF65-F5344CB8AC3E}">
        <p14:creationId xmlns:p14="http://schemas.microsoft.com/office/powerpoint/2010/main" val="27402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029695F4-43B1-433F-847C-4567852D32F6}"/>
              </a:ext>
            </a:extLst>
          </p:cNvPr>
          <p:cNvSpPr>
            <a:spLocks noGrp="1"/>
          </p:cNvSpPr>
          <p:nvPr>
            <p:ph type="title"/>
          </p:nvPr>
        </p:nvSpPr>
        <p:spPr>
          <a:xfrm>
            <a:off x="1125860" y="426955"/>
            <a:ext cx="9940285" cy="697789"/>
          </a:xfrm>
        </p:spPr>
        <p:txBody>
          <a:bodyPr>
            <a:normAutofit/>
          </a:bodyPr>
          <a:lstStyle/>
          <a:p>
            <a:pPr algn="ctr"/>
            <a:r>
              <a:rPr lang="el-GR" sz="2700" dirty="0"/>
              <a:t>Παγίδες στη διαπολιτισμική επικοινωνία: Στυλ επικοινωνίας</a:t>
            </a:r>
            <a:endParaRPr lang="de-DE" sz="2700" dirty="0"/>
          </a:p>
        </p:txBody>
      </p:sp>
      <p:sp>
        <p:nvSpPr>
          <p:cNvPr id="19" name="Rectangle 18">
            <a:extLst>
              <a:ext uri="{FF2B5EF4-FFF2-40B4-BE49-F238E27FC236}">
                <a16:creationId xmlns="" xmlns:a16="http://schemas.microsoft.com/office/drawing/2014/main" id="{BEC9E7FA-3295-45ED-8253-D23F9E44E1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Grafik 1">
            <a:extLst>
              <a:ext uri="{FF2B5EF4-FFF2-40B4-BE49-F238E27FC236}">
                <a16:creationId xmlns="" xmlns:a16="http://schemas.microsoft.com/office/drawing/2014/main" id="{3039DABE-0404-40B3-9318-A1429B20D1B5}"/>
              </a:ext>
            </a:extLst>
          </p:cNvPr>
          <p:cNvPicPr>
            <a:picLocks noChangeAspect="1"/>
          </p:cNvPicPr>
          <p:nvPr/>
        </p:nvPicPr>
        <p:blipFill>
          <a:blip r:embed="rId2"/>
          <a:stretch>
            <a:fillRect/>
          </a:stretch>
        </p:blipFill>
        <p:spPr>
          <a:xfrm>
            <a:off x="4897270" y="1710572"/>
            <a:ext cx="6515368" cy="3436855"/>
          </a:xfrm>
          <a:prstGeom prst="rect">
            <a:avLst/>
          </a:prstGeom>
        </p:spPr>
      </p:pic>
      <p:sp>
        <p:nvSpPr>
          <p:cNvPr id="14" name="Content Placeholder 13">
            <a:extLst>
              <a:ext uri="{FF2B5EF4-FFF2-40B4-BE49-F238E27FC236}">
                <a16:creationId xmlns="" xmlns:a16="http://schemas.microsoft.com/office/drawing/2014/main" id="{D3DF2BA4-68DB-4050-8EBC-5199859F4670}"/>
              </a:ext>
            </a:extLst>
          </p:cNvPr>
          <p:cNvSpPr>
            <a:spLocks noGrp="1"/>
          </p:cNvSpPr>
          <p:nvPr>
            <p:ph idx="1"/>
          </p:nvPr>
        </p:nvSpPr>
        <p:spPr>
          <a:xfrm>
            <a:off x="942703" y="1918585"/>
            <a:ext cx="3655467" cy="3581400"/>
          </a:xfrm>
        </p:spPr>
        <p:txBody>
          <a:bodyPr>
            <a:normAutofit/>
          </a:bodyPr>
          <a:lstStyle/>
          <a:p>
            <a:pPr lvl="0"/>
            <a:r>
              <a:rPr lang="el-GR" dirty="0">
                <a:solidFill>
                  <a:srgbClr val="FFFFFF"/>
                </a:solidFill>
              </a:rPr>
              <a:t>Ποια πολιτισμική επικοινωνιακή διαφορά περιγράφεται στη διπλανή εικόνα; </a:t>
            </a:r>
            <a:r>
              <a:rPr lang="en-US" dirty="0">
                <a:solidFill>
                  <a:srgbClr val="FFFFFF"/>
                </a:solidFill>
              </a:rPr>
              <a:t> </a:t>
            </a:r>
          </a:p>
          <a:p>
            <a:pPr lvl="0"/>
            <a:r>
              <a:rPr lang="el-GR" dirty="0">
                <a:solidFill>
                  <a:srgbClr val="FFFFFF"/>
                </a:solidFill>
              </a:rPr>
              <a:t>Περιγράψτε μία παρόμοια διαφορά που συναντήσατε στον χώρο της εργασίας σας.</a:t>
            </a:r>
            <a:endParaRPr lang="en-US" dirty="0">
              <a:solidFill>
                <a:srgbClr val="FFFFFF"/>
              </a:solidFill>
            </a:endParaRPr>
          </a:p>
        </p:txBody>
      </p:sp>
      <p:sp>
        <p:nvSpPr>
          <p:cNvPr id="4" name="Foliennummernplatzhalter 3">
            <a:extLst>
              <a:ext uri="{FF2B5EF4-FFF2-40B4-BE49-F238E27FC236}">
                <a16:creationId xmlns="" xmlns:a16="http://schemas.microsoft.com/office/drawing/2014/main"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10</a:t>
            </a:fld>
            <a:endParaRPr lang="en-GB" dirty="0"/>
          </a:p>
        </p:txBody>
      </p:sp>
      <p:sp>
        <p:nvSpPr>
          <p:cNvPr id="8" name="Textfeld 7">
            <a:extLst>
              <a:ext uri="{FF2B5EF4-FFF2-40B4-BE49-F238E27FC236}">
                <a16:creationId xmlns="" xmlns:a16="http://schemas.microsoft.com/office/drawing/2014/main" id="{369A20BF-06F0-4879-9BB5-C48471436F6D}"/>
              </a:ext>
            </a:extLst>
          </p:cNvPr>
          <p:cNvSpPr txBox="1"/>
          <p:nvPr/>
        </p:nvSpPr>
        <p:spPr>
          <a:xfrm>
            <a:off x="4898842" y="5255587"/>
            <a:ext cx="6248988" cy="307777"/>
          </a:xfrm>
          <a:prstGeom prst="rect">
            <a:avLst/>
          </a:prstGeom>
          <a:noFill/>
          <a:ln>
            <a:solidFill>
              <a:schemeClr val="tx2"/>
            </a:solidFill>
          </a:ln>
        </p:spPr>
        <p:txBody>
          <a:bodyPr wrap="square" rtlCol="0">
            <a:spAutoFit/>
          </a:bodyPr>
          <a:lstStyle/>
          <a:p>
            <a:r>
              <a:rPr lang="el-GR" sz="1400" dirty="0"/>
              <a:t>Τίτλος εικόνας</a:t>
            </a:r>
            <a:r>
              <a:rPr lang="de-DE" sz="1400" dirty="0"/>
              <a:t>: Anger </a:t>
            </a:r>
            <a:r>
              <a:rPr lang="el-GR" sz="1400" dirty="0"/>
              <a:t>(Θυμός),</a:t>
            </a:r>
            <a:r>
              <a:rPr lang="de-DE" sz="1400" dirty="0"/>
              <a:t> </a:t>
            </a:r>
            <a:r>
              <a:rPr lang="el-GR" sz="1400" dirty="0"/>
              <a:t>Πηγή</a:t>
            </a:r>
            <a:r>
              <a:rPr lang="de-DE" sz="1400" dirty="0"/>
              <a:t>: Yang Liu – East meets West (2010)</a:t>
            </a:r>
          </a:p>
        </p:txBody>
      </p:sp>
      <p:pic>
        <p:nvPicPr>
          <p:cNvPr id="3" name="Picture 2">
            <a:extLst>
              <a:ext uri="{FF2B5EF4-FFF2-40B4-BE49-F238E27FC236}">
                <a16:creationId xmlns="" xmlns:a16="http://schemas.microsoft.com/office/drawing/2014/main" id="{90EDE7FA-BEC3-492A-8931-DEB85F27F761}"/>
              </a:ext>
            </a:extLst>
          </p:cNvPr>
          <p:cNvPicPr>
            <a:picLocks noChangeAspect="1"/>
          </p:cNvPicPr>
          <p:nvPr/>
        </p:nvPicPr>
        <p:blipFill>
          <a:blip r:embed="rId3"/>
          <a:stretch>
            <a:fillRect/>
          </a:stretch>
        </p:blipFill>
        <p:spPr>
          <a:xfrm>
            <a:off x="11066145" y="5757767"/>
            <a:ext cx="969348" cy="963251"/>
          </a:xfrm>
          <a:prstGeom prst="rect">
            <a:avLst/>
          </a:prstGeom>
        </p:spPr>
      </p:pic>
    </p:spTree>
    <p:extLst>
      <p:ext uri="{BB962C8B-B14F-4D97-AF65-F5344CB8AC3E}">
        <p14:creationId xmlns:p14="http://schemas.microsoft.com/office/powerpoint/2010/main" val="42663296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029695F4-43B1-433F-847C-4567852D32F6}"/>
              </a:ext>
            </a:extLst>
          </p:cNvPr>
          <p:cNvSpPr>
            <a:spLocks noGrp="1"/>
          </p:cNvSpPr>
          <p:nvPr>
            <p:ph type="title"/>
          </p:nvPr>
        </p:nvSpPr>
        <p:spPr>
          <a:xfrm>
            <a:off x="1053852" y="426955"/>
            <a:ext cx="10012293" cy="500765"/>
          </a:xfrm>
        </p:spPr>
        <p:txBody>
          <a:bodyPr>
            <a:normAutofit/>
          </a:bodyPr>
          <a:lstStyle/>
          <a:p>
            <a:pPr algn="ctr"/>
            <a:r>
              <a:rPr lang="el-GR" sz="2700" dirty="0"/>
              <a:t>Παγίδες στη διαπολιτισμική επικοινωνία: Στυλ επικοινωνίας</a:t>
            </a:r>
            <a:endParaRPr lang="de-DE" sz="2700" dirty="0"/>
          </a:p>
        </p:txBody>
      </p:sp>
      <p:sp>
        <p:nvSpPr>
          <p:cNvPr id="19" name="Rectangle 18">
            <a:extLst>
              <a:ext uri="{FF2B5EF4-FFF2-40B4-BE49-F238E27FC236}">
                <a16:creationId xmlns="" xmlns:a16="http://schemas.microsoft.com/office/drawing/2014/main" id="{BEC9E7FA-3295-45ED-8253-D23F9E44E1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ontent Placeholder 13">
            <a:extLst>
              <a:ext uri="{FF2B5EF4-FFF2-40B4-BE49-F238E27FC236}">
                <a16:creationId xmlns="" xmlns:a16="http://schemas.microsoft.com/office/drawing/2014/main" id="{D3DF2BA4-68DB-4050-8EBC-5199859F4670}"/>
              </a:ext>
            </a:extLst>
          </p:cNvPr>
          <p:cNvSpPr>
            <a:spLocks noGrp="1"/>
          </p:cNvSpPr>
          <p:nvPr>
            <p:ph idx="1"/>
          </p:nvPr>
        </p:nvSpPr>
        <p:spPr>
          <a:xfrm>
            <a:off x="782087" y="2348880"/>
            <a:ext cx="3655467" cy="3581400"/>
          </a:xfrm>
        </p:spPr>
        <p:txBody>
          <a:bodyPr>
            <a:normAutofit/>
          </a:bodyPr>
          <a:lstStyle/>
          <a:p>
            <a:pPr lvl="0"/>
            <a:r>
              <a:rPr lang="el-GR" dirty="0">
                <a:solidFill>
                  <a:srgbClr val="FFFFFF"/>
                </a:solidFill>
              </a:rPr>
              <a:t>Ποια πολιτισμική επικοινωνιακή διαφορά περιγράφεται στη διπλανή εικόνα; </a:t>
            </a:r>
            <a:r>
              <a:rPr lang="en-US" dirty="0">
                <a:solidFill>
                  <a:srgbClr val="FFFFFF"/>
                </a:solidFill>
              </a:rPr>
              <a:t> </a:t>
            </a:r>
          </a:p>
          <a:p>
            <a:pPr lvl="0"/>
            <a:r>
              <a:rPr lang="el-GR" dirty="0">
                <a:solidFill>
                  <a:srgbClr val="FFFFFF"/>
                </a:solidFill>
              </a:rPr>
              <a:t>Περιγράψτε μία παρόμοια διαφορά που συναντήσατε στον χώρο της εργασίας σας.</a:t>
            </a:r>
            <a:endParaRPr lang="en-US" dirty="0">
              <a:solidFill>
                <a:srgbClr val="FFFFFF"/>
              </a:solidFill>
            </a:endParaRPr>
          </a:p>
        </p:txBody>
      </p:sp>
      <p:sp>
        <p:nvSpPr>
          <p:cNvPr id="4" name="Foliennummernplatzhalter 3">
            <a:extLst>
              <a:ext uri="{FF2B5EF4-FFF2-40B4-BE49-F238E27FC236}">
                <a16:creationId xmlns="" xmlns:a16="http://schemas.microsoft.com/office/drawing/2014/main"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11</a:t>
            </a:fld>
            <a:endParaRPr lang="en-GB" dirty="0"/>
          </a:p>
        </p:txBody>
      </p:sp>
      <p:pic>
        <p:nvPicPr>
          <p:cNvPr id="3" name="Grafik 2">
            <a:extLst>
              <a:ext uri="{FF2B5EF4-FFF2-40B4-BE49-F238E27FC236}">
                <a16:creationId xmlns="" xmlns:a16="http://schemas.microsoft.com/office/drawing/2014/main" id="{1812DF80-B2A8-45BC-B85E-873DE6F59E96}"/>
              </a:ext>
            </a:extLst>
          </p:cNvPr>
          <p:cNvPicPr>
            <a:picLocks noChangeAspect="1"/>
          </p:cNvPicPr>
          <p:nvPr/>
        </p:nvPicPr>
        <p:blipFill>
          <a:blip r:embed="rId2"/>
          <a:stretch>
            <a:fillRect/>
          </a:stretch>
        </p:blipFill>
        <p:spPr>
          <a:xfrm>
            <a:off x="5379722" y="2176163"/>
            <a:ext cx="4743099" cy="2505673"/>
          </a:xfrm>
          <a:prstGeom prst="rect">
            <a:avLst/>
          </a:prstGeom>
        </p:spPr>
      </p:pic>
      <p:sp>
        <p:nvSpPr>
          <p:cNvPr id="7" name="Textfeld 6">
            <a:extLst>
              <a:ext uri="{FF2B5EF4-FFF2-40B4-BE49-F238E27FC236}">
                <a16:creationId xmlns="" xmlns:a16="http://schemas.microsoft.com/office/drawing/2014/main" id="{30E3DCB8-2FC4-45A5-A042-F6226583BCBC}"/>
              </a:ext>
            </a:extLst>
          </p:cNvPr>
          <p:cNvSpPr txBox="1"/>
          <p:nvPr/>
        </p:nvSpPr>
        <p:spPr>
          <a:xfrm>
            <a:off x="5441839" y="4810257"/>
            <a:ext cx="6248988" cy="307777"/>
          </a:xfrm>
          <a:prstGeom prst="rect">
            <a:avLst/>
          </a:prstGeom>
          <a:noFill/>
          <a:ln>
            <a:solidFill>
              <a:schemeClr val="tx2"/>
            </a:solidFill>
          </a:ln>
        </p:spPr>
        <p:txBody>
          <a:bodyPr wrap="square" rtlCol="0">
            <a:spAutoFit/>
          </a:bodyPr>
          <a:lstStyle/>
          <a:p>
            <a:r>
              <a:rPr lang="el-GR" sz="1400" dirty="0"/>
              <a:t>Τίτλος εικόνας</a:t>
            </a:r>
            <a:r>
              <a:rPr lang="de-DE" sz="1400" dirty="0"/>
              <a:t>: Opinion</a:t>
            </a:r>
            <a:r>
              <a:rPr lang="el-GR" sz="1400" dirty="0"/>
              <a:t> (Άποψη),</a:t>
            </a:r>
            <a:r>
              <a:rPr lang="de-DE" sz="1400" dirty="0"/>
              <a:t> </a:t>
            </a:r>
            <a:r>
              <a:rPr lang="el-GR" sz="1400" dirty="0"/>
              <a:t>Πηγή</a:t>
            </a:r>
            <a:r>
              <a:rPr lang="de-DE" sz="1400" dirty="0"/>
              <a:t>: Yang Liu – East meets West (2010)</a:t>
            </a:r>
          </a:p>
        </p:txBody>
      </p:sp>
      <p:pic>
        <p:nvPicPr>
          <p:cNvPr id="2" name="Picture 1">
            <a:extLst>
              <a:ext uri="{FF2B5EF4-FFF2-40B4-BE49-F238E27FC236}">
                <a16:creationId xmlns="" xmlns:a16="http://schemas.microsoft.com/office/drawing/2014/main" id="{FB9FD5BF-30BF-49B0-87FF-570E798F710D}"/>
              </a:ext>
            </a:extLst>
          </p:cNvPr>
          <p:cNvPicPr>
            <a:picLocks noChangeAspect="1"/>
          </p:cNvPicPr>
          <p:nvPr/>
        </p:nvPicPr>
        <p:blipFill>
          <a:blip r:embed="rId3"/>
          <a:stretch>
            <a:fillRect/>
          </a:stretch>
        </p:blipFill>
        <p:spPr>
          <a:xfrm>
            <a:off x="11066145" y="5507151"/>
            <a:ext cx="969348" cy="963251"/>
          </a:xfrm>
          <a:prstGeom prst="rect">
            <a:avLst/>
          </a:prstGeom>
        </p:spPr>
      </p:pic>
    </p:spTree>
    <p:extLst>
      <p:ext uri="{BB962C8B-B14F-4D97-AF65-F5344CB8AC3E}">
        <p14:creationId xmlns:p14="http://schemas.microsoft.com/office/powerpoint/2010/main" val="127188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029695F4-43B1-433F-847C-4567852D32F6}"/>
              </a:ext>
            </a:extLst>
          </p:cNvPr>
          <p:cNvSpPr>
            <a:spLocks noGrp="1"/>
          </p:cNvSpPr>
          <p:nvPr>
            <p:ph type="title"/>
          </p:nvPr>
        </p:nvSpPr>
        <p:spPr>
          <a:xfrm>
            <a:off x="964910" y="426955"/>
            <a:ext cx="10101235" cy="1485900"/>
          </a:xfrm>
        </p:spPr>
        <p:txBody>
          <a:bodyPr>
            <a:normAutofit/>
          </a:bodyPr>
          <a:lstStyle/>
          <a:p>
            <a:r>
              <a:rPr lang="el-GR" sz="2700" dirty="0"/>
              <a:t>Παγίδες στη διαπολιτισμική επικοινωνία: Στυλ επικοινωνίας</a:t>
            </a:r>
            <a:endParaRPr lang="de-DE" sz="2700" dirty="0"/>
          </a:p>
        </p:txBody>
      </p:sp>
      <p:sp>
        <p:nvSpPr>
          <p:cNvPr id="19" name="Rectangle 18">
            <a:extLst>
              <a:ext uri="{FF2B5EF4-FFF2-40B4-BE49-F238E27FC236}">
                <a16:creationId xmlns="" xmlns:a16="http://schemas.microsoft.com/office/drawing/2014/main" id="{BEC9E7FA-3295-45ED-8253-D23F9E44E1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ontent Placeholder 13">
            <a:extLst>
              <a:ext uri="{FF2B5EF4-FFF2-40B4-BE49-F238E27FC236}">
                <a16:creationId xmlns="" xmlns:a16="http://schemas.microsoft.com/office/drawing/2014/main" id="{D3DF2BA4-68DB-4050-8EBC-5199859F4670}"/>
              </a:ext>
            </a:extLst>
          </p:cNvPr>
          <p:cNvSpPr>
            <a:spLocks noGrp="1"/>
          </p:cNvSpPr>
          <p:nvPr>
            <p:ph idx="1"/>
          </p:nvPr>
        </p:nvSpPr>
        <p:spPr>
          <a:xfrm>
            <a:off x="782087" y="2348880"/>
            <a:ext cx="3655467" cy="3581400"/>
          </a:xfrm>
        </p:spPr>
        <p:txBody>
          <a:bodyPr>
            <a:normAutofit/>
          </a:bodyPr>
          <a:lstStyle/>
          <a:p>
            <a:r>
              <a:rPr lang="el-GR" dirty="0"/>
              <a:t>Ποια πολιτισμική επικοινωνιακή διαφορά περιγράφεται στη διπλανή εικόνα;  </a:t>
            </a:r>
          </a:p>
          <a:p>
            <a:r>
              <a:rPr lang="el-GR" dirty="0"/>
              <a:t>Περιγράψτε μία παρόμοια διαφορά που συναντήσατε στον χώρο της εργασίας σας.</a:t>
            </a:r>
          </a:p>
        </p:txBody>
      </p:sp>
      <p:sp>
        <p:nvSpPr>
          <p:cNvPr id="4" name="Foliennummernplatzhalter 3">
            <a:extLst>
              <a:ext uri="{FF2B5EF4-FFF2-40B4-BE49-F238E27FC236}">
                <a16:creationId xmlns="" xmlns:a16="http://schemas.microsoft.com/office/drawing/2014/main"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12</a:t>
            </a:fld>
            <a:endParaRPr lang="en-GB" dirty="0"/>
          </a:p>
        </p:txBody>
      </p:sp>
      <p:pic>
        <p:nvPicPr>
          <p:cNvPr id="2" name="Grafik 1">
            <a:extLst>
              <a:ext uri="{FF2B5EF4-FFF2-40B4-BE49-F238E27FC236}">
                <a16:creationId xmlns="" xmlns:a16="http://schemas.microsoft.com/office/drawing/2014/main" id="{723BB09D-87DF-461F-B4A4-75CF300FA16F}"/>
              </a:ext>
            </a:extLst>
          </p:cNvPr>
          <p:cNvPicPr>
            <a:picLocks noChangeAspect="1"/>
          </p:cNvPicPr>
          <p:nvPr/>
        </p:nvPicPr>
        <p:blipFill>
          <a:blip r:embed="rId2"/>
          <a:stretch>
            <a:fillRect/>
          </a:stretch>
        </p:blipFill>
        <p:spPr>
          <a:xfrm>
            <a:off x="5188258" y="1851089"/>
            <a:ext cx="5126028" cy="2613515"/>
          </a:xfrm>
          <a:prstGeom prst="rect">
            <a:avLst/>
          </a:prstGeom>
        </p:spPr>
      </p:pic>
      <p:sp>
        <p:nvSpPr>
          <p:cNvPr id="7" name="Textfeld 6">
            <a:extLst>
              <a:ext uri="{FF2B5EF4-FFF2-40B4-BE49-F238E27FC236}">
                <a16:creationId xmlns="" xmlns:a16="http://schemas.microsoft.com/office/drawing/2014/main" id="{EC24824C-613E-4BEA-BE19-0CF9C052D596}"/>
              </a:ext>
            </a:extLst>
          </p:cNvPr>
          <p:cNvSpPr txBox="1"/>
          <p:nvPr/>
        </p:nvSpPr>
        <p:spPr>
          <a:xfrm>
            <a:off x="5188258" y="4660155"/>
            <a:ext cx="6248988" cy="523220"/>
          </a:xfrm>
          <a:prstGeom prst="rect">
            <a:avLst/>
          </a:prstGeom>
          <a:noFill/>
          <a:ln>
            <a:solidFill>
              <a:schemeClr val="tx2"/>
            </a:solidFill>
          </a:ln>
        </p:spPr>
        <p:txBody>
          <a:bodyPr wrap="square" rtlCol="0">
            <a:spAutoFit/>
          </a:bodyPr>
          <a:lstStyle/>
          <a:p>
            <a:r>
              <a:rPr lang="el-GR" sz="1400" dirty="0"/>
              <a:t>Τίτλος εικόνας</a:t>
            </a:r>
            <a:r>
              <a:rPr lang="de-DE" sz="1400" dirty="0"/>
              <a:t>: In a </a:t>
            </a:r>
            <a:r>
              <a:rPr lang="de-DE" sz="1400" dirty="0" err="1"/>
              <a:t>restaurant</a:t>
            </a:r>
            <a:r>
              <a:rPr lang="el-GR" sz="1400" dirty="0"/>
              <a:t> (Σε ένα εστιατόριο),</a:t>
            </a:r>
            <a:r>
              <a:rPr lang="de-DE" sz="1400" dirty="0"/>
              <a:t> </a:t>
            </a:r>
            <a:r>
              <a:rPr lang="el-GR" sz="1400" dirty="0"/>
              <a:t>Πηγή</a:t>
            </a:r>
            <a:r>
              <a:rPr lang="de-DE" sz="1400" dirty="0"/>
              <a:t>: Yang Liu – East meets West (2010)</a:t>
            </a:r>
          </a:p>
        </p:txBody>
      </p:sp>
      <p:pic>
        <p:nvPicPr>
          <p:cNvPr id="3" name="Picture 2">
            <a:extLst>
              <a:ext uri="{FF2B5EF4-FFF2-40B4-BE49-F238E27FC236}">
                <a16:creationId xmlns="" xmlns:a16="http://schemas.microsoft.com/office/drawing/2014/main" id="{525476E7-F358-4CA1-927D-1EFAAF924E5F}"/>
              </a:ext>
            </a:extLst>
          </p:cNvPr>
          <p:cNvPicPr>
            <a:picLocks noChangeAspect="1"/>
          </p:cNvPicPr>
          <p:nvPr/>
        </p:nvPicPr>
        <p:blipFill>
          <a:blip r:embed="rId3"/>
          <a:stretch>
            <a:fillRect/>
          </a:stretch>
        </p:blipFill>
        <p:spPr>
          <a:xfrm>
            <a:off x="10922064" y="5294584"/>
            <a:ext cx="969348" cy="963251"/>
          </a:xfrm>
          <a:prstGeom prst="rect">
            <a:avLst/>
          </a:prstGeom>
        </p:spPr>
      </p:pic>
    </p:spTree>
    <p:extLst>
      <p:ext uri="{BB962C8B-B14F-4D97-AF65-F5344CB8AC3E}">
        <p14:creationId xmlns:p14="http://schemas.microsoft.com/office/powerpoint/2010/main" val="37010924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029695F4-43B1-433F-847C-4567852D32F6}"/>
              </a:ext>
            </a:extLst>
          </p:cNvPr>
          <p:cNvSpPr>
            <a:spLocks noGrp="1"/>
          </p:cNvSpPr>
          <p:nvPr>
            <p:ph type="title"/>
          </p:nvPr>
        </p:nvSpPr>
        <p:spPr>
          <a:xfrm>
            <a:off x="964910" y="426955"/>
            <a:ext cx="10101235" cy="850710"/>
          </a:xfrm>
        </p:spPr>
        <p:txBody>
          <a:bodyPr>
            <a:normAutofit/>
          </a:bodyPr>
          <a:lstStyle/>
          <a:p>
            <a:pPr algn="ctr"/>
            <a:r>
              <a:rPr lang="el-GR" sz="2700" dirty="0"/>
              <a:t>Παγίδες στη διαπολιτισμική επικοινωνία: Στυλ επικοινωνίας</a:t>
            </a:r>
            <a:endParaRPr lang="de-DE" sz="2700" dirty="0"/>
          </a:p>
        </p:txBody>
      </p:sp>
      <p:sp>
        <p:nvSpPr>
          <p:cNvPr id="19" name="Rectangle 18">
            <a:extLst>
              <a:ext uri="{FF2B5EF4-FFF2-40B4-BE49-F238E27FC236}">
                <a16:creationId xmlns="" xmlns:a16="http://schemas.microsoft.com/office/drawing/2014/main" id="{BEC9E7FA-3295-45ED-8253-D23F9E44E1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ontent Placeholder 13">
            <a:extLst>
              <a:ext uri="{FF2B5EF4-FFF2-40B4-BE49-F238E27FC236}">
                <a16:creationId xmlns="" xmlns:a16="http://schemas.microsoft.com/office/drawing/2014/main" id="{D3DF2BA4-68DB-4050-8EBC-5199859F4670}"/>
              </a:ext>
            </a:extLst>
          </p:cNvPr>
          <p:cNvSpPr>
            <a:spLocks noGrp="1"/>
          </p:cNvSpPr>
          <p:nvPr>
            <p:ph idx="1"/>
          </p:nvPr>
        </p:nvSpPr>
        <p:spPr>
          <a:xfrm>
            <a:off x="782087" y="2348880"/>
            <a:ext cx="3655467" cy="3581400"/>
          </a:xfrm>
        </p:spPr>
        <p:txBody>
          <a:bodyPr>
            <a:normAutofit/>
          </a:bodyPr>
          <a:lstStyle/>
          <a:p>
            <a:r>
              <a:rPr lang="el-GR" dirty="0"/>
              <a:t>Ποια πολιτισμική επικοινωνιακή διαφορά περιγράφεται στη διπλανή εικόνα; </a:t>
            </a:r>
          </a:p>
          <a:p>
            <a:r>
              <a:rPr lang="el-GR" dirty="0"/>
              <a:t>Περιγράψτε μία παρόμοια διαφορά που συναντήσατε στον χώρο της εργασίας σας.</a:t>
            </a:r>
          </a:p>
          <a:p>
            <a:pPr marL="0" indent="0">
              <a:buNone/>
            </a:pPr>
            <a:endParaRPr lang="en-US" dirty="0"/>
          </a:p>
        </p:txBody>
      </p:sp>
      <p:sp>
        <p:nvSpPr>
          <p:cNvPr id="4" name="Foliennummernplatzhalter 3">
            <a:extLst>
              <a:ext uri="{FF2B5EF4-FFF2-40B4-BE49-F238E27FC236}">
                <a16:creationId xmlns="" xmlns:a16="http://schemas.microsoft.com/office/drawing/2014/main"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13</a:t>
            </a:fld>
            <a:endParaRPr lang="en-GB" dirty="0"/>
          </a:p>
        </p:txBody>
      </p:sp>
      <p:pic>
        <p:nvPicPr>
          <p:cNvPr id="3" name="Grafik 2">
            <a:extLst>
              <a:ext uri="{FF2B5EF4-FFF2-40B4-BE49-F238E27FC236}">
                <a16:creationId xmlns="" xmlns:a16="http://schemas.microsoft.com/office/drawing/2014/main" id="{1995D8DA-36AE-4712-80D3-D4283E276085}"/>
              </a:ext>
            </a:extLst>
          </p:cNvPr>
          <p:cNvPicPr>
            <a:picLocks noChangeAspect="1"/>
          </p:cNvPicPr>
          <p:nvPr/>
        </p:nvPicPr>
        <p:blipFill>
          <a:blip r:embed="rId2"/>
          <a:stretch>
            <a:fillRect/>
          </a:stretch>
        </p:blipFill>
        <p:spPr>
          <a:xfrm>
            <a:off x="5158309" y="1700808"/>
            <a:ext cx="6509450" cy="3246845"/>
          </a:xfrm>
          <a:prstGeom prst="rect">
            <a:avLst/>
          </a:prstGeom>
        </p:spPr>
      </p:pic>
      <p:sp>
        <p:nvSpPr>
          <p:cNvPr id="7" name="Textfeld 6">
            <a:extLst>
              <a:ext uri="{FF2B5EF4-FFF2-40B4-BE49-F238E27FC236}">
                <a16:creationId xmlns="" xmlns:a16="http://schemas.microsoft.com/office/drawing/2014/main" id="{F682EEBE-6BB9-451A-8D4E-5CF028E579A2}"/>
              </a:ext>
            </a:extLst>
          </p:cNvPr>
          <p:cNvSpPr txBox="1"/>
          <p:nvPr/>
        </p:nvSpPr>
        <p:spPr>
          <a:xfrm>
            <a:off x="5288540" y="5003303"/>
            <a:ext cx="6248988" cy="523220"/>
          </a:xfrm>
          <a:prstGeom prst="rect">
            <a:avLst/>
          </a:prstGeom>
          <a:noFill/>
          <a:ln>
            <a:solidFill>
              <a:schemeClr val="tx2"/>
            </a:solidFill>
          </a:ln>
        </p:spPr>
        <p:txBody>
          <a:bodyPr wrap="square" rtlCol="0">
            <a:spAutoFit/>
          </a:bodyPr>
          <a:lstStyle/>
          <a:p>
            <a:r>
              <a:rPr lang="el-GR" sz="1400" dirty="0"/>
              <a:t>Τίτλος εικόνας</a:t>
            </a:r>
            <a:r>
              <a:rPr lang="de-DE" sz="1400" dirty="0"/>
              <a:t>: </a:t>
            </a:r>
            <a:r>
              <a:rPr lang="de-DE" sz="1400" dirty="0" err="1"/>
              <a:t>Self-portrayal</a:t>
            </a:r>
            <a:r>
              <a:rPr lang="el-GR" sz="1400" dirty="0"/>
              <a:t> (Αυτοπροσωπογραφία), Πηγή</a:t>
            </a:r>
            <a:r>
              <a:rPr lang="de-DE" sz="1400" dirty="0"/>
              <a:t>: Yang Liu – East meets West (2010)</a:t>
            </a:r>
          </a:p>
        </p:txBody>
      </p:sp>
      <p:pic>
        <p:nvPicPr>
          <p:cNvPr id="2" name="Picture 1">
            <a:extLst>
              <a:ext uri="{FF2B5EF4-FFF2-40B4-BE49-F238E27FC236}">
                <a16:creationId xmlns="" xmlns:a16="http://schemas.microsoft.com/office/drawing/2014/main" id="{5D246AA1-A46F-4505-808F-CFF0B7BA5268}"/>
              </a:ext>
            </a:extLst>
          </p:cNvPr>
          <p:cNvPicPr>
            <a:picLocks noChangeAspect="1"/>
          </p:cNvPicPr>
          <p:nvPr/>
        </p:nvPicPr>
        <p:blipFill>
          <a:blip r:embed="rId3"/>
          <a:stretch>
            <a:fillRect/>
          </a:stretch>
        </p:blipFill>
        <p:spPr>
          <a:xfrm>
            <a:off x="11066145" y="5629600"/>
            <a:ext cx="969348" cy="963251"/>
          </a:xfrm>
          <a:prstGeom prst="rect">
            <a:avLst/>
          </a:prstGeom>
        </p:spPr>
      </p:pic>
    </p:spTree>
    <p:extLst>
      <p:ext uri="{BB962C8B-B14F-4D97-AF65-F5344CB8AC3E}">
        <p14:creationId xmlns:p14="http://schemas.microsoft.com/office/powerpoint/2010/main" val="640645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029695F4-43B1-433F-847C-4567852D32F6}"/>
              </a:ext>
            </a:extLst>
          </p:cNvPr>
          <p:cNvSpPr>
            <a:spLocks noGrp="1"/>
          </p:cNvSpPr>
          <p:nvPr>
            <p:ph type="title"/>
          </p:nvPr>
        </p:nvSpPr>
        <p:spPr>
          <a:xfrm>
            <a:off x="964910" y="426955"/>
            <a:ext cx="10101235" cy="1485900"/>
          </a:xfrm>
        </p:spPr>
        <p:txBody>
          <a:bodyPr>
            <a:normAutofit/>
          </a:bodyPr>
          <a:lstStyle/>
          <a:p>
            <a:pPr algn="ctr"/>
            <a:r>
              <a:rPr lang="el-GR" sz="2700" dirty="0"/>
              <a:t>Παγίδες στη διαπολιτισμική επικοινωνία: Στυλ επικοινωνίας</a:t>
            </a:r>
            <a:endParaRPr lang="de-DE" sz="2700" dirty="0"/>
          </a:p>
        </p:txBody>
      </p:sp>
      <p:sp>
        <p:nvSpPr>
          <p:cNvPr id="19" name="Rectangle 18">
            <a:extLst>
              <a:ext uri="{FF2B5EF4-FFF2-40B4-BE49-F238E27FC236}">
                <a16:creationId xmlns="" xmlns:a16="http://schemas.microsoft.com/office/drawing/2014/main" id="{BEC9E7FA-3295-45ED-8253-D23F9E44E1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ontent Placeholder 13">
            <a:extLst>
              <a:ext uri="{FF2B5EF4-FFF2-40B4-BE49-F238E27FC236}">
                <a16:creationId xmlns="" xmlns:a16="http://schemas.microsoft.com/office/drawing/2014/main" id="{D3DF2BA4-68DB-4050-8EBC-5199859F4670}"/>
              </a:ext>
            </a:extLst>
          </p:cNvPr>
          <p:cNvSpPr>
            <a:spLocks noGrp="1"/>
          </p:cNvSpPr>
          <p:nvPr>
            <p:ph idx="1"/>
          </p:nvPr>
        </p:nvSpPr>
        <p:spPr>
          <a:xfrm>
            <a:off x="782087" y="2348880"/>
            <a:ext cx="3655467" cy="3581400"/>
          </a:xfrm>
        </p:spPr>
        <p:txBody>
          <a:bodyPr>
            <a:normAutofit/>
          </a:bodyPr>
          <a:lstStyle/>
          <a:p>
            <a:r>
              <a:rPr lang="el-GR" dirty="0"/>
              <a:t>Ποια πολιτισμική επικοινωνιακή διαφορά περιγράφεται στη διπλανή εικόνα; </a:t>
            </a:r>
          </a:p>
          <a:p>
            <a:r>
              <a:rPr lang="el-GR" dirty="0"/>
              <a:t>Περιγράψτε μία παρόμοια διαφορά που συναντήσατε στον χώρο της εργασίας σας.</a:t>
            </a:r>
          </a:p>
        </p:txBody>
      </p:sp>
      <p:sp>
        <p:nvSpPr>
          <p:cNvPr id="4" name="Foliennummernplatzhalter 3">
            <a:extLst>
              <a:ext uri="{FF2B5EF4-FFF2-40B4-BE49-F238E27FC236}">
                <a16:creationId xmlns="" xmlns:a16="http://schemas.microsoft.com/office/drawing/2014/main"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14</a:t>
            </a:fld>
            <a:endParaRPr lang="en-GB" dirty="0"/>
          </a:p>
        </p:txBody>
      </p:sp>
      <p:pic>
        <p:nvPicPr>
          <p:cNvPr id="2" name="Grafik 1">
            <a:extLst>
              <a:ext uri="{FF2B5EF4-FFF2-40B4-BE49-F238E27FC236}">
                <a16:creationId xmlns="" xmlns:a16="http://schemas.microsoft.com/office/drawing/2014/main" id="{C4227801-3D47-4394-A99D-8BAE2ADB03FE}"/>
              </a:ext>
            </a:extLst>
          </p:cNvPr>
          <p:cNvPicPr>
            <a:picLocks noChangeAspect="1"/>
          </p:cNvPicPr>
          <p:nvPr/>
        </p:nvPicPr>
        <p:blipFill>
          <a:blip r:embed="rId2"/>
          <a:stretch>
            <a:fillRect/>
          </a:stretch>
        </p:blipFill>
        <p:spPr>
          <a:xfrm>
            <a:off x="5302324" y="1912855"/>
            <a:ext cx="5425910" cy="2712955"/>
          </a:xfrm>
          <a:prstGeom prst="rect">
            <a:avLst/>
          </a:prstGeom>
        </p:spPr>
      </p:pic>
      <p:sp>
        <p:nvSpPr>
          <p:cNvPr id="7" name="Textfeld 6">
            <a:extLst>
              <a:ext uri="{FF2B5EF4-FFF2-40B4-BE49-F238E27FC236}">
                <a16:creationId xmlns="" xmlns:a16="http://schemas.microsoft.com/office/drawing/2014/main" id="{A37A8402-AFCD-46E3-B093-F1501593B156}"/>
              </a:ext>
            </a:extLst>
          </p:cNvPr>
          <p:cNvSpPr txBox="1"/>
          <p:nvPr/>
        </p:nvSpPr>
        <p:spPr>
          <a:xfrm>
            <a:off x="5334376" y="4776834"/>
            <a:ext cx="6248988" cy="307777"/>
          </a:xfrm>
          <a:prstGeom prst="rect">
            <a:avLst/>
          </a:prstGeom>
          <a:noFill/>
          <a:ln>
            <a:solidFill>
              <a:schemeClr val="tx2"/>
            </a:solidFill>
          </a:ln>
        </p:spPr>
        <p:txBody>
          <a:bodyPr wrap="square" rtlCol="0">
            <a:spAutoFit/>
          </a:bodyPr>
          <a:lstStyle/>
          <a:p>
            <a:r>
              <a:rPr lang="el-GR" sz="1400" dirty="0"/>
              <a:t>Τίτλος εικόνας</a:t>
            </a:r>
            <a:r>
              <a:rPr lang="de-DE" sz="1400" dirty="0"/>
              <a:t>: Boss</a:t>
            </a:r>
            <a:r>
              <a:rPr lang="el-GR" sz="1400" dirty="0"/>
              <a:t> (Αφεντικό), Πηγή</a:t>
            </a:r>
            <a:r>
              <a:rPr lang="de-DE" sz="1400" dirty="0"/>
              <a:t>: Yang Liu – East meets West (2010)</a:t>
            </a:r>
          </a:p>
        </p:txBody>
      </p:sp>
      <p:pic>
        <p:nvPicPr>
          <p:cNvPr id="3" name="Picture 2">
            <a:extLst>
              <a:ext uri="{FF2B5EF4-FFF2-40B4-BE49-F238E27FC236}">
                <a16:creationId xmlns="" xmlns:a16="http://schemas.microsoft.com/office/drawing/2014/main" id="{46B3D732-2245-4741-BB9F-3F52C1636AE9}"/>
              </a:ext>
            </a:extLst>
          </p:cNvPr>
          <p:cNvPicPr>
            <a:picLocks noChangeAspect="1"/>
          </p:cNvPicPr>
          <p:nvPr/>
        </p:nvPicPr>
        <p:blipFill>
          <a:blip r:embed="rId3"/>
          <a:stretch>
            <a:fillRect/>
          </a:stretch>
        </p:blipFill>
        <p:spPr>
          <a:xfrm>
            <a:off x="10922064" y="5291536"/>
            <a:ext cx="969348" cy="969348"/>
          </a:xfrm>
          <a:prstGeom prst="rect">
            <a:avLst/>
          </a:prstGeom>
        </p:spPr>
      </p:pic>
    </p:spTree>
    <p:extLst>
      <p:ext uri="{BB962C8B-B14F-4D97-AF65-F5344CB8AC3E}">
        <p14:creationId xmlns:p14="http://schemas.microsoft.com/office/powerpoint/2010/main" val="29964358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 xmlns:a16="http://schemas.microsoft.com/office/drawing/2014/main" id="{7357425B-86D4-4390-8221-D588EAEADCE1}"/>
              </a:ext>
            </a:extLst>
          </p:cNvPr>
          <p:cNvSpPr>
            <a:spLocks noGrp="1"/>
          </p:cNvSpPr>
          <p:nvPr>
            <p:ph type="title"/>
          </p:nvPr>
        </p:nvSpPr>
        <p:spPr>
          <a:xfrm>
            <a:off x="723710" y="685800"/>
            <a:ext cx="4218573" cy="2157884"/>
          </a:xfrm>
        </p:spPr>
        <p:txBody>
          <a:bodyPr/>
          <a:lstStyle/>
          <a:p>
            <a:r>
              <a:rPr lang="el-GR" dirty="0">
                <a:solidFill>
                  <a:srgbClr val="FFFFFF"/>
                </a:solidFill>
              </a:rPr>
              <a:t>Παγίδες στη διαπολιτισμική επικοινωνία</a:t>
            </a:r>
            <a:endParaRPr lang="de-DE" dirty="0"/>
          </a:p>
        </p:txBody>
      </p:sp>
      <p:sp>
        <p:nvSpPr>
          <p:cNvPr id="9" name="Inhaltsplatzhalter 8">
            <a:extLst>
              <a:ext uri="{FF2B5EF4-FFF2-40B4-BE49-F238E27FC236}">
                <a16:creationId xmlns="" xmlns:a16="http://schemas.microsoft.com/office/drawing/2014/main" id="{8DC24FB6-6166-4C21-8665-4D3588F6DBF3}"/>
              </a:ext>
            </a:extLst>
          </p:cNvPr>
          <p:cNvSpPr>
            <a:spLocks noGrp="1"/>
          </p:cNvSpPr>
          <p:nvPr>
            <p:ph idx="1"/>
          </p:nvPr>
        </p:nvSpPr>
        <p:spPr>
          <a:xfrm>
            <a:off x="6094412" y="980729"/>
            <a:ext cx="5210723" cy="5112568"/>
          </a:xfrm>
        </p:spPr>
        <p:txBody>
          <a:bodyPr>
            <a:normAutofit/>
          </a:bodyPr>
          <a:lstStyle/>
          <a:p>
            <a:pPr lvl="0" algn="just">
              <a:lnSpc>
                <a:spcPct val="150000"/>
              </a:lnSpc>
            </a:pPr>
            <a:r>
              <a:rPr lang="el-GR" dirty="0">
                <a:solidFill>
                  <a:srgbClr val="004680"/>
                </a:solidFill>
              </a:rPr>
              <a:t>Μπορείτε να αναφέρετε μερικά παραδείγματα παγίδων κατά τη διάρκεια διαπολιτισμικής επικοινωνίας στον χώρο εργασίας σας;</a:t>
            </a:r>
            <a:endParaRPr lang="de-DE" dirty="0">
              <a:solidFill>
                <a:srgbClr val="004680"/>
              </a:solidFill>
            </a:endParaRPr>
          </a:p>
          <a:p>
            <a:pPr lvl="0" algn="just">
              <a:lnSpc>
                <a:spcPct val="150000"/>
              </a:lnSpc>
            </a:pPr>
            <a:r>
              <a:rPr lang="el-GR" dirty="0">
                <a:solidFill>
                  <a:srgbClr val="004680"/>
                </a:solidFill>
              </a:rPr>
              <a:t>Ποιες είναι οι συνηθέστερες παγίδες;</a:t>
            </a:r>
            <a:endParaRPr lang="de-DE" dirty="0">
              <a:solidFill>
                <a:srgbClr val="004680"/>
              </a:solidFill>
            </a:endParaRPr>
          </a:p>
          <a:p>
            <a:pPr lvl="0" algn="just">
              <a:lnSpc>
                <a:spcPct val="150000"/>
              </a:lnSpc>
            </a:pPr>
            <a:r>
              <a:rPr lang="el-GR" dirty="0">
                <a:solidFill>
                  <a:srgbClr val="004680"/>
                </a:solidFill>
              </a:rPr>
              <a:t>Ποια εργαλεία και προσεγγίσεις χρησιμοποιείτε για να τις αποφεύγετε;</a:t>
            </a:r>
            <a:endParaRPr lang="de-DE" dirty="0">
              <a:solidFill>
                <a:srgbClr val="004680"/>
              </a:solidFill>
            </a:endParaRPr>
          </a:p>
          <a:p>
            <a:pPr lvl="0" algn="just">
              <a:lnSpc>
                <a:spcPct val="150000"/>
              </a:lnSpc>
            </a:pPr>
            <a:r>
              <a:rPr lang="el-GR" dirty="0">
                <a:solidFill>
                  <a:srgbClr val="004680"/>
                </a:solidFill>
              </a:rPr>
              <a:t>Υπάρχει χώρος για βελτίωση;</a:t>
            </a:r>
            <a:r>
              <a:rPr lang="de-DE" dirty="0">
                <a:solidFill>
                  <a:srgbClr val="004680"/>
                </a:solidFill>
              </a:rPr>
              <a:t/>
            </a:r>
            <a:br>
              <a:rPr lang="de-DE" dirty="0">
                <a:solidFill>
                  <a:srgbClr val="004680"/>
                </a:solidFill>
              </a:rPr>
            </a:br>
            <a:endParaRPr lang="de-DE" dirty="0"/>
          </a:p>
        </p:txBody>
      </p:sp>
      <p:sp>
        <p:nvSpPr>
          <p:cNvPr id="10" name="Textplatzhalter 9">
            <a:extLst>
              <a:ext uri="{FF2B5EF4-FFF2-40B4-BE49-F238E27FC236}">
                <a16:creationId xmlns="" xmlns:a16="http://schemas.microsoft.com/office/drawing/2014/main" id="{F639A833-BDD1-47CD-805C-C55568E3F861}"/>
              </a:ext>
            </a:extLst>
          </p:cNvPr>
          <p:cNvSpPr>
            <a:spLocks noGrp="1"/>
          </p:cNvSpPr>
          <p:nvPr>
            <p:ph type="body" sz="half" idx="2"/>
          </p:nvPr>
        </p:nvSpPr>
        <p:spPr>
          <a:xfrm>
            <a:off x="723711" y="2856344"/>
            <a:ext cx="4218572" cy="3011056"/>
          </a:xfrm>
        </p:spPr>
        <p:txBody>
          <a:bodyPr>
            <a:normAutofit/>
          </a:bodyPr>
          <a:lstStyle/>
          <a:p>
            <a:r>
              <a:rPr lang="el-GR" sz="3200" dirty="0"/>
              <a:t>ΑΝΑΣΤΟΧΑΣΤΙΚΗ ΑΝΑΚΕΦΑΛΑΙΩΣΗ</a:t>
            </a:r>
          </a:p>
        </p:txBody>
      </p:sp>
      <p:sp>
        <p:nvSpPr>
          <p:cNvPr id="4" name="Foliennummernplatzhalter 3">
            <a:extLst>
              <a:ext uri="{FF2B5EF4-FFF2-40B4-BE49-F238E27FC236}">
                <a16:creationId xmlns="" xmlns:a16="http://schemas.microsoft.com/office/drawing/2014/main" id="{13E91AF6-A855-4373-A597-962E78599DF8}"/>
              </a:ext>
            </a:extLst>
          </p:cNvPr>
          <p:cNvSpPr>
            <a:spLocks noGrp="1"/>
          </p:cNvSpPr>
          <p:nvPr>
            <p:ph type="sldNum" sz="quarter" idx="12"/>
          </p:nvPr>
        </p:nvSpPr>
        <p:spPr/>
        <p:txBody>
          <a:bodyPr/>
          <a:lstStyle/>
          <a:p>
            <a:fld id="{C014DD1E-5D91-48A3-AD6D-45FBA980D106}" type="slidenum">
              <a:rPr lang="en-GB" smtClean="0"/>
              <a:t>15</a:t>
            </a:fld>
            <a:endParaRPr lang="en-GB" dirty="0"/>
          </a:p>
        </p:txBody>
      </p:sp>
      <p:pic>
        <p:nvPicPr>
          <p:cNvPr id="2" name="Picture 1">
            <a:extLst>
              <a:ext uri="{FF2B5EF4-FFF2-40B4-BE49-F238E27FC236}">
                <a16:creationId xmlns="" xmlns:a16="http://schemas.microsoft.com/office/drawing/2014/main" id="{6B16021D-9620-4F74-B4A2-9AF4BC784650}"/>
              </a:ext>
            </a:extLst>
          </p:cNvPr>
          <p:cNvPicPr>
            <a:picLocks noChangeAspect="1"/>
          </p:cNvPicPr>
          <p:nvPr/>
        </p:nvPicPr>
        <p:blipFill>
          <a:blip r:embed="rId2"/>
          <a:stretch>
            <a:fillRect/>
          </a:stretch>
        </p:blipFill>
        <p:spPr>
          <a:xfrm>
            <a:off x="10861850" y="5340415"/>
            <a:ext cx="969348" cy="916722"/>
          </a:xfrm>
          <a:prstGeom prst="rect">
            <a:avLst/>
          </a:prstGeom>
        </p:spPr>
      </p:pic>
    </p:spTree>
    <p:extLst>
      <p:ext uri="{BB962C8B-B14F-4D97-AF65-F5344CB8AC3E}">
        <p14:creationId xmlns:p14="http://schemas.microsoft.com/office/powerpoint/2010/main" val="335424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8E8EC2-EDFF-4C18-9F83-54F3B96EF705}"/>
              </a:ext>
            </a:extLst>
          </p:cNvPr>
          <p:cNvSpPr>
            <a:spLocks noGrp="1"/>
          </p:cNvSpPr>
          <p:nvPr>
            <p:ph type="title"/>
          </p:nvPr>
        </p:nvSpPr>
        <p:spPr/>
        <p:txBody>
          <a:bodyPr/>
          <a:lstStyle/>
          <a:p>
            <a:r>
              <a:rPr lang="el-GR" dirty="0"/>
              <a:t>Ανακεφαλαίωση</a:t>
            </a:r>
            <a:endParaRPr lang="en-GB" dirty="0"/>
          </a:p>
        </p:txBody>
      </p:sp>
      <p:sp>
        <p:nvSpPr>
          <p:cNvPr id="3" name="Content Placeholder 2">
            <a:extLst>
              <a:ext uri="{FF2B5EF4-FFF2-40B4-BE49-F238E27FC236}">
                <a16:creationId xmlns="" xmlns:a16="http://schemas.microsoft.com/office/drawing/2014/main" id="{1AB42138-82E0-48E6-8872-C4641DA9561C}"/>
              </a:ext>
            </a:extLst>
          </p:cNvPr>
          <p:cNvSpPr>
            <a:spLocks noGrp="1"/>
          </p:cNvSpPr>
          <p:nvPr>
            <p:ph idx="1"/>
          </p:nvPr>
        </p:nvSpPr>
        <p:spPr>
          <a:xfrm>
            <a:off x="1371243" y="1628800"/>
            <a:ext cx="9598700" cy="4238600"/>
          </a:xfrm>
        </p:spPr>
        <p:txBody>
          <a:bodyPr>
            <a:normAutofit/>
          </a:bodyPr>
          <a:lstStyle/>
          <a:p>
            <a:pPr lvl="0" algn="just">
              <a:buFont typeface="Wingdings" panose="05000000000000000000" pitchFamily="2" charset="2"/>
              <a:buChar char="§"/>
            </a:pPr>
            <a:r>
              <a:rPr lang="el-GR" sz="2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Υπάρχουν πολλές παγίδες που μπορεί να προκύψουν κατά την επικοινωνία ανθρώπων από διαφορετικές κουλτούρες</a:t>
            </a:r>
            <a:r>
              <a:rPr lang="en-GB" sz="2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p>
          <a:p>
            <a:pPr lvl="0" algn="just">
              <a:buFont typeface="Wingdings" panose="05000000000000000000" pitchFamily="2" charset="2"/>
              <a:buChar char="§"/>
            </a:pPr>
            <a:r>
              <a:rPr lang="el-GR" sz="2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Δεν είναι δυνατόν να μάθετε όλους τους ειδικούς κώδικες επικοινωνίας των πολιτισμών που θα συναντήσετε στον χώρο της εργασίας σας</a:t>
            </a:r>
            <a:r>
              <a:rPr lang="en-GB" sz="2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p>
          <a:p>
            <a:pPr lvl="0" algn="just">
              <a:buFont typeface="Wingdings" panose="05000000000000000000" pitchFamily="2" charset="2"/>
              <a:buChar char="§"/>
            </a:pPr>
            <a:r>
              <a:rPr lang="el-GR" sz="2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Ωστόσο, καλό είναι να γνωρίζετε ότι δεν επικοινωνούν όλοι/</a:t>
            </a:r>
            <a:r>
              <a:rPr lang="el-GR" sz="2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ες</a:t>
            </a:r>
            <a:r>
              <a:rPr lang="el-GR" sz="2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με τον τρόπο που επικοινωνείτε εσείς και ότι ακόμη και αν πείτε κάτι έχοντας καλές προθέσεις μπορεί να εκληφθεί τελείως διαφορετικά</a:t>
            </a:r>
            <a:r>
              <a:rPr lang="en-GB" sz="2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i="1" dirty="0"/>
          </a:p>
        </p:txBody>
      </p:sp>
      <p:sp>
        <p:nvSpPr>
          <p:cNvPr id="4" name="Slide Number Placeholder 3">
            <a:extLst>
              <a:ext uri="{FF2B5EF4-FFF2-40B4-BE49-F238E27FC236}">
                <a16:creationId xmlns="" xmlns:a16="http://schemas.microsoft.com/office/drawing/2014/main" id="{87B67F1F-016D-45BE-BD83-9466DC0075C8}"/>
              </a:ext>
            </a:extLst>
          </p:cNvPr>
          <p:cNvSpPr>
            <a:spLocks noGrp="1"/>
          </p:cNvSpPr>
          <p:nvPr>
            <p:ph type="sldNum" sz="quarter" idx="12"/>
          </p:nvPr>
        </p:nvSpPr>
        <p:spPr/>
        <p:txBody>
          <a:bodyPr/>
          <a:lstStyle/>
          <a:p>
            <a:fld id="{C014DD1E-5D91-48A3-AD6D-45FBA980D106}" type="slidenum">
              <a:rPr lang="en-GB" smtClean="0"/>
              <a:t>16</a:t>
            </a:fld>
            <a:endParaRPr lang="en-GB"/>
          </a:p>
        </p:txBody>
      </p:sp>
    </p:spTree>
    <p:extLst>
      <p:ext uri="{BB962C8B-B14F-4D97-AF65-F5344CB8AC3E}">
        <p14:creationId xmlns:p14="http://schemas.microsoft.com/office/powerpoint/2010/main" val="248774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a:t>ΓΕΦΥΡΩΣΗ ΕΜΠΟΔΙΩΝ ΣΤΗ ΔΙΑΠΟΛΙΤΙΣΜΙΚΗ ΕΠΙΚΟΙΝΩΝΙΑ</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t>17</a:t>
            </a:fld>
            <a:endParaRPr lang="en-GB" dirty="0"/>
          </a:p>
        </p:txBody>
      </p:sp>
    </p:spTree>
    <p:extLst>
      <p:ext uri="{BB962C8B-B14F-4D97-AF65-F5344CB8AC3E}">
        <p14:creationId xmlns:p14="http://schemas.microsoft.com/office/powerpoint/2010/main" val="347205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9ADF01B-1BBD-40F2-88C3-55D64AF81630}"/>
              </a:ext>
            </a:extLst>
          </p:cNvPr>
          <p:cNvSpPr>
            <a:spLocks noGrp="1"/>
          </p:cNvSpPr>
          <p:nvPr>
            <p:ph type="title"/>
          </p:nvPr>
        </p:nvSpPr>
        <p:spPr>
          <a:xfrm>
            <a:off x="1371243" y="685800"/>
            <a:ext cx="9598700" cy="870992"/>
          </a:xfrm>
        </p:spPr>
        <p:txBody>
          <a:bodyPr/>
          <a:lstStyle/>
          <a:p>
            <a:r>
              <a:rPr lang="el-GR" dirty="0"/>
              <a:t>Εκφραστείτε σε μία ξένη γλώσσα</a:t>
            </a:r>
            <a:endParaRPr lang="de-DE" dirty="0"/>
          </a:p>
        </p:txBody>
      </p:sp>
      <p:sp>
        <p:nvSpPr>
          <p:cNvPr id="3" name="Inhaltsplatzhalter 2">
            <a:extLst>
              <a:ext uri="{FF2B5EF4-FFF2-40B4-BE49-F238E27FC236}">
                <a16:creationId xmlns="" xmlns:a16="http://schemas.microsoft.com/office/drawing/2014/main" id="{121EFBC7-51A7-405F-9EF6-3C864F2C7808}"/>
              </a:ext>
            </a:extLst>
          </p:cNvPr>
          <p:cNvSpPr>
            <a:spLocks noGrp="1"/>
          </p:cNvSpPr>
          <p:nvPr>
            <p:ph idx="1"/>
          </p:nvPr>
        </p:nvSpPr>
        <p:spPr>
          <a:xfrm>
            <a:off x="1197868" y="1988840"/>
            <a:ext cx="9598700" cy="3581400"/>
          </a:xfrm>
        </p:spPr>
        <p:txBody>
          <a:bodyPr/>
          <a:lstStyle/>
          <a:p>
            <a:pPr marL="0" lvl="0" indent="0" algn="just">
              <a:lnSpc>
                <a:spcPct val="150000"/>
              </a:lnSpc>
              <a:spcBef>
                <a:spcPts val="600"/>
              </a:spcBef>
              <a:buNone/>
            </a:pPr>
            <a:r>
              <a:rPr lang="el-GR" sz="19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Σκεφτείτε και σημειώστε, πώς θα περιγράφατε τις παρακάτω καταστάσεις σε μια ξένη γλώσσα που έχετε μάθει ή αν δεν μιλάτε κάποια ξένη γλώσσα, περιγράψτε ποια γλώσσα του σώματος θα χρησιμοποιούσατε για να τις περιγράψετε</a:t>
            </a:r>
            <a:r>
              <a:rPr lang="en-GB" sz="1900" dirty="0">
                <a:solidFill>
                  <a:srgbClr val="004680"/>
                </a:solidFill>
                <a:latin typeface="Calibri" panose="020F0502020204030204" pitchFamily="34" charset="0"/>
                <a:ea typeface="Calibri" panose="020F0502020204030204" pitchFamily="34" charset="0"/>
                <a:cs typeface="Times New Roman" panose="02020603050405020304" pitchFamily="18" charset="0"/>
              </a:rPr>
              <a:t>:</a:t>
            </a:r>
            <a:endParaRPr lang="de-DE" sz="1900" dirty="0">
              <a:solidFill>
                <a:srgbClr val="004680"/>
              </a:solidFill>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50000"/>
              </a:lnSpc>
              <a:spcBef>
                <a:spcPts val="600"/>
              </a:spcBef>
              <a:buFont typeface="Calibri" panose="020F0502020204030204" pitchFamily="34" charset="0"/>
              <a:buChar char="-"/>
              <a:tabLst>
                <a:tab pos="609600" algn="l"/>
              </a:tabLst>
            </a:pPr>
            <a:r>
              <a:rPr lang="el-GR" sz="19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rPr>
              <a:t>Διαδρομή από τη δουλειά σας μέχρι τον επόμενο σταθμό δημόσιας συγκοινωνίας·</a:t>
            </a:r>
            <a:endParaRPr lang="de-DE" sz="19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endParaRPr>
          </a:p>
          <a:p>
            <a:pPr marL="1143000" lvl="2" indent="-228600" algn="just">
              <a:lnSpc>
                <a:spcPct val="150000"/>
              </a:lnSpc>
              <a:buFont typeface="Calibri" panose="020F0502020204030204" pitchFamily="34" charset="0"/>
              <a:buChar char="-"/>
              <a:tabLst>
                <a:tab pos="609600" algn="l"/>
              </a:tabLst>
            </a:pPr>
            <a:r>
              <a:rPr lang="el-GR" sz="19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rPr>
              <a:t>Διαφορετικά προσόντα των ανθρώπων που εργάζονται στον ίδιο χώρο με εσάς·</a:t>
            </a:r>
            <a:endParaRPr lang="de-DE" sz="19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endParaRPr>
          </a:p>
          <a:p>
            <a:pPr marL="1143000" lvl="2" indent="-228600" algn="just">
              <a:lnSpc>
                <a:spcPct val="150000"/>
              </a:lnSpc>
              <a:buFont typeface="Calibri" panose="020F0502020204030204" pitchFamily="34" charset="0"/>
              <a:buChar char="-"/>
              <a:tabLst>
                <a:tab pos="609600" algn="l"/>
              </a:tabLst>
            </a:pPr>
            <a:r>
              <a:rPr lang="el-GR" sz="19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rPr>
              <a:t>Πιθανές παρενέργειες ή επιπλοκές μετά από μια χειρουργική επέμβαση·</a:t>
            </a:r>
          </a:p>
          <a:p>
            <a:pPr marL="1143000" lvl="2" indent="-228600" algn="just">
              <a:lnSpc>
                <a:spcPct val="150000"/>
              </a:lnSpc>
              <a:buFont typeface="Calibri" panose="020F0502020204030204" pitchFamily="34" charset="0"/>
              <a:buChar char="-"/>
              <a:tabLst>
                <a:tab pos="609600" algn="l"/>
              </a:tabLst>
            </a:pPr>
            <a:r>
              <a:rPr lang="el-GR" sz="19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rPr>
              <a:t>Τι φάγατε χθες το βράδυ.</a:t>
            </a:r>
            <a:endParaRPr lang="en-GB" sz="19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endParaRPr>
          </a:p>
          <a:p>
            <a:pPr marL="914400" lvl="2" indent="0" algn="just">
              <a:lnSpc>
                <a:spcPct val="150000"/>
              </a:lnSpc>
              <a:buNone/>
              <a:tabLst>
                <a:tab pos="609600" algn="l"/>
              </a:tabLst>
            </a:pPr>
            <a:endParaRPr lang="de-DE"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de-DE" dirty="0"/>
          </a:p>
        </p:txBody>
      </p:sp>
      <p:sp>
        <p:nvSpPr>
          <p:cNvPr id="4" name="Foliennummernplatzhalter 3">
            <a:extLst>
              <a:ext uri="{FF2B5EF4-FFF2-40B4-BE49-F238E27FC236}">
                <a16:creationId xmlns="" xmlns:a16="http://schemas.microsoft.com/office/drawing/2014/main" id="{556DA714-9ADE-4F7F-B5BD-4AE508FEFBA0}"/>
              </a:ext>
            </a:extLst>
          </p:cNvPr>
          <p:cNvSpPr>
            <a:spLocks noGrp="1"/>
          </p:cNvSpPr>
          <p:nvPr>
            <p:ph type="sldNum" sz="quarter" idx="12"/>
          </p:nvPr>
        </p:nvSpPr>
        <p:spPr/>
        <p:txBody>
          <a:bodyPr/>
          <a:lstStyle/>
          <a:p>
            <a:fld id="{C014DD1E-5D91-48A3-AD6D-45FBA980D106}" type="slidenum">
              <a:rPr lang="en-GB" smtClean="0"/>
              <a:t>18</a:t>
            </a:fld>
            <a:endParaRPr lang="en-GB" dirty="0"/>
          </a:p>
        </p:txBody>
      </p:sp>
      <p:pic>
        <p:nvPicPr>
          <p:cNvPr id="5" name="Picture 4">
            <a:extLst>
              <a:ext uri="{FF2B5EF4-FFF2-40B4-BE49-F238E27FC236}">
                <a16:creationId xmlns="" xmlns:a16="http://schemas.microsoft.com/office/drawing/2014/main" id="{0FD2B801-CE44-457A-98A0-4884213E3A96}"/>
              </a:ext>
            </a:extLst>
          </p:cNvPr>
          <p:cNvPicPr>
            <a:picLocks noChangeAspect="1"/>
          </p:cNvPicPr>
          <p:nvPr/>
        </p:nvPicPr>
        <p:blipFill>
          <a:blip r:embed="rId2"/>
          <a:stretch>
            <a:fillRect/>
          </a:stretch>
        </p:blipFill>
        <p:spPr>
          <a:xfrm>
            <a:off x="10609825" y="5301208"/>
            <a:ext cx="1036539" cy="1025629"/>
          </a:xfrm>
          <a:prstGeom prst="rect">
            <a:avLst/>
          </a:prstGeom>
        </p:spPr>
      </p:pic>
    </p:spTree>
    <p:extLst>
      <p:ext uri="{BB962C8B-B14F-4D97-AF65-F5344CB8AC3E}">
        <p14:creationId xmlns:p14="http://schemas.microsoft.com/office/powerpoint/2010/main" val="206619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9F83055-DA71-4A47-A522-F2DAACC3DB81}"/>
              </a:ext>
            </a:extLst>
          </p:cNvPr>
          <p:cNvSpPr>
            <a:spLocks noGrp="1"/>
          </p:cNvSpPr>
          <p:nvPr>
            <p:ph type="title"/>
          </p:nvPr>
        </p:nvSpPr>
        <p:spPr>
          <a:xfrm>
            <a:off x="981844" y="881043"/>
            <a:ext cx="10483810" cy="1735088"/>
          </a:xfrm>
        </p:spPr>
        <p:txBody>
          <a:bodyPr>
            <a:normAutofit fontScale="90000"/>
          </a:bodyPr>
          <a:lstStyle/>
          <a:p>
            <a:r>
              <a:rPr lang="el-GR" sz="4400" dirty="0">
                <a:solidFill>
                  <a:srgbClr val="004680"/>
                </a:solidFill>
              </a:rPr>
              <a:t>Γεφύρωση εμποδίων στη διαπολιτισμική επικοινωνία</a:t>
            </a:r>
            <a:r>
              <a:rPr lang="de-DE" sz="4400" dirty="0">
                <a:solidFill>
                  <a:srgbClr val="004680"/>
                </a:solidFill>
              </a:rPr>
              <a:t>: </a:t>
            </a:r>
            <a:r>
              <a:rPr lang="el-GR" sz="4400" dirty="0">
                <a:solidFill>
                  <a:srgbClr val="004680"/>
                </a:solidFill>
              </a:rPr>
              <a:t>επιλογή των κατάλληλων μέσων</a:t>
            </a:r>
            <a:endParaRPr lang="de-DE" dirty="0"/>
          </a:p>
        </p:txBody>
      </p:sp>
      <p:graphicFrame>
        <p:nvGraphicFramePr>
          <p:cNvPr id="9" name="Inhaltsplatzhalter 8">
            <a:extLst>
              <a:ext uri="{FF2B5EF4-FFF2-40B4-BE49-F238E27FC236}">
                <a16:creationId xmlns="" xmlns:a16="http://schemas.microsoft.com/office/drawing/2014/main" id="{A56390EE-A50E-4319-AD54-8E982810C131}"/>
              </a:ext>
            </a:extLst>
          </p:cNvPr>
          <p:cNvGraphicFramePr>
            <a:graphicFrameLocks noGrp="1"/>
          </p:cNvGraphicFramePr>
          <p:nvPr>
            <p:ph idx="1"/>
            <p:extLst>
              <p:ext uri="{D42A27DB-BD31-4B8C-83A1-F6EECF244321}">
                <p14:modId xmlns:p14="http://schemas.microsoft.com/office/powerpoint/2010/main" val="3519283524"/>
              </p:ext>
            </p:extLst>
          </p:nvPr>
        </p:nvGraphicFramePr>
        <p:xfrm>
          <a:off x="1197868" y="2780926"/>
          <a:ext cx="9372977" cy="1930331"/>
        </p:xfrm>
        <a:graphic>
          <a:graphicData uri="http://schemas.openxmlformats.org/drawingml/2006/table">
            <a:tbl>
              <a:tblPr firstRow="1" firstCol="1" bandRow="1"/>
              <a:tblGrid>
                <a:gridCol w="4686150">
                  <a:extLst>
                    <a:ext uri="{9D8B030D-6E8A-4147-A177-3AD203B41FA5}">
                      <a16:colId xmlns="" xmlns:a16="http://schemas.microsoft.com/office/drawing/2014/main" val="1947160999"/>
                    </a:ext>
                  </a:extLst>
                </a:gridCol>
                <a:gridCol w="4686827">
                  <a:extLst>
                    <a:ext uri="{9D8B030D-6E8A-4147-A177-3AD203B41FA5}">
                      <a16:colId xmlns="" xmlns:a16="http://schemas.microsoft.com/office/drawing/2014/main" val="3407776011"/>
                    </a:ext>
                  </a:extLst>
                </a:gridCol>
              </a:tblGrid>
              <a:tr h="273430">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Περιεχόμενο και σκοπός της επικοινωνίας</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ts val="1500"/>
                        </a:lnSpc>
                        <a:spcBef>
                          <a:spcPts val="600"/>
                        </a:spcBef>
                      </a:pPr>
                      <a:r>
                        <a:rPr lang="el-G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Μέσα επικοινωνίας</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858829412"/>
                  </a:ext>
                </a:extLst>
              </a:tr>
              <a:tr h="273430">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Απλά μηνύματα και συστάσεις προς</a:t>
                      </a:r>
                      <a:r>
                        <a:rPr lang="el-GR" sz="1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l-GR" sz="1100" dirty="0">
                          <a:effectLst/>
                          <a:latin typeface="Calibri" panose="020F0502020204030204" pitchFamily="34" charset="0"/>
                          <a:ea typeface="Calibri" panose="020F0502020204030204" pitchFamily="34" charset="0"/>
                          <a:cs typeface="Times New Roman" panose="02020603050405020304" pitchFamily="18" charset="0"/>
                        </a:rPr>
                        <a:t>τον/την ασθενή/πελάτη-</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ισσά</a:t>
                      </a:r>
                      <a:r>
                        <a:rPr lang="el-GR" sz="1100" dirty="0">
                          <a:effectLst/>
                          <a:latin typeface="Calibri" panose="020F0502020204030204" pitchFamily="34" charset="0"/>
                          <a:ea typeface="Calibri" panose="020F0502020204030204" pitchFamily="34" charset="0"/>
                          <a:cs typeface="Times New Roman" panose="02020603050405020304" pitchFamily="18" charset="0"/>
                        </a:rPr>
                        <a:t> σας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Γλώσσα του σώματος και χειρονομίες,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εικονογράμματα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47461981"/>
                  </a:ext>
                </a:extLst>
              </a:tr>
              <a:tr h="273430">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Καθημερινή επικοινωνία με τον/την ασθενή/πελάτη-</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ισσά</a:t>
                      </a:r>
                      <a:r>
                        <a:rPr lang="el-GR" sz="1100" dirty="0">
                          <a:effectLst/>
                          <a:latin typeface="Calibri" panose="020F0502020204030204" pitchFamily="34" charset="0"/>
                          <a:ea typeface="Calibri" panose="020F0502020204030204" pitchFamily="34" charset="0"/>
                          <a:cs typeface="Times New Roman" panose="02020603050405020304" pitchFamily="18" charset="0"/>
                        </a:rPr>
                        <a:t> σας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Εφαρμογές (</a:t>
                      </a:r>
                      <a:r>
                        <a:rPr lang="en-GB" sz="1100" dirty="0">
                          <a:effectLst/>
                          <a:latin typeface="Calibri" panose="020F0502020204030204" pitchFamily="34" charset="0"/>
                          <a:ea typeface="Calibri" panose="020F0502020204030204" pitchFamily="34" charset="0"/>
                          <a:cs typeface="Times New Roman" panose="02020603050405020304" pitchFamily="18" charset="0"/>
                        </a:rPr>
                        <a:t>apps</a:t>
                      </a:r>
                      <a:r>
                        <a:rPr lang="el-GR" sz="1100" dirty="0">
                          <a:effectLst/>
                          <a:latin typeface="Calibri" panose="020F0502020204030204" pitchFamily="34" charset="0"/>
                          <a:ea typeface="Calibri" panose="020F0502020204030204" pitchFamily="34" charset="0"/>
                          <a:cs typeface="Times New Roman" panose="02020603050405020304" pitchFamily="18" charset="0"/>
                        </a:rPr>
                        <a:t>) μετάφρασης</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l-GR" sz="1100" dirty="0">
                          <a:effectLst/>
                          <a:latin typeface="Calibri" panose="020F0502020204030204" pitchFamily="34" charset="0"/>
                          <a:ea typeface="Calibri" panose="020F0502020204030204" pitchFamily="34" charset="0"/>
                          <a:cs typeface="Times New Roman" panose="02020603050405020304" pitchFamily="18" charset="0"/>
                        </a:rPr>
                        <a:t>δίγλωσσοι/</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ες</a:t>
                      </a:r>
                      <a:r>
                        <a:rPr lang="el-GR" sz="1100" dirty="0">
                          <a:effectLst/>
                          <a:latin typeface="Calibri" panose="020F0502020204030204" pitchFamily="34" charset="0"/>
                          <a:ea typeface="Calibri" panose="020F0502020204030204" pitchFamily="34" charset="0"/>
                          <a:cs typeface="Times New Roman" panose="02020603050405020304" pitchFamily="18" charset="0"/>
                        </a:rPr>
                        <a:t> συνάδελφοι</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58755770"/>
                  </a:ext>
                </a:extLst>
              </a:tr>
              <a:tr h="563181">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Καταστάσεις έκτακτης ανάγκης και άλλες απρόβλεπτες καταστάσεις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Δίγλωσσοι/</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ες</a:t>
                      </a:r>
                      <a:r>
                        <a:rPr lang="el-GR" sz="1100" dirty="0">
                          <a:effectLst/>
                          <a:latin typeface="Calibri" panose="020F0502020204030204" pitchFamily="34" charset="0"/>
                          <a:ea typeface="Calibri" panose="020F0502020204030204" pitchFamily="34" charset="0"/>
                          <a:cs typeface="Times New Roman" panose="02020603050405020304" pitchFamily="18" charset="0"/>
                        </a:rPr>
                        <a:t> συνάδελφοι</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l-GR" sz="1100" dirty="0">
                          <a:effectLst/>
                          <a:latin typeface="Calibri" panose="020F0502020204030204" pitchFamily="34" charset="0"/>
                          <a:ea typeface="Calibri" panose="020F0502020204030204" pitchFamily="34" charset="0"/>
                          <a:cs typeface="Times New Roman" panose="02020603050405020304" pitchFamily="18" charset="0"/>
                        </a:rPr>
                        <a:t>οποιοδήποτε</a:t>
                      </a:r>
                      <a:r>
                        <a:rPr lang="el-GR" sz="1100" baseline="0" dirty="0">
                          <a:effectLst/>
                          <a:latin typeface="Calibri" panose="020F0502020204030204" pitchFamily="34" charset="0"/>
                          <a:ea typeface="Calibri" panose="020F0502020204030204" pitchFamily="34" charset="0"/>
                          <a:cs typeface="Times New Roman" panose="02020603050405020304" pitchFamily="18" charset="0"/>
                        </a:rPr>
                        <a:t> άτομο </a:t>
                      </a:r>
                      <a:r>
                        <a:rPr lang="el-GR" sz="1100" dirty="0">
                          <a:effectLst/>
                          <a:latin typeface="Calibri" panose="020F0502020204030204" pitchFamily="34" charset="0"/>
                          <a:ea typeface="Calibri" panose="020F0502020204030204" pitchFamily="34" charset="0"/>
                          <a:cs typeface="Times New Roman" panose="02020603050405020304" pitchFamily="18" charset="0"/>
                        </a:rPr>
                        <a:t>μιλάει τη μητρική γλώσσα</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l-GR" sz="1100" dirty="0">
                          <a:effectLst/>
                          <a:latin typeface="Calibri" panose="020F0502020204030204" pitchFamily="34" charset="0"/>
                          <a:ea typeface="Calibri" panose="020F0502020204030204" pitchFamily="34" charset="0"/>
                          <a:cs typeface="Times New Roman" panose="02020603050405020304" pitchFamily="18" charset="0"/>
                        </a:rPr>
                        <a:t>του/της ασθενούς</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r>
                        <a:rPr lang="el-GR" sz="1100" dirty="0">
                          <a:effectLst/>
                          <a:latin typeface="Calibri" panose="020F0502020204030204" pitchFamily="34" charset="0"/>
                          <a:ea typeface="Calibri" panose="020F0502020204030204" pitchFamily="34" charset="0"/>
                          <a:cs typeface="Times New Roman" panose="02020603050405020304" pitchFamily="18" charset="0"/>
                        </a:rPr>
                        <a:t>πελάτη/</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ισσας</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l-GR" sz="1100" dirty="0">
                          <a:effectLst/>
                          <a:latin typeface="Calibri" panose="020F0502020204030204" pitchFamily="34" charset="0"/>
                          <a:ea typeface="Calibri" panose="020F0502020204030204" pitchFamily="34" charset="0"/>
                          <a:cs typeface="Times New Roman" panose="02020603050405020304" pitchFamily="18" charset="0"/>
                        </a:rPr>
                        <a:t>ιδανικά ένας/μία επαγγελματίας διερμηνέας</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28923505"/>
                  </a:ext>
                </a:extLst>
              </a:tr>
              <a:tr h="273430">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Επεξήγηση ιατρικών όρων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Εφαρμογές (</a:t>
                      </a:r>
                      <a:r>
                        <a:rPr lang="en-GB" sz="1100" dirty="0">
                          <a:effectLst/>
                          <a:latin typeface="Calibri" panose="020F0502020204030204" pitchFamily="34" charset="0"/>
                          <a:ea typeface="Calibri" panose="020F0502020204030204" pitchFamily="34" charset="0"/>
                          <a:cs typeface="Times New Roman" panose="02020603050405020304" pitchFamily="18" charset="0"/>
                        </a:rPr>
                        <a:t>apps) </a:t>
                      </a:r>
                      <a:r>
                        <a:rPr lang="el-GR" sz="1100" dirty="0">
                          <a:effectLst/>
                          <a:latin typeface="Calibri" panose="020F0502020204030204" pitchFamily="34" charset="0"/>
                          <a:ea typeface="Calibri" panose="020F0502020204030204" pitchFamily="34" charset="0"/>
                          <a:cs typeface="Times New Roman" panose="02020603050405020304" pitchFamily="18" charset="0"/>
                        </a:rPr>
                        <a:t>μετάφρασης</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l-GR" sz="1100" dirty="0">
                          <a:effectLst/>
                          <a:latin typeface="Calibri" panose="020F0502020204030204" pitchFamily="34" charset="0"/>
                          <a:ea typeface="Calibri" panose="020F0502020204030204" pitchFamily="34" charset="0"/>
                          <a:cs typeface="Times New Roman" panose="02020603050405020304" pitchFamily="18" charset="0"/>
                        </a:rPr>
                        <a:t>ή λεξικό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23087728"/>
                  </a:ext>
                </a:extLst>
              </a:tr>
              <a:tr h="273430">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Προγραμματισμένες συζητήσεις όπου απαιτείται λεπτομερής κατανόηση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Επαγγελματίες διερμηνείς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97902094"/>
                  </a:ext>
                </a:extLst>
              </a:tr>
            </a:tbl>
          </a:graphicData>
        </a:graphic>
      </p:graphicFrame>
      <p:sp>
        <p:nvSpPr>
          <p:cNvPr id="4" name="Foliennummernplatzhalter 3">
            <a:extLst>
              <a:ext uri="{FF2B5EF4-FFF2-40B4-BE49-F238E27FC236}">
                <a16:creationId xmlns="" xmlns:a16="http://schemas.microsoft.com/office/drawing/2014/main" id="{B76AF678-9989-4149-BE53-FFC1B9B2018B}"/>
              </a:ext>
            </a:extLst>
          </p:cNvPr>
          <p:cNvSpPr>
            <a:spLocks noGrp="1"/>
          </p:cNvSpPr>
          <p:nvPr>
            <p:ph type="sldNum" sz="quarter" idx="12"/>
          </p:nvPr>
        </p:nvSpPr>
        <p:spPr/>
        <p:txBody>
          <a:bodyPr/>
          <a:lstStyle/>
          <a:p>
            <a:fld id="{C014DD1E-5D91-48A3-AD6D-45FBA980D106}" type="slidenum">
              <a:rPr lang="en-GB" smtClean="0"/>
              <a:t>19</a:t>
            </a:fld>
            <a:endParaRPr lang="en-GB" dirty="0"/>
          </a:p>
        </p:txBody>
      </p:sp>
      <p:sp>
        <p:nvSpPr>
          <p:cNvPr id="10" name="Rectangle 3">
            <a:extLst>
              <a:ext uri="{FF2B5EF4-FFF2-40B4-BE49-F238E27FC236}">
                <a16:creationId xmlns="" xmlns:a16="http://schemas.microsoft.com/office/drawing/2014/main" id="{9651C1FE-3415-40AC-BF70-6A2ADB8167D4}"/>
              </a:ext>
            </a:extLst>
          </p:cNvPr>
          <p:cNvSpPr>
            <a:spLocks noChangeArrowheads="1"/>
          </p:cNvSpPr>
          <p:nvPr/>
        </p:nvSpPr>
        <p:spPr bwMode="auto">
          <a:xfrm>
            <a:off x="-792940" y="-238204"/>
            <a:ext cx="12981766" cy="69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412584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362DFFC-4DCC-48EE-B781-94D04B95F1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76"/>
            <a:ext cx="5302138"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9914" y="791570"/>
            <a:ext cx="4017792" cy="5262390"/>
          </a:xfrm>
        </p:spPr>
        <p:txBody>
          <a:bodyPr anchor="ctr">
            <a:normAutofit/>
          </a:bodyPr>
          <a:lstStyle/>
          <a:p>
            <a:pPr algn="r"/>
            <a:r>
              <a:rPr lang="el-GR" sz="5300" dirty="0">
                <a:solidFill>
                  <a:schemeClr val="bg2"/>
                </a:solidFill>
              </a:rPr>
              <a:t>Μετά την ολοκλήρωση της ενότητας, θα είστε σε θέση</a:t>
            </a:r>
            <a:r>
              <a:rPr lang="en-GB" sz="5300" dirty="0">
                <a:solidFill>
                  <a:schemeClr val="bg2"/>
                </a:solidFill>
              </a:rPr>
              <a:t>:</a:t>
            </a:r>
          </a:p>
        </p:txBody>
      </p:sp>
      <p:sp>
        <p:nvSpPr>
          <p:cNvPr id="11" name="Rectangle 10">
            <a:extLst>
              <a:ext uri="{FF2B5EF4-FFF2-40B4-BE49-F238E27FC236}">
                <a16:creationId xmlns="" xmlns:a16="http://schemas.microsoft.com/office/drawing/2014/main" id="{18B8B265-E68C-4B64-9238-781F0102C5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02138" y="376"/>
            <a:ext cx="22854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175111" y="791570"/>
            <a:ext cx="4891034" cy="5262390"/>
          </a:xfrm>
        </p:spPr>
        <p:txBody>
          <a:bodyPr anchor="ctr">
            <a:normAutofit/>
          </a:bodyPr>
          <a:lstStyle/>
          <a:p>
            <a:r>
              <a:rPr lang="el-GR" sz="2400" dirty="0"/>
              <a:t>Να αναγνωρίζετε τις παγίδες που κρύβει η διαπολιτισμική επικοινωνία.</a:t>
            </a:r>
          </a:p>
          <a:p>
            <a:r>
              <a:rPr lang="el-GR" sz="2400" dirty="0"/>
              <a:t>Να χρησιμοποιείτε στρατηγικές για την αποφυγή παγίδων στη διάρκεια διαπολιτισμικής επικοινωνίας.</a:t>
            </a:r>
          </a:p>
          <a:p>
            <a:r>
              <a:rPr lang="el-GR" sz="2400" dirty="0"/>
              <a:t>Να εφαρμόζετε στρατηγικές για την υπέρβαση γλωσσικών </a:t>
            </a:r>
            <a:r>
              <a:rPr lang="el-GR" sz="2400" dirty="0" err="1"/>
              <a:t>εµποδίων</a:t>
            </a:r>
            <a:r>
              <a:rPr lang="el-GR" sz="2400" dirty="0"/>
              <a:t>.</a:t>
            </a:r>
          </a:p>
          <a:p>
            <a:r>
              <a:rPr lang="el-GR" sz="2400" dirty="0"/>
              <a:t>Να αξιοποιείτε στρατηγικές για την επίλυση διαπολιτισμικών συγκρούσεων.</a:t>
            </a:r>
            <a:endParaRPr lang="en-GB" sz="2400" dirty="0"/>
          </a:p>
          <a:p>
            <a:endParaRPr lang="en-GB" sz="1800" dirty="0"/>
          </a:p>
        </p:txBody>
      </p:sp>
      <p:sp>
        <p:nvSpPr>
          <p:cNvPr id="4" name="Slide Number Placeholder 3"/>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2</a:t>
            </a:fld>
            <a:endParaRPr lang="en-GB" dirty="0"/>
          </a:p>
        </p:txBody>
      </p:sp>
    </p:spTree>
    <p:extLst>
      <p:ext uri="{BB962C8B-B14F-4D97-AF65-F5344CB8AC3E}">
        <p14:creationId xmlns:p14="http://schemas.microsoft.com/office/powerpoint/2010/main" val="49468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C3C19B60-8518-49DE-8313-B99E524C9497}"/>
              </a:ext>
            </a:extLst>
          </p:cNvPr>
          <p:cNvSpPr>
            <a:spLocks noGrp="1"/>
          </p:cNvSpPr>
          <p:nvPr>
            <p:ph type="title"/>
          </p:nvPr>
        </p:nvSpPr>
        <p:spPr/>
        <p:txBody>
          <a:bodyPr/>
          <a:lstStyle/>
          <a:p>
            <a:r>
              <a:rPr lang="el-GR" dirty="0">
                <a:solidFill>
                  <a:srgbClr val="004680"/>
                </a:solidFill>
              </a:rPr>
              <a:t>Γεφύρωση εμποδίων στη διαπολιτισμική επικοινωνία</a:t>
            </a:r>
            <a:r>
              <a:rPr lang="de-DE" dirty="0">
                <a:solidFill>
                  <a:srgbClr val="004680"/>
                </a:solidFill>
              </a:rPr>
              <a:t>: </a:t>
            </a:r>
            <a:r>
              <a:rPr lang="el-GR" dirty="0">
                <a:solidFill>
                  <a:srgbClr val="004680"/>
                </a:solidFill>
              </a:rPr>
              <a:t>Χρήση διερμηνέων</a:t>
            </a:r>
            <a:endParaRPr lang="de-DE" dirty="0"/>
          </a:p>
        </p:txBody>
      </p:sp>
      <p:sp>
        <p:nvSpPr>
          <p:cNvPr id="6" name="Inhaltsplatzhalter 5">
            <a:extLst>
              <a:ext uri="{FF2B5EF4-FFF2-40B4-BE49-F238E27FC236}">
                <a16:creationId xmlns="" xmlns:a16="http://schemas.microsoft.com/office/drawing/2014/main" id="{B9222508-914B-45F3-903E-BFC0AFC9F599}"/>
              </a:ext>
            </a:extLst>
          </p:cNvPr>
          <p:cNvSpPr>
            <a:spLocks noGrp="1"/>
          </p:cNvSpPr>
          <p:nvPr>
            <p:ph idx="1"/>
          </p:nvPr>
        </p:nvSpPr>
        <p:spPr/>
        <p:txBody>
          <a:bodyPr>
            <a:normAutofit fontScale="92500" lnSpcReduction="20000"/>
          </a:bodyPr>
          <a:lstStyle/>
          <a:p>
            <a:pPr algn="just">
              <a:lnSpc>
                <a:spcPct val="150000"/>
              </a:lnSpc>
              <a:spcBef>
                <a:spcPts val="600"/>
              </a:spcBef>
            </a:pPr>
            <a:r>
              <a:rPr lang="el-GR" sz="1800" dirty="0">
                <a:latin typeface="Calibri" panose="020F0502020204030204" pitchFamily="34" charset="0"/>
                <a:ea typeface="Calibri" panose="020F0502020204030204" pitchFamily="34" charset="0"/>
                <a:cs typeface="Times New Roman" panose="02020603050405020304" pitchFamily="18" charset="0"/>
              </a:rPr>
              <a:t>Πότε είναι απαραίτητη η συμμετοχή διερμηνέα; Σε μία περίπλοκη συνομιλία με πολλές λεπτομέρειες ή/και που αφορά σε ευαίσθητα ζητήματα; &gt; Ναι</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pPr>
            <a:r>
              <a:rPr lang="el-GR" sz="1800" dirty="0">
                <a:latin typeface="Calibri" panose="020F0502020204030204" pitchFamily="34" charset="0"/>
                <a:ea typeface="Calibri" panose="020F0502020204030204" pitchFamily="34" charset="0"/>
                <a:cs typeface="Times New Roman" panose="02020603050405020304" pitchFamily="18" charset="0"/>
              </a:rPr>
              <a:t>Ποιος/α θα είναι ο/η διερμηνέας; Μπορεί να είναι ένας/μία δίγλωσσος/η συνάδελφος ή χρειάζεται επαγγελματίας διερμηνέας; Δείξτε ιδιαίτερη προσοχή, όταν χρησιμοποιείτε μέλη της οικογένειας ως διερμηνείς &gt; συγκρούσεις ρόλων</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50000"/>
              </a:lnSpc>
              <a:spcBef>
                <a:spcPts val="600"/>
              </a:spcBef>
            </a:pPr>
            <a:r>
              <a:rPr lang="el-GR" sz="1800" dirty="0">
                <a:latin typeface="Calibri" panose="020F0502020204030204" pitchFamily="34" charset="0"/>
                <a:ea typeface="Calibri" panose="020F0502020204030204" pitchFamily="34" charset="0"/>
                <a:cs typeface="Times New Roman" panose="02020603050405020304" pitchFamily="18" charset="0"/>
              </a:rPr>
              <a:t>Πού μπορώ να βρω έναν/μία διερμηνέα; Υπάρχουν εσωτερικοί/</a:t>
            </a:r>
            <a:r>
              <a:rPr lang="el-GR" sz="1800" dirty="0" err="1">
                <a:latin typeface="Calibri" panose="020F0502020204030204" pitchFamily="34" charset="0"/>
                <a:ea typeface="Calibri" panose="020F0502020204030204" pitchFamily="34" charset="0"/>
                <a:cs typeface="Times New Roman" panose="02020603050405020304" pitchFamily="18" charset="0"/>
              </a:rPr>
              <a:t>ές</a:t>
            </a:r>
            <a:r>
              <a:rPr lang="el-GR" sz="1800" dirty="0">
                <a:latin typeface="Calibri" panose="020F0502020204030204" pitchFamily="34" charset="0"/>
                <a:ea typeface="Calibri" panose="020F0502020204030204" pitchFamily="34" charset="0"/>
                <a:cs typeface="Times New Roman" panose="02020603050405020304" pitchFamily="18" charset="0"/>
              </a:rPr>
              <a:t> διερμηνείς; Υπάρχει ένα καθιερωμένο σύστημα για την εύρεση διερμηνέων; Υπάρχουν δίγλωσσοι πόροι στην ομάδα μου; Μπορώ να βρω επαγγελματίες διερμηνείς στο Διαδίκτυο ή μέσω τοπικών πρωτοβουλιών;</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pPr>
            <a:r>
              <a:rPr lang="el-GR" sz="1800" dirty="0">
                <a:latin typeface="Calibri" panose="020F0502020204030204" pitchFamily="34" charset="0"/>
                <a:ea typeface="Calibri" panose="020F0502020204030204" pitchFamily="34" charset="0"/>
                <a:cs typeface="Times New Roman" panose="02020603050405020304" pitchFamily="18" charset="0"/>
              </a:rPr>
              <a:t>Προγραμματίστε μία προπαρασκευαστική και μία επακόλουθη συζήτηση με τον/τη διερμηνέα.</a:t>
            </a:r>
          </a:p>
          <a:p>
            <a:pPr marL="0" indent="0" algn="just">
              <a:lnSpc>
                <a:spcPct val="150000"/>
              </a:lnSpc>
              <a:spcBef>
                <a:spcPts val="600"/>
              </a:spcBef>
              <a:buNone/>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Bef>
                <a:spcPts val="2400"/>
              </a:spcBef>
            </a:pPr>
            <a:endParaRPr lang="en-GB" sz="1800" b="0" kern="0" dirty="0">
              <a:solidFill>
                <a:srgbClr val="00468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liennummernplatzhalter 3">
            <a:extLst>
              <a:ext uri="{FF2B5EF4-FFF2-40B4-BE49-F238E27FC236}">
                <a16:creationId xmlns="" xmlns:a16="http://schemas.microsoft.com/office/drawing/2014/main" id="{13AB87FF-6CB3-4C6B-B889-380DE6B5DA97}"/>
              </a:ext>
            </a:extLst>
          </p:cNvPr>
          <p:cNvSpPr>
            <a:spLocks noGrp="1"/>
          </p:cNvSpPr>
          <p:nvPr>
            <p:ph type="sldNum" sz="quarter" idx="12"/>
          </p:nvPr>
        </p:nvSpPr>
        <p:spPr/>
        <p:txBody>
          <a:bodyPr/>
          <a:lstStyle/>
          <a:p>
            <a:fld id="{C014DD1E-5D91-48A3-AD6D-45FBA980D106}" type="slidenum">
              <a:rPr lang="en-GB" smtClean="0"/>
              <a:t>20</a:t>
            </a:fld>
            <a:endParaRPr lang="en-GB" dirty="0"/>
          </a:p>
        </p:txBody>
      </p:sp>
    </p:spTree>
    <p:extLst>
      <p:ext uri="{BB962C8B-B14F-4D97-AF65-F5344CB8AC3E}">
        <p14:creationId xmlns:p14="http://schemas.microsoft.com/office/powerpoint/2010/main" val="104890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C3C19B60-8518-49DE-8313-B99E524C9497}"/>
              </a:ext>
            </a:extLst>
          </p:cNvPr>
          <p:cNvSpPr>
            <a:spLocks noGrp="1"/>
          </p:cNvSpPr>
          <p:nvPr>
            <p:ph type="title"/>
          </p:nvPr>
        </p:nvSpPr>
        <p:spPr/>
        <p:txBody>
          <a:bodyPr>
            <a:normAutofit/>
          </a:bodyPr>
          <a:lstStyle/>
          <a:p>
            <a:r>
              <a:rPr lang="el-GR" dirty="0">
                <a:solidFill>
                  <a:srgbClr val="004680"/>
                </a:solidFill>
              </a:rPr>
              <a:t>Γεφύρωση εμποδίων στη διαπολιτισμική επικοινωνία</a:t>
            </a:r>
            <a:r>
              <a:rPr lang="de-DE" dirty="0">
                <a:solidFill>
                  <a:srgbClr val="004680"/>
                </a:solidFill>
              </a:rPr>
              <a:t>: </a:t>
            </a:r>
            <a:r>
              <a:rPr lang="el-GR" dirty="0">
                <a:solidFill>
                  <a:srgbClr val="004680"/>
                </a:solidFill>
              </a:rPr>
              <a:t>Χρήση διερμηνέων </a:t>
            </a:r>
            <a:r>
              <a:rPr lang="de-DE" sz="1600" dirty="0"/>
              <a:t>(</a:t>
            </a:r>
            <a:r>
              <a:rPr lang="el-GR" sz="1600" dirty="0"/>
              <a:t>συνέχεια</a:t>
            </a:r>
            <a:r>
              <a:rPr lang="de-DE" sz="1600" dirty="0"/>
              <a:t>)</a:t>
            </a:r>
          </a:p>
        </p:txBody>
      </p:sp>
      <p:sp>
        <p:nvSpPr>
          <p:cNvPr id="6" name="Inhaltsplatzhalter 5">
            <a:extLst>
              <a:ext uri="{FF2B5EF4-FFF2-40B4-BE49-F238E27FC236}">
                <a16:creationId xmlns="" xmlns:a16="http://schemas.microsoft.com/office/drawing/2014/main" id="{B9222508-914B-45F3-903E-BFC0AFC9F599}"/>
              </a:ext>
            </a:extLst>
          </p:cNvPr>
          <p:cNvSpPr>
            <a:spLocks noGrp="1"/>
          </p:cNvSpPr>
          <p:nvPr>
            <p:ph idx="1"/>
          </p:nvPr>
        </p:nvSpPr>
        <p:spPr/>
        <p:txBody>
          <a:bodyPr>
            <a:normAutofit/>
          </a:bodyPr>
          <a:lstStyle/>
          <a:p>
            <a:pPr marL="0" lvl="0" indent="0" algn="just">
              <a:lnSpc>
                <a:spcPts val="1500"/>
              </a:lnSpc>
              <a:spcBef>
                <a:spcPts val="600"/>
              </a:spcBef>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Όταν χρησιμοποιείτε διερμηνείς, δομήστε τη συνομιλία ως εξής</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marL="0" lvl="0" indent="0" algn="just">
              <a:lnSpc>
                <a:spcPts val="1500"/>
              </a:lnSpc>
              <a:spcBef>
                <a:spcPts val="600"/>
              </a:spcBef>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spcBef>
                <a:spcPts val="600"/>
              </a:spcBef>
              <a:buFont typeface="+mj-lt"/>
              <a:buAutoNum type="arabicPeriod"/>
            </a:pPr>
            <a:r>
              <a:rPr lang="el-GR" sz="1800" dirty="0">
                <a:effectLst/>
                <a:latin typeface="Calibri" panose="020F0502020204030204" pitchFamily="34" charset="0"/>
                <a:ea typeface="Calibri" panose="020F0502020204030204" pitchFamily="34" charset="0"/>
                <a:cs typeface="Times New Roman" panose="02020603050405020304" pitchFamily="18" charset="0"/>
              </a:rPr>
              <a:t>Κατά το άνοιγμα της συνομιλίας</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ts val="1500"/>
              </a:lnSpc>
              <a:buNone/>
            </a:pPr>
            <a:r>
              <a:rPr lang="el-GR" sz="1800" i="0" dirty="0">
                <a:latin typeface="Calibri" panose="020F0502020204030204" pitchFamily="34" charset="0"/>
                <a:ea typeface="Calibri" panose="020F0502020204030204" pitchFamily="34" charset="0"/>
                <a:cs typeface="Times New Roman" panose="02020603050405020304" pitchFamily="18" charset="0"/>
              </a:rPr>
              <a:t>α</a:t>
            </a:r>
            <a:r>
              <a:rPr lang="el-GR" sz="1800" i="0" dirty="0">
                <a:effectLst/>
                <a:latin typeface="Calibri" panose="020F0502020204030204" pitchFamily="34" charset="0"/>
                <a:ea typeface="Calibri" panose="020F0502020204030204" pitchFamily="34" charset="0"/>
                <a:cs typeface="Times New Roman" panose="02020603050405020304" pitchFamily="18" charset="0"/>
              </a:rPr>
              <a:t>. Συστήστε τα άτομα που είναι παρόντα.</a:t>
            </a:r>
            <a:endParaRPr lang="de-DE" sz="1800" i="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ts val="1500"/>
              </a:lnSpc>
              <a:buNone/>
            </a:pPr>
            <a:r>
              <a:rPr lang="el-GR" sz="1800" i="0" dirty="0">
                <a:effectLst/>
                <a:latin typeface="Calibri" panose="020F0502020204030204" pitchFamily="34" charset="0"/>
                <a:ea typeface="Calibri" panose="020F0502020204030204" pitchFamily="34" charset="0"/>
                <a:cs typeface="Times New Roman" panose="02020603050405020304" pitchFamily="18" charset="0"/>
              </a:rPr>
              <a:t>β</a:t>
            </a:r>
            <a:r>
              <a:rPr lang="el-GR" sz="1800" i="0" dirty="0">
                <a:latin typeface="Calibri" panose="020F0502020204030204" pitchFamily="34" charset="0"/>
                <a:ea typeface="Calibri" panose="020F0502020204030204" pitchFamily="34" charset="0"/>
                <a:cs typeface="Times New Roman" panose="02020603050405020304" pitchFamily="18" charset="0"/>
              </a:rPr>
              <a:t>. Εξηγήστε την ανάγκη για διερμηνεία και τον ρόλο του/της διερμηνέα.</a:t>
            </a:r>
            <a:endParaRPr lang="en-GB" sz="1800" i="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ts val="1500"/>
              </a:lnSpc>
              <a:buFont typeface="+mj-lt"/>
              <a:buAutoNum type="alphaLcPeriod"/>
            </a:pPr>
            <a:endParaRPr lang="de-DE" sz="1800" i="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buFont typeface="+mj-lt"/>
              <a:buAutoNum type="arabicPeriod"/>
            </a:pPr>
            <a:r>
              <a:rPr lang="el-GR" sz="1800" dirty="0">
                <a:effectLst/>
                <a:latin typeface="Calibri" panose="020F0502020204030204" pitchFamily="34" charset="0"/>
                <a:ea typeface="Calibri" panose="020F0502020204030204" pitchFamily="34" charset="0"/>
                <a:cs typeface="Times New Roman" panose="02020603050405020304" pitchFamily="18" charset="0"/>
              </a:rPr>
              <a:t>Κατά τη διάρκεια της συνομιλίας</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ts val="1500"/>
              </a:lnSpc>
              <a:buNone/>
            </a:pPr>
            <a:r>
              <a:rPr lang="el-GR" sz="1800" i="0" dirty="0">
                <a:latin typeface="Calibri" panose="020F0502020204030204" pitchFamily="34" charset="0"/>
                <a:ea typeface="Calibri" panose="020F0502020204030204" pitchFamily="34" charset="0"/>
                <a:cs typeface="Times New Roman" panose="02020603050405020304" pitchFamily="18" charset="0"/>
              </a:rPr>
              <a:t>α. Προσπαθήστε να τοποθετήσετε τα καθίσματα σε </a:t>
            </a:r>
            <a:r>
              <a:rPr lang="el-GR" sz="1800" i="0" dirty="0">
                <a:effectLst/>
                <a:latin typeface="Calibri" panose="020F0502020204030204" pitchFamily="34" charset="0"/>
                <a:ea typeface="Calibri" panose="020F0502020204030204" pitchFamily="34" charset="0"/>
                <a:cs typeface="Times New Roman" panose="02020603050405020304" pitchFamily="18" charset="0"/>
              </a:rPr>
              <a:t>σχ</a:t>
            </a:r>
            <a:r>
              <a:rPr lang="el-GR" sz="1800" i="0" dirty="0">
                <a:latin typeface="Calibri" panose="020F0502020204030204" pitchFamily="34" charset="0"/>
                <a:ea typeface="Calibri" panose="020F0502020204030204" pitchFamily="34" charset="0"/>
                <a:cs typeface="Times New Roman" panose="02020603050405020304" pitchFamily="18" charset="0"/>
              </a:rPr>
              <a:t>ήμα κύκλου ή τριγώνου</a:t>
            </a:r>
            <a:r>
              <a:rPr lang="el-GR" sz="1800" i="0" dirty="0">
                <a:effectLst/>
                <a:latin typeface="Calibri" panose="020F0502020204030204" pitchFamily="34" charset="0"/>
                <a:ea typeface="Calibri" panose="020F0502020204030204" pitchFamily="34" charset="0"/>
                <a:cs typeface="Times New Roman" panose="02020603050405020304" pitchFamily="18" charset="0"/>
              </a:rPr>
              <a:t>.</a:t>
            </a:r>
            <a:endParaRPr lang="de-DE" sz="1800" i="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ts val="1500"/>
              </a:lnSpc>
              <a:buNone/>
            </a:pPr>
            <a:r>
              <a:rPr lang="el-GR" sz="1800" i="0" dirty="0">
                <a:latin typeface="Calibri" panose="020F0502020204030204" pitchFamily="34" charset="0"/>
                <a:ea typeface="Calibri" panose="020F0502020204030204" pitchFamily="34" charset="0"/>
                <a:cs typeface="Times New Roman" panose="02020603050405020304" pitchFamily="18" charset="0"/>
              </a:rPr>
              <a:t>β</a:t>
            </a:r>
            <a:r>
              <a:rPr lang="el-GR" sz="1800" i="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0" dirty="0">
                <a:latin typeface="Calibri" panose="020F0502020204030204" pitchFamily="34" charset="0"/>
                <a:ea typeface="Calibri" panose="020F0502020204030204" pitchFamily="34" charset="0"/>
                <a:cs typeface="Times New Roman" panose="02020603050405020304" pitchFamily="18" charset="0"/>
              </a:rPr>
              <a:t>Διατηρήστε</a:t>
            </a:r>
            <a:r>
              <a:rPr lang="en-GB" sz="1800" i="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0" dirty="0" err="1">
                <a:effectLst/>
                <a:latin typeface="Calibri" panose="020F0502020204030204" pitchFamily="34" charset="0"/>
                <a:ea typeface="Calibri" panose="020F0502020204030204" pitchFamily="34" charset="0"/>
                <a:cs typeface="Times New Roman" panose="02020603050405020304" pitchFamily="18" charset="0"/>
              </a:rPr>
              <a:t>βλεμματική</a:t>
            </a:r>
            <a:r>
              <a:rPr lang="el-GR" sz="1800" i="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0" dirty="0">
                <a:latin typeface="Calibri" panose="020F0502020204030204" pitchFamily="34" charset="0"/>
                <a:ea typeface="Calibri" panose="020F0502020204030204" pitchFamily="34" charset="0"/>
                <a:cs typeface="Times New Roman" panose="02020603050405020304" pitchFamily="18" charset="0"/>
              </a:rPr>
              <a:t>επαφή με τον/την ασθενή/πελάτη-</a:t>
            </a:r>
            <a:r>
              <a:rPr lang="el-GR" sz="1800" i="0" dirty="0" err="1">
                <a:latin typeface="Calibri" panose="020F0502020204030204" pitchFamily="34" charset="0"/>
                <a:ea typeface="Calibri" panose="020F0502020204030204" pitchFamily="34" charset="0"/>
                <a:cs typeface="Times New Roman" panose="02020603050405020304" pitchFamily="18" charset="0"/>
              </a:rPr>
              <a:t>ισσά</a:t>
            </a:r>
            <a:r>
              <a:rPr lang="el-GR" sz="1800" i="0" dirty="0">
                <a:latin typeface="Calibri" panose="020F0502020204030204" pitchFamily="34" charset="0"/>
                <a:ea typeface="Calibri" panose="020F0502020204030204" pitchFamily="34" charset="0"/>
                <a:cs typeface="Times New Roman" panose="02020603050405020304" pitchFamily="18" charset="0"/>
              </a:rPr>
              <a:t> σας.</a:t>
            </a:r>
            <a:endParaRPr lang="de-DE" sz="1800" i="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ts val="1500"/>
              </a:lnSpc>
              <a:buNone/>
            </a:pPr>
            <a:r>
              <a:rPr lang="el-GR" sz="1800" i="0" dirty="0">
                <a:latin typeface="Calibri" panose="020F0502020204030204" pitchFamily="34" charset="0"/>
                <a:ea typeface="Calibri" panose="020F0502020204030204" pitchFamily="34" charset="0"/>
                <a:cs typeface="Times New Roman" panose="02020603050405020304" pitchFamily="18" charset="0"/>
              </a:rPr>
              <a:t>γ. Επιλέξτε απλή και σαφή γλώσσα</a:t>
            </a:r>
            <a:r>
              <a:rPr lang="el-GR" sz="1800" i="0" dirty="0">
                <a:effectLst/>
                <a:latin typeface="Calibri" panose="020F0502020204030204" pitchFamily="34" charset="0"/>
                <a:ea typeface="Calibri" panose="020F0502020204030204" pitchFamily="34" charset="0"/>
                <a:cs typeface="Times New Roman" panose="02020603050405020304" pitchFamily="18" charset="0"/>
              </a:rPr>
              <a:t>.</a:t>
            </a:r>
            <a:endParaRPr lang="de-DE" sz="1800" i="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ts val="1500"/>
              </a:lnSpc>
              <a:buNone/>
            </a:pPr>
            <a:r>
              <a:rPr lang="el-GR" sz="1800" i="0" dirty="0">
                <a:latin typeface="Calibri" panose="020F0502020204030204" pitchFamily="34" charset="0"/>
                <a:ea typeface="Calibri" panose="020F0502020204030204" pitchFamily="34" charset="0"/>
                <a:cs typeface="Times New Roman" panose="02020603050405020304" pitchFamily="18" charset="0"/>
              </a:rPr>
              <a:t>δ. Παρατηρήστε τη μη λεκτική επικοινωνία του/της ασθενούς/πελάτη-</a:t>
            </a:r>
            <a:r>
              <a:rPr lang="el-GR" sz="1800" i="0" dirty="0" err="1">
                <a:latin typeface="Calibri" panose="020F0502020204030204" pitchFamily="34" charset="0"/>
                <a:ea typeface="Calibri" panose="020F0502020204030204" pitchFamily="34" charset="0"/>
                <a:cs typeface="Times New Roman" panose="02020603050405020304" pitchFamily="18" charset="0"/>
              </a:rPr>
              <a:t>ισσάς</a:t>
            </a:r>
            <a:r>
              <a:rPr lang="el-GR" sz="1800" i="0" dirty="0">
                <a:latin typeface="Calibri" panose="020F0502020204030204" pitchFamily="34" charset="0"/>
                <a:ea typeface="Calibri" panose="020F0502020204030204" pitchFamily="34" charset="0"/>
                <a:cs typeface="Times New Roman" panose="02020603050405020304" pitchFamily="18" charset="0"/>
              </a:rPr>
              <a:t> σας.</a:t>
            </a:r>
            <a:endParaRPr lang="de-DE" sz="1800" i="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600"/>
              </a:spcBef>
              <a:buNone/>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Bef>
                <a:spcPts val="2400"/>
              </a:spcBef>
            </a:pPr>
            <a:endParaRPr lang="en-GB" sz="1800" b="0" kern="0" dirty="0">
              <a:solidFill>
                <a:srgbClr val="00468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liennummernplatzhalter 3">
            <a:extLst>
              <a:ext uri="{FF2B5EF4-FFF2-40B4-BE49-F238E27FC236}">
                <a16:creationId xmlns="" xmlns:a16="http://schemas.microsoft.com/office/drawing/2014/main" id="{13AB87FF-6CB3-4C6B-B889-380DE6B5DA97}"/>
              </a:ext>
            </a:extLst>
          </p:cNvPr>
          <p:cNvSpPr>
            <a:spLocks noGrp="1"/>
          </p:cNvSpPr>
          <p:nvPr>
            <p:ph type="sldNum" sz="quarter" idx="12"/>
          </p:nvPr>
        </p:nvSpPr>
        <p:spPr/>
        <p:txBody>
          <a:bodyPr/>
          <a:lstStyle/>
          <a:p>
            <a:fld id="{C014DD1E-5D91-48A3-AD6D-45FBA980D106}" type="slidenum">
              <a:rPr lang="en-GB" smtClean="0"/>
              <a:t>21</a:t>
            </a:fld>
            <a:endParaRPr lang="en-GB" dirty="0"/>
          </a:p>
        </p:txBody>
      </p:sp>
    </p:spTree>
    <p:extLst>
      <p:ext uri="{BB962C8B-B14F-4D97-AF65-F5344CB8AC3E}">
        <p14:creationId xmlns:p14="http://schemas.microsoft.com/office/powerpoint/2010/main" val="180068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C3C19B60-8518-49DE-8313-B99E524C9497}"/>
              </a:ext>
            </a:extLst>
          </p:cNvPr>
          <p:cNvSpPr>
            <a:spLocks noGrp="1"/>
          </p:cNvSpPr>
          <p:nvPr>
            <p:ph type="title"/>
          </p:nvPr>
        </p:nvSpPr>
        <p:spPr>
          <a:xfrm>
            <a:off x="1295062" y="452342"/>
            <a:ext cx="9598700" cy="1485900"/>
          </a:xfrm>
        </p:spPr>
        <p:txBody>
          <a:bodyPr>
            <a:normAutofit/>
          </a:bodyPr>
          <a:lstStyle/>
          <a:p>
            <a:r>
              <a:rPr lang="el-GR" sz="4200" dirty="0">
                <a:solidFill>
                  <a:srgbClr val="004680"/>
                </a:solidFill>
              </a:rPr>
              <a:t>Γεφύρωση εμποδίων στη διαπολιτισμική επικοινωνία</a:t>
            </a:r>
            <a:r>
              <a:rPr lang="de-DE" sz="4200" dirty="0">
                <a:solidFill>
                  <a:srgbClr val="004680"/>
                </a:solidFill>
              </a:rPr>
              <a:t>: </a:t>
            </a:r>
            <a:r>
              <a:rPr lang="el-GR" sz="4200" dirty="0">
                <a:solidFill>
                  <a:srgbClr val="004680"/>
                </a:solidFill>
              </a:rPr>
              <a:t>Χρήση διερμηνέων</a:t>
            </a:r>
            <a:r>
              <a:rPr lang="de-DE" sz="4200" dirty="0"/>
              <a:t> </a:t>
            </a:r>
            <a:r>
              <a:rPr lang="de-DE" sz="1600" dirty="0"/>
              <a:t>(</a:t>
            </a:r>
            <a:r>
              <a:rPr lang="el-GR" sz="1600" dirty="0"/>
              <a:t>συνέχεια</a:t>
            </a:r>
            <a:r>
              <a:rPr lang="de-DE" sz="1600" dirty="0"/>
              <a:t>)</a:t>
            </a:r>
          </a:p>
        </p:txBody>
      </p:sp>
      <p:sp>
        <p:nvSpPr>
          <p:cNvPr id="6" name="Inhaltsplatzhalter 5">
            <a:extLst>
              <a:ext uri="{FF2B5EF4-FFF2-40B4-BE49-F238E27FC236}">
                <a16:creationId xmlns="" xmlns:a16="http://schemas.microsoft.com/office/drawing/2014/main" id="{B9222508-914B-45F3-903E-BFC0AFC9F599}"/>
              </a:ext>
            </a:extLst>
          </p:cNvPr>
          <p:cNvSpPr>
            <a:spLocks noGrp="1"/>
          </p:cNvSpPr>
          <p:nvPr>
            <p:ph idx="1"/>
          </p:nvPr>
        </p:nvSpPr>
        <p:spPr>
          <a:xfrm>
            <a:off x="1125860" y="1772816"/>
            <a:ext cx="10873208" cy="4248472"/>
          </a:xfrm>
        </p:spPr>
        <p:txBody>
          <a:bodyPr>
            <a:normAutofit fontScale="25000" lnSpcReduction="20000"/>
          </a:bodyPr>
          <a:lstStyle/>
          <a:p>
            <a:pPr marL="0" lvl="0" indent="0">
              <a:lnSpc>
                <a:spcPts val="1500"/>
              </a:lnSpc>
              <a:spcBef>
                <a:spcPts val="600"/>
              </a:spcBef>
              <a:buNone/>
            </a:pPr>
            <a:r>
              <a:rPr lang="el-GR" sz="6000" dirty="0">
                <a:latin typeface="Calibri" panose="020F0502020204030204" pitchFamily="34" charset="0"/>
                <a:ea typeface="Calibri" panose="020F0502020204030204" pitchFamily="34" charset="0"/>
                <a:cs typeface="Times New Roman" panose="02020603050405020304" pitchFamily="18" charset="0"/>
              </a:rPr>
              <a:t>3.</a:t>
            </a:r>
            <a:r>
              <a:rPr lang="en-US" sz="6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Βε</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βαιωθείτε ότι ο</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/η</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διερμηνέ</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ας είναι πολιτισ</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μ</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ικά</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κα</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τάλληλος</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/η</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από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την</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άπ</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οψη</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του</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φύλου</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της</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εθνοτικής</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ομάδ</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ας κλπ.</a:t>
            </a:r>
          </a:p>
          <a:p>
            <a:pPr marL="0" lvl="0" indent="0">
              <a:lnSpc>
                <a:spcPts val="1500"/>
              </a:lnSpc>
              <a:spcBef>
                <a:spcPts val="600"/>
              </a:spcBef>
              <a:buNone/>
            </a:pP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4.</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l-GR"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Επιλέξ</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τε</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έναν/μία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διερμηνέ</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α</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που</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τηρεί</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το</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απ</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όρρητο</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του</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/της</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π</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ελάτη</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a:t>
            </a:r>
            <a:r>
              <a:rPr lang="el-GR"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ισσάς</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σας.</a:t>
            </a:r>
            <a:endPar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ts val="1500"/>
              </a:lnSpc>
              <a:spcBef>
                <a:spcPts val="600"/>
              </a:spcBef>
              <a:buNone/>
            </a:pP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5.</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l-GR"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Αφιερώ</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στε</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χρόνο</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με</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τον/τη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διερμην</a:t>
            </a:r>
            <a:r>
              <a:rPr lang="el-GR"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έα</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και π</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ροετοιμάσ</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τε</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μα</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ζί</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την κατάσταση που θα ακολουθήσει. </a:t>
            </a:r>
            <a:endPar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ts val="1500"/>
              </a:lnSpc>
              <a:spcBef>
                <a:spcPts val="600"/>
              </a:spcBef>
              <a:buNone/>
            </a:pP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6.</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Επα</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νεξ</a:t>
            </a:r>
            <a:r>
              <a:rPr lang="el-GR"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ετάστε</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τ</a:t>
            </a:r>
            <a:r>
              <a:rPr lang="el-GR"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ους</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ρόλ</a:t>
            </a:r>
            <a:r>
              <a:rPr lang="el-GR"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ους</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και τ</a:t>
            </a:r>
            <a:r>
              <a:rPr lang="el-GR"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ις</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δι</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αδικασ</a:t>
            </a:r>
            <a:r>
              <a:rPr lang="el-GR"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ίες</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του</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/της</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διερμηνέ</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α και π</a:t>
            </a:r>
            <a:r>
              <a:rPr lang="el-GR"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ροσφέρετέ</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του/της</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ενδοϋ</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πηρεσιακή εκπαίδευση, αν </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το κρίνετε απαραίτητο.</a:t>
            </a:r>
            <a:endPar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ts val="1500"/>
              </a:lnSpc>
              <a:spcBef>
                <a:spcPts val="600"/>
              </a:spcBef>
              <a:buNone/>
            </a:pP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7.</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Μιλήστε</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με</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σύντομες</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απ</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λές</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π</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ροτάσεις</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χωρίς αργκό</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για να διευκολύνετε τ</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η </a:t>
            </a:r>
            <a:r>
              <a:rPr lang="el-GR"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δι</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ερμηνεί</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α. </a:t>
            </a:r>
            <a:r>
              <a:rPr lang="el-GR"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Απευθύνε</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τε</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την</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ίδι</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α ερώτηση με διαφορετικούς τρόπους.</a:t>
            </a:r>
          </a:p>
          <a:p>
            <a:pPr marL="0" lvl="0" indent="0">
              <a:lnSpc>
                <a:spcPts val="1500"/>
              </a:lnSpc>
              <a:spcBef>
                <a:spcPts val="600"/>
              </a:spcBef>
              <a:buNone/>
            </a:pPr>
            <a:r>
              <a:rPr lang="el-GR" sz="6000" dirty="0">
                <a:latin typeface="Calibri" panose="020F0502020204030204" pitchFamily="34" charset="0"/>
                <a:ea typeface="Calibri" panose="020F0502020204030204" pitchFamily="34" charset="0"/>
                <a:cs typeface="Times New Roman" panose="02020603050405020304" pitchFamily="18" charset="0"/>
              </a:rPr>
              <a:t>8.</a:t>
            </a:r>
            <a:r>
              <a:rPr lang="en-US" sz="6000" dirty="0">
                <a:effectLst/>
                <a:latin typeface="Calibri" panose="020F0502020204030204" pitchFamily="34" charset="0"/>
                <a:ea typeface="Calibri" panose="020F0502020204030204" pitchFamily="34" charset="0"/>
                <a:cs typeface="Times New Roman" panose="02020603050405020304" pitchFamily="18" charset="0"/>
              </a:rPr>
              <a:t> </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Απ</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οφύγετε</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την</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κα</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θομιλουμένη</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τους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ιδιωμ</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ατισμούς, </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την </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α</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ργκό</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και τις </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πα</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ρομοιώσεις</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a:t>
            </a:r>
            <a:endPar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ts val="1500"/>
              </a:lnSpc>
              <a:spcBef>
                <a:spcPts val="600"/>
              </a:spcBef>
              <a:buNone/>
            </a:pP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9.</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l-GR"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Παρακινήσ</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τε</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τον</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/τη</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διερμηνέα να μεταφρά</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ζ</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ει</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ό,τι ακούει</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α</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ντί</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να </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παρ</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α</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φρ</a:t>
            </a:r>
            <a:r>
              <a:rPr lang="el-GR"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άζει</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a:t>
            </a:r>
            <a:endPar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ts val="1500"/>
              </a:lnSpc>
              <a:spcBef>
                <a:spcPts val="600"/>
              </a:spcBef>
              <a:buNone/>
            </a:pP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10.</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Κοιτάξτε</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και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μιλήστε</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απ</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ευθεί</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ας στον</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/στην</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α</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σθενή</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/π</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ελάτη</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a:t>
            </a:r>
            <a:r>
              <a:rPr lang="el-GR"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ισσά</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σας,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όχι</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στον</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/στη</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διερμηνέα, ακόμα και αν ο</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/η</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π</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ελάτης</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a:t>
            </a:r>
            <a:r>
              <a:rPr lang="el-GR"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ισσα</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δεν</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σας </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καταλαβα</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ίνει</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a:t>
            </a:r>
            <a:endPar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ts val="1500"/>
              </a:lnSpc>
              <a:spcBef>
                <a:spcPts val="600"/>
              </a:spcBef>
              <a:buNone/>
            </a:pP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11.</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Ακούστε</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με προσοχή </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α</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κόμ</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α κ</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α</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ι αν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δεν</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καταλ</a:t>
            </a:r>
            <a:r>
              <a:rPr lang="el-GR"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αβαίνε</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τε</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τη</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γλώσσ</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α</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ts val="1500"/>
              </a:lnSpc>
              <a:spcBef>
                <a:spcPts val="600"/>
              </a:spcBef>
              <a:buNone/>
            </a:pPr>
            <a:r>
              <a:rPr lang="el-GR" sz="6000" dirty="0">
                <a:latin typeface="Calibri" panose="020F0502020204030204" pitchFamily="34" charset="0"/>
                <a:ea typeface="Calibri" panose="020F0502020204030204" pitchFamily="34" charset="0"/>
                <a:cs typeface="Times New Roman" panose="02020603050405020304" pitchFamily="18" charset="0"/>
              </a:rPr>
              <a:t>12.</a:t>
            </a:r>
            <a:r>
              <a:rPr lang="en-US" sz="6000" dirty="0">
                <a:effectLst/>
                <a:latin typeface="Calibri" panose="020F0502020204030204" pitchFamily="34" charset="0"/>
                <a:ea typeface="Calibri" panose="020F0502020204030204" pitchFamily="34" charset="0"/>
                <a:cs typeface="Times New Roman" panose="02020603050405020304" pitchFamily="18" charset="0"/>
              </a:rPr>
              <a:t> </a:t>
            </a:r>
            <a:r>
              <a:rPr lang="el-GR" sz="6000" dirty="0">
                <a:latin typeface="Calibri" panose="020F0502020204030204" pitchFamily="34" charset="0"/>
                <a:ea typeface="Calibri" panose="020F0502020204030204" pitchFamily="34" charset="0"/>
                <a:cs typeface="Times New Roman" panose="02020603050405020304" pitchFamily="18" charset="0"/>
              </a:rPr>
              <a:t>Αναζητήστε μη λεκτικά </a:t>
            </a:r>
            <a:r>
              <a:rPr lang="el-GR" sz="6000" dirty="0">
                <a:effectLst/>
                <a:latin typeface="Calibri" panose="020F0502020204030204" pitchFamily="34" charset="0"/>
                <a:ea typeface="Calibri" panose="020F0502020204030204" pitchFamily="34" charset="0"/>
                <a:cs typeface="Times New Roman" panose="02020603050405020304" pitchFamily="18" charset="0"/>
              </a:rPr>
              <a:t>μηνύματα.</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ts val="1500"/>
              </a:lnSpc>
              <a:spcBef>
                <a:spcPts val="600"/>
              </a:spcBef>
              <a:buNone/>
            </a:pPr>
            <a:r>
              <a:rPr lang="el-GR" sz="6000" dirty="0">
                <a:latin typeface="Calibri" panose="020F0502020204030204" pitchFamily="34" charset="0"/>
                <a:ea typeface="Calibri" panose="020F0502020204030204" pitchFamily="34" charset="0"/>
                <a:cs typeface="Times New Roman" panose="02020603050405020304" pitchFamily="18" charset="0"/>
              </a:rPr>
              <a:t>13.</a:t>
            </a:r>
            <a:r>
              <a:rPr lang="en-US" sz="6000" dirty="0">
                <a:effectLst/>
                <a:latin typeface="Calibri" panose="020F0502020204030204" pitchFamily="34" charset="0"/>
                <a:ea typeface="Calibri" panose="020F0502020204030204" pitchFamily="34" charset="0"/>
                <a:cs typeface="Times New Roman" panose="02020603050405020304" pitchFamily="18" charset="0"/>
              </a:rPr>
              <a:t> </a:t>
            </a:r>
            <a:r>
              <a:rPr lang="el-GR" sz="6000" dirty="0">
                <a:effectLst/>
                <a:latin typeface="Calibri" panose="020F0502020204030204" pitchFamily="34" charset="0"/>
                <a:ea typeface="Calibri" panose="020F0502020204030204" pitchFamily="34" charset="0"/>
                <a:cs typeface="Times New Roman" panose="02020603050405020304" pitchFamily="18" charset="0"/>
              </a:rPr>
              <a:t>Παρακαλέστε τ</a:t>
            </a:r>
            <a:r>
              <a:rPr lang="el-GR" sz="6000" dirty="0">
                <a:latin typeface="Calibri" panose="020F0502020204030204" pitchFamily="34" charset="0"/>
                <a:ea typeface="Calibri" panose="020F0502020204030204" pitchFamily="34" charset="0"/>
                <a:cs typeface="Times New Roman" panose="02020603050405020304" pitchFamily="18" charset="0"/>
              </a:rPr>
              <a:t>ον/τη διερμηνέα να ζητήσει από τον/την ασθενή/πελάτη-</a:t>
            </a:r>
            <a:r>
              <a:rPr lang="el-GR" sz="6000" dirty="0" err="1">
                <a:latin typeface="Calibri" panose="020F0502020204030204" pitchFamily="34" charset="0"/>
                <a:ea typeface="Calibri" panose="020F0502020204030204" pitchFamily="34" charset="0"/>
                <a:cs typeface="Times New Roman" panose="02020603050405020304" pitchFamily="18" charset="0"/>
              </a:rPr>
              <a:t>ισσά</a:t>
            </a:r>
            <a:r>
              <a:rPr lang="el-GR" sz="6000" dirty="0">
                <a:latin typeface="Calibri" panose="020F0502020204030204" pitchFamily="34" charset="0"/>
                <a:ea typeface="Calibri" panose="020F0502020204030204" pitchFamily="34" charset="0"/>
                <a:cs typeface="Times New Roman" panose="02020603050405020304" pitchFamily="18" charset="0"/>
              </a:rPr>
              <a:t> σας να επαναλάβει τις πληροφορίες που του/της έδωσε, για να ελέγξει αν υπάρχουν κενά στην κατανόηση.</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ts val="1500"/>
              </a:lnSpc>
              <a:spcBef>
                <a:spcPts val="600"/>
              </a:spcBef>
              <a:buNone/>
            </a:pPr>
            <a:r>
              <a:rPr lang="el-GR" sz="6000" dirty="0">
                <a:latin typeface="Calibri" panose="020F0502020204030204" pitchFamily="34" charset="0"/>
                <a:ea typeface="Calibri" panose="020F0502020204030204" pitchFamily="34" charset="0"/>
                <a:cs typeface="Times New Roman" panose="02020603050405020304" pitchFamily="18" charset="0"/>
              </a:rPr>
              <a:t>14.</a:t>
            </a:r>
            <a:r>
              <a:rPr lang="en-US" sz="6000" dirty="0">
                <a:effectLst/>
                <a:latin typeface="Calibri" panose="020F0502020204030204" pitchFamily="34" charset="0"/>
                <a:ea typeface="Calibri" panose="020F0502020204030204" pitchFamily="34" charset="0"/>
                <a:cs typeface="Times New Roman" panose="02020603050405020304" pitchFamily="18" charset="0"/>
              </a:rPr>
              <a:t> </a:t>
            </a:r>
            <a:r>
              <a:rPr lang="el-GR" sz="6000" dirty="0">
                <a:effectLst/>
                <a:latin typeface="Calibri" panose="020F0502020204030204" pitchFamily="34" charset="0"/>
                <a:ea typeface="Calibri" panose="020F0502020204030204" pitchFamily="34" charset="0"/>
                <a:cs typeface="Times New Roman" panose="02020603050405020304" pitchFamily="18" charset="0"/>
              </a:rPr>
              <a:t>Να έχετε υπομονή</a:t>
            </a:r>
            <a:r>
              <a:rPr lang="el-GR" sz="6000" dirty="0">
                <a:latin typeface="Calibri" panose="020F0502020204030204" pitchFamily="34" charset="0"/>
                <a:ea typeface="Calibri" panose="020F0502020204030204" pitchFamily="34" charset="0"/>
                <a:cs typeface="Times New Roman" panose="02020603050405020304" pitchFamily="18" charset="0"/>
              </a:rPr>
              <a:t>, καθώς η χρήση διερμηνέα δεν είναι εύκολη υπόθεση για κανένα από τα εμπλεκόμενα μέρη.</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2400"/>
              </a:spcBef>
            </a:pPr>
            <a:endParaRPr lang="en-GB" sz="1800" b="0" kern="0" dirty="0">
              <a:solidFill>
                <a:srgbClr val="00468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liennummernplatzhalter 3">
            <a:extLst>
              <a:ext uri="{FF2B5EF4-FFF2-40B4-BE49-F238E27FC236}">
                <a16:creationId xmlns="" xmlns:a16="http://schemas.microsoft.com/office/drawing/2014/main" id="{13AB87FF-6CB3-4C6B-B889-380DE6B5DA97}"/>
              </a:ext>
            </a:extLst>
          </p:cNvPr>
          <p:cNvSpPr>
            <a:spLocks noGrp="1"/>
          </p:cNvSpPr>
          <p:nvPr>
            <p:ph type="sldNum" sz="quarter" idx="12"/>
          </p:nvPr>
        </p:nvSpPr>
        <p:spPr/>
        <p:txBody>
          <a:bodyPr/>
          <a:lstStyle/>
          <a:p>
            <a:fld id="{C014DD1E-5D91-48A3-AD6D-45FBA980D106}" type="slidenum">
              <a:rPr lang="en-GB" smtClean="0"/>
              <a:t>22</a:t>
            </a:fld>
            <a:endParaRPr lang="en-GB" dirty="0"/>
          </a:p>
        </p:txBody>
      </p:sp>
    </p:spTree>
    <p:extLst>
      <p:ext uri="{BB962C8B-B14F-4D97-AF65-F5344CB8AC3E}">
        <p14:creationId xmlns:p14="http://schemas.microsoft.com/office/powerpoint/2010/main" val="233894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C3C19B60-8518-49DE-8313-B99E524C9497}"/>
              </a:ext>
            </a:extLst>
          </p:cNvPr>
          <p:cNvSpPr>
            <a:spLocks noGrp="1"/>
          </p:cNvSpPr>
          <p:nvPr>
            <p:ph type="title"/>
          </p:nvPr>
        </p:nvSpPr>
        <p:spPr>
          <a:xfrm>
            <a:off x="1371243" y="685800"/>
            <a:ext cx="9598700" cy="1231032"/>
          </a:xfrm>
        </p:spPr>
        <p:txBody>
          <a:bodyPr>
            <a:normAutofit fontScale="90000"/>
          </a:bodyPr>
          <a:lstStyle/>
          <a:p>
            <a:r>
              <a:rPr lang="el-GR" dirty="0"/>
              <a:t>Γεφύρωση εμποδίων στη διαπολιτισμική επικοινωνία</a:t>
            </a:r>
            <a:r>
              <a:rPr lang="de-DE" dirty="0"/>
              <a:t>: </a:t>
            </a:r>
            <a:r>
              <a:rPr lang="el-GR" dirty="0"/>
              <a:t>Εφαρμογές (</a:t>
            </a:r>
            <a:r>
              <a:rPr lang="de-DE" dirty="0" err="1"/>
              <a:t>apps</a:t>
            </a:r>
            <a:r>
              <a:rPr lang="de-DE" dirty="0"/>
              <a:t>) </a:t>
            </a:r>
            <a:r>
              <a:rPr lang="el-GR" dirty="0"/>
              <a:t>μετάφρασης </a:t>
            </a:r>
            <a:endParaRPr lang="de-DE" dirty="0"/>
          </a:p>
        </p:txBody>
      </p:sp>
      <p:sp>
        <p:nvSpPr>
          <p:cNvPr id="6" name="Inhaltsplatzhalter 5">
            <a:extLst>
              <a:ext uri="{FF2B5EF4-FFF2-40B4-BE49-F238E27FC236}">
                <a16:creationId xmlns="" xmlns:a16="http://schemas.microsoft.com/office/drawing/2014/main" id="{B9222508-914B-45F3-903E-BFC0AFC9F599}"/>
              </a:ext>
            </a:extLst>
          </p:cNvPr>
          <p:cNvSpPr>
            <a:spLocks noGrp="1"/>
          </p:cNvSpPr>
          <p:nvPr>
            <p:ph idx="1"/>
          </p:nvPr>
        </p:nvSpPr>
        <p:spPr>
          <a:xfrm>
            <a:off x="1371243" y="2060848"/>
            <a:ext cx="9598700" cy="4248472"/>
          </a:xfrm>
        </p:spPr>
        <p:txBody>
          <a:bodyPr>
            <a:normAutofit fontScale="25000" lnSpcReduction="20000"/>
          </a:bodyPr>
          <a:lstStyle/>
          <a:p>
            <a:pPr marL="0" lvl="0" indent="0">
              <a:lnSpc>
                <a:spcPts val="1500"/>
              </a:lnSpc>
              <a:spcBef>
                <a:spcPts val="600"/>
              </a:spcBef>
              <a:buNone/>
            </a:pPr>
            <a:r>
              <a:rPr lang="en-US" sz="6400" b="1" u="sng" dirty="0">
                <a:effectLst/>
                <a:latin typeface="Calibri" panose="020F0502020204030204" pitchFamily="34" charset="0"/>
                <a:ea typeface="Calibri" panose="020F0502020204030204" pitchFamily="34" charset="0"/>
                <a:cs typeface="Times New Roman" panose="02020603050405020304" pitchFamily="18" charset="0"/>
              </a:rPr>
              <a:t>PONS Online Translator:  </a:t>
            </a:r>
          </a:p>
          <a:p>
            <a:pPr lvl="0">
              <a:lnSpc>
                <a:spcPts val="1500"/>
              </a:lnSpc>
              <a:spcBef>
                <a:spcPts val="600"/>
              </a:spcBef>
              <a:buFont typeface="Symbol" panose="05050102010706020507" pitchFamily="18" charset="2"/>
              <a:buChar char="-"/>
            </a:pP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Μ</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ετ</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αφράζει </a:t>
            </a:r>
            <a:r>
              <a:rPr lang="el-GR"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σύνθετ</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ες</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προτάσεις στην επιθυμητή γλώσσα με τη βοήθεια της υπηρεσίας DeepL. </a:t>
            </a:r>
            <a:endPar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endParaRPr>
          </a:p>
          <a:p>
            <a:pPr lvl="0">
              <a:lnSpc>
                <a:spcPts val="1500"/>
              </a:lnSpc>
              <a:spcBef>
                <a:spcPts val="600"/>
              </a:spcBef>
              <a:buFont typeface="Symbol" panose="05050102010706020507" pitchFamily="18" charset="2"/>
              <a:buChar char="-"/>
            </a:pP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Υπάρχει </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π</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εδίο</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κειμένου</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και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έν</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α </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εικονίδιο μικροφώνου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γι</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α </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ηχογράφηση και εκφώνηση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μέσω</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του </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Βοηθού</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Google</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a:t>
            </a:r>
          </a:p>
          <a:p>
            <a:pPr lvl="0">
              <a:lnSpc>
                <a:spcPts val="1500"/>
              </a:lnSpc>
              <a:spcBef>
                <a:spcPts val="600"/>
              </a:spcBef>
              <a:buFont typeface="Symbol" panose="05050102010706020507" pitchFamily="18" charset="2"/>
              <a:buChar char="-"/>
            </a:pP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Π</a:t>
            </a:r>
            <a:r>
              <a:rPr lang="en-US" sz="60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εριλ</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αμβάνει διαφημίσεις.</a:t>
            </a:r>
          </a:p>
          <a:p>
            <a:pPr marL="0" lvl="0" indent="0">
              <a:lnSpc>
                <a:spcPts val="1500"/>
              </a:lnSpc>
              <a:spcBef>
                <a:spcPts val="600"/>
              </a:spcBef>
              <a:buNone/>
            </a:pPr>
            <a:r>
              <a:rPr lang="en-US" sz="6400" b="1" u="sng" dirty="0">
                <a:effectLst/>
                <a:latin typeface="Calibri" panose="020F0502020204030204" pitchFamily="34" charset="0"/>
                <a:ea typeface="Calibri" panose="020F0502020204030204" pitchFamily="34" charset="0"/>
                <a:cs typeface="Times New Roman" panose="02020603050405020304" pitchFamily="18" charset="0"/>
              </a:rPr>
              <a:t>Microsoft Translator: </a:t>
            </a:r>
          </a:p>
          <a:p>
            <a:pPr lvl="0">
              <a:lnSpc>
                <a:spcPts val="1500"/>
              </a:lnSpc>
              <a:spcBef>
                <a:spcPts val="600"/>
              </a:spcBef>
              <a:buFont typeface="Symbol" panose="05050102010706020507" pitchFamily="18" charset="2"/>
              <a:buChar char="-"/>
            </a:pP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Υποστηρίζει μετάφραση για κείμενο και ομιλία</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p>
          <a:p>
            <a:pPr lvl="0">
              <a:lnSpc>
                <a:spcPts val="1500"/>
              </a:lnSpc>
              <a:spcBef>
                <a:spcPts val="600"/>
              </a:spcBef>
              <a:buFont typeface="Symbol" panose="05050102010706020507" pitchFamily="18" charset="2"/>
              <a:buChar char="-"/>
            </a:pP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Μεταφράζει κείμενο που περιέχεται σε εικόνες και φωτογραφίες.</a:t>
            </a:r>
            <a:endPar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endParaRPr>
          </a:p>
          <a:p>
            <a:pPr lvl="0">
              <a:lnSpc>
                <a:spcPts val="1500"/>
              </a:lnSpc>
              <a:spcBef>
                <a:spcPts val="600"/>
              </a:spcBef>
              <a:buFont typeface="Symbol" panose="05050102010706020507" pitchFamily="18" charset="2"/>
              <a:buChar char="-"/>
            </a:pP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Περιλαμβάνει λειτουργία </a:t>
            </a:r>
            <a:r>
              <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ομιλίας</a:t>
            </a: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για να μεταφράζετε σύντομες φράσεις.</a:t>
            </a:r>
            <a:endParaRPr lang="en-US" sz="6000" dirty="0">
              <a:solidFill>
                <a:srgbClr val="004680"/>
              </a:solidFill>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600"/>
              </a:spcBef>
              <a:buFont typeface="Symbol" panose="05050102010706020507" pitchFamily="18" charset="2"/>
              <a:buChar char="-"/>
            </a:pPr>
            <a:r>
              <a:rPr lang="el-GR" sz="6000" dirty="0">
                <a:latin typeface="Calibri" panose="020F0502020204030204" pitchFamily="34" charset="0"/>
                <a:ea typeface="Calibri" panose="020F0502020204030204" pitchFamily="34" charset="0"/>
                <a:cs typeface="Times New Roman" panose="02020603050405020304" pitchFamily="18" charset="0"/>
              </a:rPr>
              <a:t>Είναι μία δωρεάν υπηρεσία μετάφρασης, χωρίς διαφημίσεις.</a:t>
            </a:r>
          </a:p>
          <a:p>
            <a:pPr marL="0" indent="0">
              <a:lnSpc>
                <a:spcPts val="1500"/>
              </a:lnSpc>
              <a:spcBef>
                <a:spcPts val="600"/>
              </a:spcBef>
              <a:buNone/>
            </a:pPr>
            <a:r>
              <a:rPr lang="en-US" sz="6400" b="1" u="sng" dirty="0">
                <a:effectLst/>
                <a:latin typeface="Calibri" panose="020F0502020204030204" pitchFamily="34" charset="0"/>
                <a:ea typeface="Calibri" panose="020F0502020204030204" pitchFamily="34" charset="0"/>
                <a:cs typeface="Times New Roman" panose="02020603050405020304" pitchFamily="18" charset="0"/>
              </a:rPr>
              <a:t>Google Translate: </a:t>
            </a:r>
          </a:p>
          <a:p>
            <a:pPr lvl="0">
              <a:lnSpc>
                <a:spcPts val="1500"/>
              </a:lnSpc>
              <a:spcBef>
                <a:spcPts val="600"/>
              </a:spcBef>
              <a:buFont typeface="Symbol" panose="05050102010706020507" pitchFamily="18" charset="2"/>
              <a:buChar char="-"/>
            </a:pPr>
            <a:r>
              <a:rPr lang="el-GR" sz="6000" dirty="0">
                <a:latin typeface="Calibri" panose="020F0502020204030204" pitchFamily="34" charset="0"/>
                <a:ea typeface="Calibri" panose="020F0502020204030204" pitchFamily="34" charset="0"/>
                <a:cs typeface="Times New Roman" panose="02020603050405020304" pitchFamily="18" charset="0"/>
              </a:rPr>
              <a:t>Υποστηρίζει μετάφραση για κείμενο, ομιλία, φωτογραφίες, συνομιλίες και με γραφή/εικονικό πληκτρολόγιο.</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ts val="1500"/>
              </a:lnSpc>
              <a:spcBef>
                <a:spcPts val="600"/>
              </a:spcBef>
              <a:buFont typeface="Symbol" panose="05050102010706020507" pitchFamily="18" charset="2"/>
              <a:buChar char="-"/>
            </a:pPr>
            <a:r>
              <a:rPr lang="el-GR" sz="6000" dirty="0">
                <a:latin typeface="Calibri" panose="020F0502020204030204" pitchFamily="34" charset="0"/>
                <a:ea typeface="Calibri" panose="020F0502020204030204" pitchFamily="34" charset="0"/>
                <a:cs typeface="Times New Roman" panose="02020603050405020304" pitchFamily="18" charset="0"/>
              </a:rPr>
              <a:t>Μεταφράζει σε σχεδόν πραγματικό χρόνο και παρέχει δυνατότητα ακρόασης του μεταφρασμένου κειμένου.</a:t>
            </a:r>
          </a:p>
          <a:p>
            <a:pPr lvl="0">
              <a:lnSpc>
                <a:spcPts val="1500"/>
              </a:lnSpc>
              <a:spcBef>
                <a:spcPts val="600"/>
              </a:spcBef>
              <a:buFont typeface="Symbol" panose="05050102010706020507" pitchFamily="18" charset="2"/>
              <a:buChar char="-"/>
            </a:pP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Δυνατότητα λήψης όλων των λεξικών χωρίς να απαιτείται σύνδεση στο Διαδίκτυο.</a:t>
            </a:r>
          </a:p>
          <a:p>
            <a:pPr lvl="0">
              <a:lnSpc>
                <a:spcPts val="1500"/>
              </a:lnSpc>
              <a:spcBef>
                <a:spcPts val="600"/>
              </a:spcBef>
              <a:buFont typeface="Symbol" panose="05050102010706020507" pitchFamily="18" charset="2"/>
              <a:buChar char="-"/>
            </a:pPr>
            <a:r>
              <a:rPr lang="el-GR" sz="6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Είναι μία δωρεάν υπηρεσία μετάφρασης, χωρίς διαφημίσεις</a:t>
            </a:r>
            <a:r>
              <a:rPr lang="en-US" sz="6000" dirty="0">
                <a:effectLst/>
                <a:latin typeface="Calibri" panose="020F0502020204030204" pitchFamily="34" charset="0"/>
                <a:ea typeface="Calibri" panose="020F0502020204030204" pitchFamily="34" charset="0"/>
                <a:cs typeface="Times New Roman" panose="02020603050405020304" pitchFamily="18" charset="0"/>
              </a:rPr>
              <a:t>.</a:t>
            </a:r>
          </a:p>
          <a:p>
            <a:pPr>
              <a:lnSpc>
                <a:spcPts val="1500"/>
              </a:lnSpc>
              <a:spcBef>
                <a:spcPts val="2400"/>
              </a:spcBef>
            </a:pPr>
            <a:endParaRPr lang="en-GB" sz="1800" b="0" kern="0" dirty="0">
              <a:solidFill>
                <a:srgbClr val="00468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liennummernplatzhalter 3">
            <a:extLst>
              <a:ext uri="{FF2B5EF4-FFF2-40B4-BE49-F238E27FC236}">
                <a16:creationId xmlns="" xmlns:a16="http://schemas.microsoft.com/office/drawing/2014/main" id="{13AB87FF-6CB3-4C6B-B889-380DE6B5DA97}"/>
              </a:ext>
            </a:extLst>
          </p:cNvPr>
          <p:cNvSpPr>
            <a:spLocks noGrp="1"/>
          </p:cNvSpPr>
          <p:nvPr>
            <p:ph type="sldNum" sz="quarter" idx="12"/>
          </p:nvPr>
        </p:nvSpPr>
        <p:spPr/>
        <p:txBody>
          <a:bodyPr/>
          <a:lstStyle/>
          <a:p>
            <a:fld id="{C014DD1E-5D91-48A3-AD6D-45FBA980D106}" type="slidenum">
              <a:rPr lang="en-GB" smtClean="0"/>
              <a:t>23</a:t>
            </a:fld>
            <a:endParaRPr lang="en-GB"/>
          </a:p>
        </p:txBody>
      </p:sp>
    </p:spTree>
    <p:extLst>
      <p:ext uri="{BB962C8B-B14F-4D97-AF65-F5344CB8AC3E}">
        <p14:creationId xmlns:p14="http://schemas.microsoft.com/office/powerpoint/2010/main" val="222393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C3C19B60-8518-49DE-8313-B99E524C9497}"/>
              </a:ext>
            </a:extLst>
          </p:cNvPr>
          <p:cNvSpPr>
            <a:spLocks noGrp="1"/>
          </p:cNvSpPr>
          <p:nvPr>
            <p:ph type="title"/>
          </p:nvPr>
        </p:nvSpPr>
        <p:spPr/>
        <p:txBody>
          <a:bodyPr>
            <a:normAutofit/>
          </a:bodyPr>
          <a:lstStyle/>
          <a:p>
            <a:r>
              <a:rPr lang="el-GR" dirty="0"/>
              <a:t>Γεφύρωση εμποδίων στη διαπολιτισμική επικοινωνία</a:t>
            </a:r>
            <a:r>
              <a:rPr lang="de-DE" dirty="0"/>
              <a:t>: </a:t>
            </a:r>
            <a:r>
              <a:rPr lang="el-GR" dirty="0"/>
              <a:t>Μη λεκτική επικοινωνία</a:t>
            </a:r>
            <a:endParaRPr lang="de-DE" dirty="0"/>
          </a:p>
        </p:txBody>
      </p:sp>
      <p:sp>
        <p:nvSpPr>
          <p:cNvPr id="6" name="Inhaltsplatzhalter 5">
            <a:extLst>
              <a:ext uri="{FF2B5EF4-FFF2-40B4-BE49-F238E27FC236}">
                <a16:creationId xmlns="" xmlns:a16="http://schemas.microsoft.com/office/drawing/2014/main" id="{B9222508-914B-45F3-903E-BFC0AFC9F599}"/>
              </a:ext>
            </a:extLst>
          </p:cNvPr>
          <p:cNvSpPr>
            <a:spLocks noGrp="1"/>
          </p:cNvSpPr>
          <p:nvPr>
            <p:ph idx="1"/>
          </p:nvPr>
        </p:nvSpPr>
        <p:spPr>
          <a:xfrm>
            <a:off x="1371243" y="2060848"/>
            <a:ext cx="9598700" cy="4111352"/>
          </a:xfrm>
        </p:spPr>
        <p:txBody>
          <a:bodyPr>
            <a:normAutofit fontScale="85000" lnSpcReduction="20000"/>
          </a:bodyPr>
          <a:lstStyle/>
          <a:p>
            <a:pPr lvl="0" algn="just">
              <a:lnSpc>
                <a:spcPct val="150000"/>
              </a:lnSpc>
              <a:spcBef>
                <a:spcPts val="600"/>
              </a:spcBef>
              <a:buFont typeface="Wingdings" panose="05000000000000000000" pitchFamily="2" charset="2"/>
              <a:buChar char="§"/>
            </a:pPr>
            <a:r>
              <a:rPr lang="el-GR" sz="1800" b="1" dirty="0">
                <a:latin typeface="Calibri" panose="020F0502020204030204" pitchFamily="34" charset="0"/>
                <a:ea typeface="Calibri" panose="020F0502020204030204" pitchFamily="34" charset="0"/>
                <a:cs typeface="Times New Roman" panose="02020603050405020304" pitchFamily="18" charset="0"/>
              </a:rPr>
              <a:t>Προβολή και επίδειξη</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latin typeface="Calibri" panose="020F0502020204030204" pitchFamily="34" charset="0"/>
                <a:ea typeface="Calibri" panose="020F0502020204030204" pitchFamily="34" charset="0"/>
                <a:cs typeface="Times New Roman" panose="02020603050405020304" pitchFamily="18" charset="0"/>
              </a:rPr>
              <a:t>Προσπαθήστε να κάνετε τον</a:t>
            </a:r>
            <a:r>
              <a:rPr lang="en-US" sz="1800" dirty="0">
                <a:latin typeface="Calibri" panose="020F0502020204030204" pitchFamily="34" charset="0"/>
                <a:ea typeface="Calibri" panose="020F0502020204030204" pitchFamily="34" charset="0"/>
                <a:cs typeface="Times New Roman" panose="02020603050405020304" pitchFamily="18" charset="0"/>
              </a:rPr>
              <a:t>/</a:t>
            </a:r>
            <a:r>
              <a:rPr lang="el-GR" sz="1800" dirty="0">
                <a:latin typeface="Calibri" panose="020F0502020204030204" pitchFamily="34" charset="0"/>
                <a:ea typeface="Calibri" panose="020F0502020204030204" pitchFamily="34" charset="0"/>
                <a:cs typeface="Times New Roman" panose="02020603050405020304" pitchFamily="18" charset="0"/>
              </a:rPr>
              <a:t>την ασθενή/πελάτη-</a:t>
            </a:r>
            <a:r>
              <a:rPr lang="el-GR" sz="1800" dirty="0" err="1">
                <a:latin typeface="Calibri" panose="020F0502020204030204" pitchFamily="34" charset="0"/>
                <a:ea typeface="Calibri" panose="020F0502020204030204" pitchFamily="34" charset="0"/>
                <a:cs typeface="Times New Roman" panose="02020603050405020304" pitchFamily="18" charset="0"/>
              </a:rPr>
              <a:t>ισσά</a:t>
            </a:r>
            <a:r>
              <a:rPr lang="el-GR" sz="1800" dirty="0">
                <a:latin typeface="Calibri" panose="020F0502020204030204" pitchFamily="34" charset="0"/>
                <a:ea typeface="Calibri" panose="020F0502020204030204" pitchFamily="34" charset="0"/>
                <a:cs typeface="Times New Roman" panose="02020603050405020304" pitchFamily="18" charset="0"/>
              </a:rPr>
              <a:t> σας να αισθανθεί άνετα δείχνοντάς του/της, π.χ. σε ποιον χώρο βρίσκονται οι τουαλέτες, τον τρόπο χρήσης μιας συσκευής </a:t>
            </a:r>
            <a:r>
              <a:rPr lang="el-GR" sz="1800" dirty="0" err="1">
                <a:latin typeface="Calibri" panose="020F0502020204030204" pitchFamily="34" charset="0"/>
                <a:ea typeface="Calibri" panose="020F0502020204030204" pitchFamily="34" charset="0"/>
                <a:cs typeface="Times New Roman" panose="02020603050405020304" pitchFamily="18" charset="0"/>
              </a:rPr>
              <a:t>κλπ</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Font typeface="Wingdings" panose="05000000000000000000" pitchFamily="2" charset="2"/>
              <a:buChar char="§"/>
            </a:pPr>
            <a:r>
              <a:rPr lang="el-GR" sz="1800" b="1" dirty="0">
                <a:latin typeface="Calibri" panose="020F0502020204030204" pitchFamily="34" charset="0"/>
                <a:ea typeface="Calibri" panose="020F0502020204030204" pitchFamily="34" charset="0"/>
                <a:cs typeface="Times New Roman" panose="02020603050405020304" pitchFamily="18" charset="0"/>
              </a:rPr>
              <a:t>Χρήση </a:t>
            </a:r>
            <a:r>
              <a:rPr lang="el-GR" sz="1800" b="1" dirty="0" err="1">
                <a:latin typeface="Calibri" panose="020F0502020204030204" pitchFamily="34" charset="0"/>
                <a:ea typeface="Calibri" panose="020F0502020204030204" pitchFamily="34" charset="0"/>
                <a:cs typeface="Times New Roman" panose="02020603050405020304" pitchFamily="18" charset="0"/>
              </a:rPr>
              <a:t>εικονογραμμάτων</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latin typeface="Calibri" panose="020F0502020204030204" pitchFamily="34" charset="0"/>
                <a:ea typeface="Calibri" panose="020F0502020204030204" pitchFamily="34" charset="0"/>
                <a:cs typeface="Times New Roman" panose="02020603050405020304" pitchFamily="18" charset="0"/>
              </a:rPr>
              <a:t>Μπορεί να είναι κάρτες με σχέδια ή φωτογραφίες αντικειμένων ή τοποθεσιών που αποτελούν μέρος της καθημερινής ρουτίνας για τη φροντίδα του/της ασθενούς, όπως το φαγητό, το νερό, η τουαλέτα κλπ. Ο/Η ασθενής/πελάτης-</a:t>
            </a:r>
            <a:r>
              <a:rPr lang="el-GR" sz="1800" dirty="0" err="1">
                <a:latin typeface="Calibri" panose="020F0502020204030204" pitchFamily="34" charset="0"/>
                <a:ea typeface="Calibri" panose="020F0502020204030204" pitchFamily="34" charset="0"/>
                <a:cs typeface="Times New Roman" panose="02020603050405020304" pitchFamily="18" charset="0"/>
              </a:rPr>
              <a:t>ισσα</a:t>
            </a:r>
            <a:r>
              <a:rPr lang="el-GR" sz="1800" dirty="0">
                <a:latin typeface="Calibri" panose="020F0502020204030204" pitchFamily="34" charset="0"/>
                <a:ea typeface="Calibri" panose="020F0502020204030204" pitchFamily="34" charset="0"/>
                <a:cs typeface="Times New Roman" panose="02020603050405020304" pitchFamily="18" charset="0"/>
              </a:rPr>
              <a:t> μπορεί να σας δείξει την κάρτα/φωτογραφία για να επικοινωνήσει μαζί σας</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Font typeface="Wingdings" panose="05000000000000000000" pitchFamily="2" charset="2"/>
              <a:buChar char="§"/>
            </a:pPr>
            <a:r>
              <a:rPr lang="el-GR" sz="1800" b="1" dirty="0">
                <a:latin typeface="Calibri" panose="020F0502020204030204" pitchFamily="34" charset="0"/>
                <a:ea typeface="Calibri" panose="020F0502020204030204" pitchFamily="34" charset="0"/>
                <a:cs typeface="Times New Roman" panose="02020603050405020304" pitchFamily="18" charset="0"/>
              </a:rPr>
              <a:t>Λεξικό χωρίς λέξεις</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latin typeface="Calibri" panose="020F0502020204030204" pitchFamily="34" charset="0"/>
                <a:ea typeface="Calibri" panose="020F0502020204030204" pitchFamily="34" charset="0"/>
                <a:cs typeface="Times New Roman" panose="02020603050405020304" pitchFamily="18" charset="0"/>
              </a:rPr>
              <a:t>Μπορείτε να χρησιμοποιήσετε ένα λεξικό που περιλαμβάνει εικόνες αντί για λέξεις. Μπορείτε να αγοράσετε τις εικόνες ή να τις σχεδιάσετε μόνοι/</a:t>
            </a:r>
            <a:r>
              <a:rPr lang="el-GR" sz="1800" dirty="0" err="1">
                <a:latin typeface="Calibri" panose="020F0502020204030204" pitchFamily="34" charset="0"/>
                <a:ea typeface="Calibri" panose="020F0502020204030204" pitchFamily="34" charset="0"/>
                <a:cs typeface="Times New Roman" panose="02020603050405020304" pitchFamily="18" charset="0"/>
              </a:rPr>
              <a:t>ες</a:t>
            </a:r>
            <a:r>
              <a:rPr lang="el-GR" sz="1800" dirty="0">
                <a:latin typeface="Calibri" panose="020F0502020204030204" pitchFamily="34" charset="0"/>
                <a:ea typeface="Calibri" panose="020F0502020204030204" pitchFamily="34" charset="0"/>
                <a:cs typeface="Times New Roman" panose="02020603050405020304" pitchFamily="18" charset="0"/>
              </a:rPr>
              <a:t> σας.</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Font typeface="Wingdings" panose="05000000000000000000" pitchFamily="2" charset="2"/>
              <a:buChar char="§"/>
            </a:pPr>
            <a:r>
              <a:rPr lang="el-GR" sz="1800" b="1" dirty="0">
                <a:latin typeface="Calibri" panose="020F0502020204030204" pitchFamily="34" charset="0"/>
                <a:ea typeface="Calibri" panose="020F0502020204030204" pitchFamily="34" charset="0"/>
                <a:cs typeface="Times New Roman" panose="02020603050405020304" pitchFamily="18" charset="0"/>
              </a:rPr>
              <a:t>«Μετρητής πόνου»</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Πρόκειται για μία διαβαθμισμένη κλίμακα </a:t>
            </a:r>
            <a:r>
              <a:rPr lang="el-GR" sz="1800" dirty="0">
                <a:latin typeface="Calibri" panose="020F0502020204030204" pitchFamily="34" charset="0"/>
                <a:ea typeface="Calibri" panose="020F0502020204030204" pitchFamily="34" charset="0"/>
                <a:cs typeface="Times New Roman" panose="02020603050405020304" pitchFamily="18" charset="0"/>
              </a:rPr>
              <a:t>από 0 («καθόλου πόνος») έως 10 («ανυπόφορος πόνος») που δίνει στον/στην ασθενή τη δυνατότητα να εκφράσει μη λεκτικά τον βαθμό του πόνου που νιώθει.</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
            </a:pPr>
            <a:r>
              <a:rPr lang="el-GR" sz="1800" b="1" dirty="0">
                <a:latin typeface="Calibri" panose="020F0502020204030204" pitchFamily="34" charset="0"/>
                <a:ea typeface="Calibri" panose="020F0502020204030204" pitchFamily="34" charset="0"/>
                <a:cs typeface="Times New Roman" panose="02020603050405020304" pitchFamily="18" charset="0"/>
              </a:rPr>
              <a:t>Μουσική και τέχνες: </a:t>
            </a:r>
            <a:r>
              <a:rPr lang="el-GR" sz="1800" dirty="0">
                <a:latin typeface="Calibri" panose="020F0502020204030204" pitchFamily="34" charset="0"/>
                <a:ea typeface="Calibri" panose="020F0502020204030204" pitchFamily="34" charset="0"/>
                <a:cs typeface="Times New Roman" panose="02020603050405020304" pitchFamily="18" charset="0"/>
              </a:rPr>
              <a:t>Μπορείτε να τις χρησιμοποιήσετε ως μορφές μη λεκτικής επικοινωνίας.</a:t>
            </a:r>
            <a:endParaRPr lang="en-GB" sz="1800" b="0" kern="0" dirty="0">
              <a:solidFill>
                <a:srgbClr val="00468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liennummernplatzhalter 3">
            <a:extLst>
              <a:ext uri="{FF2B5EF4-FFF2-40B4-BE49-F238E27FC236}">
                <a16:creationId xmlns="" xmlns:a16="http://schemas.microsoft.com/office/drawing/2014/main" id="{13AB87FF-6CB3-4C6B-B889-380DE6B5DA97}"/>
              </a:ext>
            </a:extLst>
          </p:cNvPr>
          <p:cNvSpPr>
            <a:spLocks noGrp="1"/>
          </p:cNvSpPr>
          <p:nvPr>
            <p:ph type="sldNum" sz="quarter" idx="12"/>
          </p:nvPr>
        </p:nvSpPr>
        <p:spPr/>
        <p:txBody>
          <a:bodyPr/>
          <a:lstStyle/>
          <a:p>
            <a:fld id="{C014DD1E-5D91-48A3-AD6D-45FBA980D106}" type="slidenum">
              <a:rPr lang="en-GB" smtClean="0"/>
              <a:t>24</a:t>
            </a:fld>
            <a:endParaRPr lang="en-GB"/>
          </a:p>
        </p:txBody>
      </p:sp>
    </p:spTree>
    <p:extLst>
      <p:ext uri="{BB962C8B-B14F-4D97-AF65-F5344CB8AC3E}">
        <p14:creationId xmlns:p14="http://schemas.microsoft.com/office/powerpoint/2010/main" val="304088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C3C19B60-8518-49DE-8313-B99E524C9497}"/>
              </a:ext>
            </a:extLst>
          </p:cNvPr>
          <p:cNvSpPr>
            <a:spLocks noGrp="1"/>
          </p:cNvSpPr>
          <p:nvPr>
            <p:ph type="title"/>
          </p:nvPr>
        </p:nvSpPr>
        <p:spPr/>
        <p:txBody>
          <a:bodyPr>
            <a:normAutofit/>
          </a:bodyPr>
          <a:lstStyle/>
          <a:p>
            <a:r>
              <a:rPr lang="el-GR" dirty="0"/>
              <a:t>Γεφύρωση εμποδίων στη διαπολιτισμική επικοινωνία</a:t>
            </a:r>
            <a:r>
              <a:rPr lang="de-DE" dirty="0"/>
              <a:t>: </a:t>
            </a:r>
            <a:r>
              <a:rPr lang="el-GR" dirty="0"/>
              <a:t>Χρήση απλής γλώσσας</a:t>
            </a:r>
            <a:endParaRPr lang="de-DE" dirty="0"/>
          </a:p>
        </p:txBody>
      </p:sp>
      <p:sp>
        <p:nvSpPr>
          <p:cNvPr id="6" name="Inhaltsplatzhalter 5">
            <a:extLst>
              <a:ext uri="{FF2B5EF4-FFF2-40B4-BE49-F238E27FC236}">
                <a16:creationId xmlns="" xmlns:a16="http://schemas.microsoft.com/office/drawing/2014/main" id="{B9222508-914B-45F3-903E-BFC0AFC9F599}"/>
              </a:ext>
            </a:extLst>
          </p:cNvPr>
          <p:cNvSpPr>
            <a:spLocks noGrp="1"/>
          </p:cNvSpPr>
          <p:nvPr>
            <p:ph idx="1"/>
          </p:nvPr>
        </p:nvSpPr>
        <p:spPr>
          <a:xfrm>
            <a:off x="1371243" y="2060848"/>
            <a:ext cx="9598700" cy="4111352"/>
          </a:xfrm>
        </p:spPr>
        <p:txBody>
          <a:bodyPr>
            <a:normAutofit/>
          </a:bodyPr>
          <a:lstStyle/>
          <a:p>
            <a:pPr marL="270044" lvl="0" indent="-342900">
              <a:lnSpc>
                <a:spcPct val="150000"/>
              </a:lnSpc>
              <a:spcBef>
                <a:spcPts val="600"/>
              </a:spcBef>
              <a:buFont typeface="Symbol" panose="05050102010706020507" pitchFamily="18" charset="2"/>
              <a:buChar char="-"/>
            </a:pPr>
            <a:r>
              <a:rPr lang="en-GB" sz="24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rPr>
              <a:t>Απ</a:t>
            </a:r>
            <a:r>
              <a:rPr lang="en-GB" sz="2400" dirty="0" err="1">
                <a:solidFill>
                  <a:srgbClr val="004680"/>
                </a:solidFill>
                <a:latin typeface="Calibri" panose="020F0502020204030204" pitchFamily="34" charset="0"/>
                <a:ea typeface="Times New Roman" panose="02020603050405020304" pitchFamily="18" charset="0"/>
                <a:cs typeface="Times New Roman" panose="02020603050405020304" pitchFamily="18" charset="0"/>
              </a:rPr>
              <a:t>λό</a:t>
            </a:r>
            <a:r>
              <a:rPr lang="en-GB" sz="24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rPr>
              <a:t> </a:t>
            </a:r>
            <a:r>
              <a:rPr lang="en-GB" sz="2400" dirty="0" err="1">
                <a:solidFill>
                  <a:srgbClr val="004680"/>
                </a:solidFill>
                <a:latin typeface="Calibri" panose="020F0502020204030204" pitchFamily="34" charset="0"/>
                <a:ea typeface="Times New Roman" panose="02020603050405020304" pitchFamily="18" charset="0"/>
                <a:cs typeface="Times New Roman" panose="02020603050405020304" pitchFamily="18" charset="0"/>
              </a:rPr>
              <a:t>λεξιλόγιο</a:t>
            </a:r>
            <a:endParaRPr lang="de-DE" sz="24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endParaRPr>
          </a:p>
          <a:p>
            <a:pPr lvl="0">
              <a:lnSpc>
                <a:spcPct val="150000"/>
              </a:lnSpc>
              <a:spcBef>
                <a:spcPts val="600"/>
              </a:spcBef>
              <a:buFont typeface="Symbol" panose="05050102010706020507" pitchFamily="18" charset="2"/>
              <a:buChar char="-"/>
            </a:pPr>
            <a:r>
              <a:rPr lang="en-GB" sz="24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rPr>
              <a:t>Απ</a:t>
            </a:r>
            <a:r>
              <a:rPr lang="en-GB" sz="2400" dirty="0" err="1">
                <a:solidFill>
                  <a:srgbClr val="004680"/>
                </a:solidFill>
                <a:latin typeface="Calibri" panose="020F0502020204030204" pitchFamily="34" charset="0"/>
                <a:ea typeface="Times New Roman" panose="02020603050405020304" pitchFamily="18" charset="0"/>
                <a:cs typeface="Times New Roman" panose="02020603050405020304" pitchFamily="18" charset="0"/>
              </a:rPr>
              <a:t>λοί</a:t>
            </a:r>
            <a:r>
              <a:rPr lang="en-GB" sz="24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rPr>
              <a:t> α</a:t>
            </a:r>
            <a:r>
              <a:rPr lang="en-GB" sz="2400" dirty="0" err="1">
                <a:solidFill>
                  <a:srgbClr val="004680"/>
                </a:solidFill>
                <a:latin typeface="Calibri" panose="020F0502020204030204" pitchFamily="34" charset="0"/>
                <a:ea typeface="Times New Roman" panose="02020603050405020304" pitchFamily="18" charset="0"/>
                <a:cs typeface="Times New Roman" panose="02020603050405020304" pitchFamily="18" charset="0"/>
              </a:rPr>
              <a:t>ριθμοί</a:t>
            </a:r>
            <a:r>
              <a:rPr lang="en-GB" sz="24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rPr>
              <a:t> και χαρα</a:t>
            </a:r>
            <a:r>
              <a:rPr lang="en-GB" sz="2400" dirty="0" err="1">
                <a:solidFill>
                  <a:srgbClr val="004680"/>
                </a:solidFill>
                <a:latin typeface="Calibri" panose="020F0502020204030204" pitchFamily="34" charset="0"/>
                <a:ea typeface="Times New Roman" panose="02020603050405020304" pitchFamily="18" charset="0"/>
                <a:cs typeface="Times New Roman" panose="02020603050405020304" pitchFamily="18" charset="0"/>
              </a:rPr>
              <a:t>κτήρες</a:t>
            </a:r>
            <a:endParaRPr lang="de-DE" sz="24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endParaRPr>
          </a:p>
          <a:p>
            <a:pPr lvl="0">
              <a:lnSpc>
                <a:spcPct val="150000"/>
              </a:lnSpc>
              <a:spcBef>
                <a:spcPts val="600"/>
              </a:spcBef>
              <a:buFont typeface="Symbol" panose="05050102010706020507" pitchFamily="18" charset="2"/>
              <a:buChar char="-"/>
            </a:pPr>
            <a:r>
              <a:rPr lang="en-GB" sz="24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rPr>
              <a:t>Απ</a:t>
            </a:r>
            <a:r>
              <a:rPr lang="en-GB" sz="2400" dirty="0" err="1">
                <a:solidFill>
                  <a:srgbClr val="004680"/>
                </a:solidFill>
                <a:latin typeface="Calibri" panose="020F0502020204030204" pitchFamily="34" charset="0"/>
                <a:ea typeface="Times New Roman" panose="02020603050405020304" pitchFamily="18" charset="0"/>
                <a:cs typeface="Times New Roman" panose="02020603050405020304" pitchFamily="18" charset="0"/>
              </a:rPr>
              <a:t>λές</a:t>
            </a:r>
            <a:r>
              <a:rPr lang="en-GB" sz="24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rPr>
              <a:t> π</a:t>
            </a:r>
            <a:r>
              <a:rPr lang="en-GB" sz="2400" dirty="0" err="1">
                <a:solidFill>
                  <a:srgbClr val="004680"/>
                </a:solidFill>
                <a:latin typeface="Calibri" panose="020F0502020204030204" pitchFamily="34" charset="0"/>
                <a:ea typeface="Times New Roman" panose="02020603050405020304" pitchFamily="18" charset="0"/>
                <a:cs typeface="Times New Roman" panose="02020603050405020304" pitchFamily="18" charset="0"/>
              </a:rPr>
              <a:t>ροτάσεις</a:t>
            </a:r>
            <a:endParaRPr lang="en-GB" sz="24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endParaRPr>
          </a:p>
          <a:p>
            <a:pPr lvl="0">
              <a:lnSpc>
                <a:spcPct val="150000"/>
              </a:lnSpc>
              <a:spcBef>
                <a:spcPts val="600"/>
              </a:spcBef>
              <a:buFont typeface="Symbol" panose="05050102010706020507" pitchFamily="18" charset="2"/>
              <a:buChar char="-"/>
            </a:pPr>
            <a:r>
              <a:rPr lang="de-DE" sz="24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rPr>
              <a:t>Απ</a:t>
            </a:r>
            <a:r>
              <a:rPr lang="de-DE" sz="2400" dirty="0" err="1">
                <a:solidFill>
                  <a:srgbClr val="004680"/>
                </a:solidFill>
                <a:latin typeface="Calibri" panose="020F0502020204030204" pitchFamily="34" charset="0"/>
                <a:ea typeface="Times New Roman" panose="02020603050405020304" pitchFamily="18" charset="0"/>
                <a:cs typeface="Times New Roman" panose="02020603050405020304" pitchFamily="18" charset="0"/>
              </a:rPr>
              <a:t>λό</a:t>
            </a:r>
            <a:r>
              <a:rPr lang="de-DE" sz="24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rPr>
              <a:t> </a:t>
            </a:r>
            <a:r>
              <a:rPr lang="de-DE" sz="2400" dirty="0" err="1">
                <a:solidFill>
                  <a:srgbClr val="004680"/>
                </a:solidFill>
                <a:latin typeface="Calibri" panose="020F0502020204030204" pitchFamily="34" charset="0"/>
                <a:ea typeface="Times New Roman" panose="02020603050405020304" pitchFamily="18" charset="0"/>
                <a:cs typeface="Times New Roman" panose="02020603050405020304" pitchFamily="18" charset="0"/>
              </a:rPr>
              <a:t>κείμενο</a:t>
            </a:r>
            <a:endParaRPr lang="de-DE" sz="24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endParaRPr>
          </a:p>
          <a:p>
            <a:pPr lvl="0">
              <a:lnSpc>
                <a:spcPct val="150000"/>
              </a:lnSpc>
              <a:spcBef>
                <a:spcPts val="600"/>
              </a:spcBef>
              <a:buFont typeface="Symbol" panose="05050102010706020507" pitchFamily="18" charset="2"/>
              <a:buChar char="-"/>
            </a:pPr>
            <a:r>
              <a:rPr lang="en-GB" sz="24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rPr>
              <a:t>Απ</a:t>
            </a:r>
            <a:r>
              <a:rPr lang="en-GB" sz="2400" dirty="0" err="1">
                <a:solidFill>
                  <a:srgbClr val="004680"/>
                </a:solidFill>
                <a:latin typeface="Calibri" panose="020F0502020204030204" pitchFamily="34" charset="0"/>
                <a:ea typeface="Times New Roman" panose="02020603050405020304" pitchFamily="18" charset="0"/>
                <a:cs typeface="Times New Roman" panose="02020603050405020304" pitchFamily="18" charset="0"/>
              </a:rPr>
              <a:t>λή</a:t>
            </a:r>
            <a:r>
              <a:rPr lang="en-GB" sz="24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rPr>
              <a:t> </a:t>
            </a:r>
            <a:r>
              <a:rPr lang="en-GB" sz="2400" dirty="0" err="1">
                <a:solidFill>
                  <a:srgbClr val="004680"/>
                </a:solidFill>
                <a:latin typeface="Calibri" panose="020F0502020204030204" pitchFamily="34" charset="0"/>
                <a:ea typeface="Times New Roman" panose="02020603050405020304" pitchFamily="18" charset="0"/>
                <a:cs typeface="Times New Roman" panose="02020603050405020304" pitchFamily="18" charset="0"/>
              </a:rPr>
              <a:t>διάτ</a:t>
            </a:r>
            <a:r>
              <a:rPr lang="en-GB" sz="24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rPr>
              <a:t>αξη και εικόνες</a:t>
            </a:r>
            <a:endParaRPr lang="de-DE" sz="2400" dirty="0">
              <a:solidFill>
                <a:srgbClr val="004680"/>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50000"/>
              </a:lnSpc>
              <a:spcBef>
                <a:spcPts val="600"/>
              </a:spcBef>
              <a:buNone/>
            </a:pPr>
            <a:endParaRPr lang="de-DE" sz="2400" i="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liennummernplatzhalter 3">
            <a:extLst>
              <a:ext uri="{FF2B5EF4-FFF2-40B4-BE49-F238E27FC236}">
                <a16:creationId xmlns="" xmlns:a16="http://schemas.microsoft.com/office/drawing/2014/main" id="{13AB87FF-6CB3-4C6B-B889-380DE6B5DA97}"/>
              </a:ext>
            </a:extLst>
          </p:cNvPr>
          <p:cNvSpPr>
            <a:spLocks noGrp="1"/>
          </p:cNvSpPr>
          <p:nvPr>
            <p:ph type="sldNum" sz="quarter" idx="12"/>
          </p:nvPr>
        </p:nvSpPr>
        <p:spPr/>
        <p:txBody>
          <a:bodyPr/>
          <a:lstStyle/>
          <a:p>
            <a:fld id="{C014DD1E-5D91-48A3-AD6D-45FBA980D106}" type="slidenum">
              <a:rPr lang="en-GB" smtClean="0"/>
              <a:t>25</a:t>
            </a:fld>
            <a:endParaRPr lang="en-GB"/>
          </a:p>
        </p:txBody>
      </p:sp>
    </p:spTree>
    <p:extLst>
      <p:ext uri="{BB962C8B-B14F-4D97-AF65-F5344CB8AC3E}">
        <p14:creationId xmlns:p14="http://schemas.microsoft.com/office/powerpoint/2010/main" val="231551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24E779A-9FBA-427C-852F-453C6AE29533}"/>
              </a:ext>
            </a:extLst>
          </p:cNvPr>
          <p:cNvSpPr>
            <a:spLocks noGrp="1"/>
          </p:cNvSpPr>
          <p:nvPr>
            <p:ph type="title"/>
          </p:nvPr>
        </p:nvSpPr>
        <p:spPr>
          <a:xfrm>
            <a:off x="1371242" y="685800"/>
            <a:ext cx="10123769" cy="1485900"/>
          </a:xfrm>
        </p:spPr>
        <p:txBody>
          <a:bodyPr>
            <a:normAutofit fontScale="90000"/>
          </a:bodyPr>
          <a:lstStyle/>
          <a:p>
            <a:r>
              <a:rPr lang="de-DE" dirty="0"/>
              <a:t> </a:t>
            </a:r>
            <a:br>
              <a:rPr lang="de-DE" dirty="0"/>
            </a:br>
            <a:r>
              <a:rPr lang="el-GR" dirty="0"/>
              <a:t>Οδηγίες επικοινωνίας για τον χώρο εργασίας</a:t>
            </a:r>
            <a:endParaRPr lang="de-DE" dirty="0"/>
          </a:p>
        </p:txBody>
      </p:sp>
      <p:sp>
        <p:nvSpPr>
          <p:cNvPr id="3" name="Inhaltsplatzhalter 2">
            <a:extLst>
              <a:ext uri="{FF2B5EF4-FFF2-40B4-BE49-F238E27FC236}">
                <a16:creationId xmlns="" xmlns:a16="http://schemas.microsoft.com/office/drawing/2014/main" id="{7B3F8FBC-5890-4A50-ACDC-C0CD9F08599C}"/>
              </a:ext>
            </a:extLst>
          </p:cNvPr>
          <p:cNvSpPr>
            <a:spLocks noGrp="1"/>
          </p:cNvSpPr>
          <p:nvPr>
            <p:ph idx="1"/>
          </p:nvPr>
        </p:nvSpPr>
        <p:spPr/>
        <p:txBody>
          <a:bodyPr/>
          <a:lstStyle/>
          <a:p>
            <a:pPr marL="0" indent="0" algn="just">
              <a:lnSpc>
                <a:spcPct val="150000"/>
              </a:lnSpc>
              <a:spcBef>
                <a:spcPts val="600"/>
              </a:spcBef>
              <a:buNone/>
            </a:pPr>
            <a:r>
              <a:rPr lang="el-GR" sz="1800" u="sng" dirty="0">
                <a:latin typeface="Calibri" panose="020F0502020204030204" pitchFamily="34" charset="0"/>
                <a:ea typeface="Calibri" panose="020F0502020204030204" pitchFamily="34" charset="0"/>
                <a:cs typeface="Times New Roman" panose="02020603050405020304" pitchFamily="18" charset="0"/>
              </a:rPr>
              <a:t>Εφαρμόστε τις συμβουλές επικοινωνίας στην πράξη επιλέγοντας μία από τις ακόλουθες εργασίες που θα πρέπει να υλοποιηθούν σε μικρές ομάδες εργασίας</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50000"/>
              </a:lnSpc>
              <a:spcBef>
                <a:spcPts val="600"/>
              </a:spcBef>
              <a:buFont typeface="+mj-lt"/>
              <a:buAutoNum type="arabicPeriod"/>
            </a:pPr>
            <a:r>
              <a:rPr lang="el-GR" sz="18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Επιλέξτε μία τυπική περίσταση επικοινωνίας στην καθημερινή σας εργασία και σχεδιάστε έναν οδηγό επικοινωνίας με ασθενείς/πελάτες-</a:t>
            </a:r>
            <a:r>
              <a:rPr lang="el-GR" sz="1800"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ισσες</a:t>
            </a:r>
            <a:r>
              <a:rPr lang="el-GR" sz="18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που δεν μιλούν τη μητρική σας γλώσσα</a:t>
            </a:r>
            <a:r>
              <a:rPr lang="en-GB" sz="1800"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endParaRPr lang="el-GR" sz="1800" dirty="0">
              <a:solidFill>
                <a:srgbClr val="004680"/>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50000"/>
              </a:lnSpc>
              <a:spcBef>
                <a:spcPts val="600"/>
              </a:spcBef>
              <a:buNone/>
            </a:pPr>
            <a:r>
              <a:rPr lang="el-GR" sz="1800" b="1" dirty="0">
                <a:solidFill>
                  <a:srgbClr val="004680"/>
                </a:solidFill>
                <a:latin typeface="Calibri" panose="020F0502020204030204" pitchFamily="34" charset="0"/>
                <a:ea typeface="Calibri" panose="020F0502020204030204" pitchFamily="34" charset="0"/>
                <a:cs typeface="Times New Roman" panose="02020603050405020304" pitchFamily="18" charset="0"/>
              </a:rPr>
              <a:t>ή</a:t>
            </a:r>
          </a:p>
          <a:p>
            <a:pPr marL="342900" lvl="0" indent="-342900" algn="just">
              <a:lnSpc>
                <a:spcPct val="150000"/>
              </a:lnSpc>
              <a:spcBef>
                <a:spcPts val="600"/>
              </a:spcBef>
              <a:buFont typeface="+mj-lt"/>
              <a:buAutoNum type="arabicPeriod" startAt="2"/>
            </a:pPr>
            <a:r>
              <a:rPr lang="el-GR" sz="1800" dirty="0">
                <a:solidFill>
                  <a:srgbClr val="004680"/>
                </a:solidFill>
                <a:latin typeface="Calibri" panose="020F0502020204030204" pitchFamily="34" charset="0"/>
                <a:ea typeface="Calibri" panose="020F0502020204030204" pitchFamily="34" charset="0"/>
                <a:cs typeface="Times New Roman" panose="02020603050405020304" pitchFamily="18" charset="0"/>
              </a:rPr>
              <a:t>Δημιουργήστε χρησιμοποιώντας απλή γλώσσα ένα προσχέδιο για ένα φυλλάδιο σχετικά με την υπηρεσία σας, το οποίο θα απευθύνεται σε μία αλλοδαπή ομάδα-στόχου</a:t>
            </a:r>
            <a:r>
              <a:rPr lang="en-GB" sz="1800" dirty="0">
                <a:solidFill>
                  <a:srgbClr val="004680"/>
                </a:solidFill>
                <a:latin typeface="Calibri" panose="020F0502020204030204" pitchFamily="34" charset="0"/>
                <a:ea typeface="Calibri" panose="020F0502020204030204" pitchFamily="34" charset="0"/>
                <a:cs typeface="Times New Roman" panose="02020603050405020304" pitchFamily="18" charset="0"/>
              </a:rPr>
              <a:t>.</a:t>
            </a:r>
            <a:endParaRPr lang="de-DE" sz="1800" dirty="0">
              <a:solidFill>
                <a:srgbClr val="00468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de-DE" dirty="0"/>
          </a:p>
        </p:txBody>
      </p:sp>
      <p:sp>
        <p:nvSpPr>
          <p:cNvPr id="4" name="Foliennummernplatzhalter 3">
            <a:extLst>
              <a:ext uri="{FF2B5EF4-FFF2-40B4-BE49-F238E27FC236}">
                <a16:creationId xmlns="" xmlns:a16="http://schemas.microsoft.com/office/drawing/2014/main" id="{D6D63141-8DD3-4EEB-B52A-41E0C346F52D}"/>
              </a:ext>
            </a:extLst>
          </p:cNvPr>
          <p:cNvSpPr>
            <a:spLocks noGrp="1"/>
          </p:cNvSpPr>
          <p:nvPr>
            <p:ph type="sldNum" sz="quarter" idx="12"/>
          </p:nvPr>
        </p:nvSpPr>
        <p:spPr/>
        <p:txBody>
          <a:bodyPr/>
          <a:lstStyle/>
          <a:p>
            <a:fld id="{C014DD1E-5D91-48A3-AD6D-45FBA980D106}" type="slidenum">
              <a:rPr lang="en-GB" smtClean="0"/>
              <a:t>26</a:t>
            </a:fld>
            <a:endParaRPr lang="en-GB"/>
          </a:p>
        </p:txBody>
      </p:sp>
      <p:pic>
        <p:nvPicPr>
          <p:cNvPr id="5" name="Picture 4">
            <a:extLst>
              <a:ext uri="{FF2B5EF4-FFF2-40B4-BE49-F238E27FC236}">
                <a16:creationId xmlns="" xmlns:a16="http://schemas.microsoft.com/office/drawing/2014/main" id="{3D392D78-93D9-46C7-A3F1-80D1225D6DAC}"/>
              </a:ext>
            </a:extLst>
          </p:cNvPr>
          <p:cNvPicPr>
            <a:picLocks noChangeAspect="1"/>
          </p:cNvPicPr>
          <p:nvPr/>
        </p:nvPicPr>
        <p:blipFill>
          <a:blip r:embed="rId2"/>
          <a:stretch>
            <a:fillRect/>
          </a:stretch>
        </p:blipFill>
        <p:spPr>
          <a:xfrm>
            <a:off x="10702924" y="5355291"/>
            <a:ext cx="1036410" cy="1024217"/>
          </a:xfrm>
          <a:prstGeom prst="rect">
            <a:avLst/>
          </a:prstGeom>
        </p:spPr>
      </p:pic>
    </p:spTree>
    <p:extLst>
      <p:ext uri="{BB962C8B-B14F-4D97-AF65-F5344CB8AC3E}">
        <p14:creationId xmlns:p14="http://schemas.microsoft.com/office/powerpoint/2010/main" val="242780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AFC45A-6B58-4901-B752-A46D1BBDE75F}"/>
              </a:ext>
            </a:extLst>
          </p:cNvPr>
          <p:cNvSpPr>
            <a:spLocks noGrp="1"/>
          </p:cNvSpPr>
          <p:nvPr>
            <p:ph type="title"/>
          </p:nvPr>
        </p:nvSpPr>
        <p:spPr/>
        <p:txBody>
          <a:bodyPr/>
          <a:lstStyle/>
          <a:p>
            <a:r>
              <a:rPr lang="el-GR" dirty="0"/>
              <a:t>Ανακεφαλαίωση</a:t>
            </a:r>
            <a:endParaRPr lang="en-GB" dirty="0"/>
          </a:p>
        </p:txBody>
      </p:sp>
      <p:sp>
        <p:nvSpPr>
          <p:cNvPr id="3" name="Content Placeholder 2">
            <a:extLst>
              <a:ext uri="{FF2B5EF4-FFF2-40B4-BE49-F238E27FC236}">
                <a16:creationId xmlns="" xmlns:a16="http://schemas.microsoft.com/office/drawing/2014/main" id="{594D7A09-E647-42C3-B348-1F443B76D985}"/>
              </a:ext>
            </a:extLst>
          </p:cNvPr>
          <p:cNvSpPr>
            <a:spLocks noGrp="1"/>
          </p:cNvSpPr>
          <p:nvPr>
            <p:ph idx="1"/>
          </p:nvPr>
        </p:nvSpPr>
        <p:spPr>
          <a:xfrm>
            <a:off x="1371243" y="1772816"/>
            <a:ext cx="9598700" cy="4094584"/>
          </a:xfrm>
        </p:spPr>
        <p:txBody>
          <a:bodyPr>
            <a:normAutofit/>
          </a:bodyPr>
          <a:lstStyle/>
          <a:p>
            <a:pPr marL="0" indent="0" algn="just">
              <a:lnSpc>
                <a:spcPts val="1500"/>
              </a:lnSpc>
              <a:spcBef>
                <a:spcPts val="600"/>
              </a:spcBef>
              <a:spcAft>
                <a:spcPts val="600"/>
              </a:spcAft>
              <a:buNone/>
            </a:pP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Υπ</a:t>
            </a:r>
            <a:r>
              <a:rPr lang="en-GB"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άρχουν</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π</a:t>
            </a:r>
            <a:r>
              <a:rPr lang="en-GB"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ολλοί</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GB"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τρό</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ποι και εργαλεία για να γεφυρώσετε τα εμπόδια επικοινωνίας με τους</a:t>
            </a:r>
            <a:r>
              <a:rPr lang="el-GR"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/τις</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α</a:t>
            </a:r>
            <a:r>
              <a:rPr lang="en-GB"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σθενείς</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ή </a:t>
            </a:r>
            <a:r>
              <a:rPr lang="en-GB"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τους</a:t>
            </a:r>
            <a:r>
              <a:rPr lang="el-GR"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/τις</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π</a:t>
            </a:r>
            <a:r>
              <a:rPr lang="en-GB"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ελάτες</a:t>
            </a:r>
            <a:r>
              <a:rPr lang="el-GR"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a:t>
            </a:r>
            <a:r>
              <a:rPr lang="el-GR"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ισσές</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σας</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ts val="1500"/>
              </a:lnSpc>
              <a:spcBef>
                <a:spcPts val="600"/>
              </a:spcBef>
              <a:spcAft>
                <a:spcPts val="600"/>
              </a:spcAft>
              <a:buNone/>
            </a:pPr>
            <a:endParaRPr lang="en-GB" sz="1800" i="1"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ts val="1500"/>
              </a:lnSpc>
              <a:spcBef>
                <a:spcPts val="600"/>
              </a:spcBef>
              <a:spcAft>
                <a:spcPts val="600"/>
              </a:spcAft>
              <a:buNone/>
            </a:pPr>
            <a:r>
              <a:rPr lang="el-GR" sz="1800" i="1" dirty="0">
                <a:latin typeface="Calibri" panose="020F0502020204030204" pitchFamily="34" charset="0"/>
                <a:ea typeface="Calibri" panose="020F0502020204030204" pitchFamily="34" charset="0"/>
                <a:cs typeface="Times New Roman" panose="02020603050405020304" pitchFamily="18" charset="0"/>
              </a:rPr>
              <a:t>Το σημαντικότερο είναι να αναπτύξετε μαζί τους μία σχέση εμπιστοσύνης και σεβασμού</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ts val="1500"/>
              </a:lnSpc>
              <a:spcBef>
                <a:spcPts val="600"/>
              </a:spcBef>
              <a:spcAft>
                <a:spcPts val="600"/>
              </a:spcAft>
              <a:buNone/>
            </a:pPr>
            <a:endParaRPr lang="en-GB" sz="1800" i="1"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ts val="1500"/>
              </a:lnSpc>
              <a:spcBef>
                <a:spcPts val="600"/>
              </a:spcBef>
              <a:spcAft>
                <a:spcPts val="600"/>
              </a:spcAft>
              <a:buNone/>
            </a:pPr>
            <a:r>
              <a:rPr lang="en-GB"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Αυτό</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μπ</a:t>
            </a:r>
            <a:r>
              <a:rPr lang="en-GB"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ορεί</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να επ</a:t>
            </a:r>
            <a:r>
              <a:rPr lang="en-GB"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ιτευχθεί</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α</a:t>
            </a:r>
            <a:r>
              <a:rPr lang="en-GB"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κόμη</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και </a:t>
            </a:r>
            <a:r>
              <a:rPr lang="en-GB"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με</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GB"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μη</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GB"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λεκτικά</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GB"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μέσ</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α</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ts val="1500"/>
              </a:lnSpc>
              <a:spcBef>
                <a:spcPts val="600"/>
              </a:spcBef>
              <a:spcAft>
                <a:spcPts val="600"/>
              </a:spcAft>
              <a:buNone/>
            </a:pPr>
            <a:endParaRPr lang="en-GB" sz="1800" i="1"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ts val="1500"/>
              </a:lnSpc>
              <a:spcBef>
                <a:spcPts val="600"/>
              </a:spcBef>
              <a:spcAft>
                <a:spcPts val="600"/>
              </a:spcAft>
              <a:buNone/>
            </a:pPr>
            <a:r>
              <a:rPr lang="el-GR" sz="1800" i="1" dirty="0">
                <a:latin typeface="Calibri" panose="020F0502020204030204" pitchFamily="34" charset="0"/>
                <a:ea typeface="Calibri" panose="020F0502020204030204" pitchFamily="34" charset="0"/>
                <a:cs typeface="Times New Roman" panose="02020603050405020304" pitchFamily="18" charset="0"/>
              </a:rPr>
              <a:t>Σε άλλες περιπτώσεις, ενδεχομένως να χρειαστεί να χρησιμοποιήσετε άλλα μέσα για να ενισχύσετε τη λεκτική επικοινωνία</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ts val="1500"/>
              </a:lnSpc>
              <a:spcBef>
                <a:spcPts val="600"/>
              </a:spcBef>
              <a:spcAft>
                <a:spcPts val="600"/>
              </a:spcAft>
              <a:buNone/>
            </a:pPr>
            <a:endParaRPr lang="en-GB" sz="1800" i="1"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ts val="1500"/>
              </a:lnSpc>
              <a:spcBef>
                <a:spcPts val="600"/>
              </a:spcBef>
              <a:spcAft>
                <a:spcPts val="600"/>
              </a:spcAft>
              <a:buNone/>
            </a:pPr>
            <a:r>
              <a:rPr lang="el-GR"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Φροντίστε να λαμβάνετε πάντα υπόψη </a:t>
            </a:r>
            <a:r>
              <a:rPr lang="en-GB"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τις</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GB"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ειδικές</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απα</a:t>
            </a:r>
            <a:r>
              <a:rPr lang="en-GB"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ιτήσεις</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GB"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της</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l-GR"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εκάστοτε περί</a:t>
            </a:r>
            <a:r>
              <a:rPr lang="en-GB"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στ</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ασης για να επιλέ</a:t>
            </a:r>
            <a:r>
              <a:rPr lang="el-GR"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γ</a:t>
            </a:r>
            <a:r>
              <a:rPr lang="en-GB"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ετε</a:t>
            </a:r>
            <a:r>
              <a:rPr lang="el-GR"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στη συνέχεια,</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τα κα</a:t>
            </a:r>
            <a:r>
              <a:rPr lang="en-GB"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τάλληλ</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α μέσα επικοινωνία</a:t>
            </a:r>
            <a:r>
              <a:rPr lang="el-GR"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ς</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n-GB"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με</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a:t>
            </a:r>
            <a:r>
              <a:rPr lang="el-GR"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τους/τις ασθενείς/πελάτες-</a:t>
            </a:r>
            <a:r>
              <a:rPr lang="el-GR" sz="1800" i="1" dirty="0" err="1">
                <a:solidFill>
                  <a:srgbClr val="004680"/>
                </a:solidFill>
                <a:latin typeface="Calibri" panose="020F0502020204030204" pitchFamily="34" charset="0"/>
                <a:ea typeface="Calibri" panose="020F0502020204030204" pitchFamily="34" charset="0"/>
                <a:cs typeface="Times New Roman" panose="02020603050405020304" pitchFamily="18" charset="0"/>
              </a:rPr>
              <a:t>ισσές</a:t>
            </a:r>
            <a:r>
              <a:rPr lang="en-GB" sz="1800" i="1" dirty="0">
                <a:solidFill>
                  <a:srgbClr val="004680"/>
                </a:solidFill>
                <a:latin typeface="Calibri" panose="020F0502020204030204" pitchFamily="34" charset="0"/>
                <a:ea typeface="Calibri" panose="020F0502020204030204" pitchFamily="34" charset="0"/>
                <a:cs typeface="Times New Roman" panose="02020603050405020304" pitchFamily="18" charset="0"/>
              </a:rPr>
              <a:t> σας</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en-GB" dirty="0"/>
          </a:p>
        </p:txBody>
      </p:sp>
      <p:sp>
        <p:nvSpPr>
          <p:cNvPr id="4" name="Slide Number Placeholder 3">
            <a:extLst>
              <a:ext uri="{FF2B5EF4-FFF2-40B4-BE49-F238E27FC236}">
                <a16:creationId xmlns="" xmlns:a16="http://schemas.microsoft.com/office/drawing/2014/main" id="{004EC637-6CF2-4C9D-9D30-156FAE7DBC6E}"/>
              </a:ext>
            </a:extLst>
          </p:cNvPr>
          <p:cNvSpPr>
            <a:spLocks noGrp="1"/>
          </p:cNvSpPr>
          <p:nvPr>
            <p:ph type="sldNum" sz="quarter" idx="12"/>
          </p:nvPr>
        </p:nvSpPr>
        <p:spPr/>
        <p:txBody>
          <a:bodyPr/>
          <a:lstStyle/>
          <a:p>
            <a:fld id="{C014DD1E-5D91-48A3-AD6D-45FBA980D106}" type="slidenum">
              <a:rPr lang="en-GB" smtClean="0"/>
              <a:t>27</a:t>
            </a:fld>
            <a:endParaRPr lang="en-GB"/>
          </a:p>
        </p:txBody>
      </p:sp>
    </p:spTree>
    <p:extLst>
      <p:ext uri="{BB962C8B-B14F-4D97-AF65-F5344CB8AC3E}">
        <p14:creationId xmlns:p14="http://schemas.microsoft.com/office/powerpoint/2010/main" val="41288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4C4D36A4-C398-4C57-AEC5-6912937529D7}"/>
              </a:ext>
            </a:extLst>
          </p:cNvPr>
          <p:cNvSpPr>
            <a:spLocks noGrp="1"/>
          </p:cNvSpPr>
          <p:nvPr>
            <p:ph type="title"/>
          </p:nvPr>
        </p:nvSpPr>
        <p:spPr/>
        <p:txBody>
          <a:bodyPr>
            <a:normAutofit/>
          </a:bodyPr>
          <a:lstStyle/>
          <a:p>
            <a:pPr algn="ctr"/>
            <a:r>
              <a:rPr lang="de-DE" sz="5400" dirty="0"/>
              <a:t>Επ</a:t>
            </a:r>
            <a:r>
              <a:rPr lang="el-GR" sz="5400" dirty="0"/>
              <a:t>Ι</a:t>
            </a:r>
            <a:r>
              <a:rPr lang="de-DE" sz="5400" dirty="0" err="1"/>
              <a:t>λυση</a:t>
            </a:r>
            <a:r>
              <a:rPr lang="de-DE" sz="5400" dirty="0"/>
              <a:t> </a:t>
            </a:r>
            <a:r>
              <a:rPr lang="de-DE" sz="5400" dirty="0" err="1"/>
              <a:t>δι</a:t>
            </a:r>
            <a:r>
              <a:rPr lang="de-DE" sz="5400" dirty="0"/>
              <a:t>απολιτισμικ</a:t>
            </a:r>
            <a:r>
              <a:rPr lang="el-GR" sz="5400" dirty="0"/>
              <a:t>Ω</a:t>
            </a:r>
            <a:r>
              <a:rPr lang="de-DE" sz="5400" dirty="0"/>
              <a:t>ν </a:t>
            </a:r>
            <a:r>
              <a:rPr lang="de-DE" sz="5400" dirty="0" err="1"/>
              <a:t>συγκρο</a:t>
            </a:r>
            <a:r>
              <a:rPr lang="el-GR" sz="5400" dirty="0"/>
              <a:t>Υ</a:t>
            </a:r>
            <a:r>
              <a:rPr lang="de-DE" sz="5400" dirty="0" err="1"/>
              <a:t>σεων</a:t>
            </a:r>
            <a:endParaRPr lang="de-DE" sz="5400" dirty="0"/>
          </a:p>
        </p:txBody>
      </p:sp>
      <p:sp>
        <p:nvSpPr>
          <p:cNvPr id="4" name="Foliennummernplatzhalter 3">
            <a:extLst>
              <a:ext uri="{FF2B5EF4-FFF2-40B4-BE49-F238E27FC236}">
                <a16:creationId xmlns="" xmlns:a16="http://schemas.microsoft.com/office/drawing/2014/main" id="{7D175E41-3FA5-4DCD-8DF5-0803A769D851}"/>
              </a:ext>
            </a:extLst>
          </p:cNvPr>
          <p:cNvSpPr>
            <a:spLocks noGrp="1"/>
          </p:cNvSpPr>
          <p:nvPr>
            <p:ph type="sldNum" sz="quarter" idx="12"/>
          </p:nvPr>
        </p:nvSpPr>
        <p:spPr/>
        <p:txBody>
          <a:bodyPr/>
          <a:lstStyle/>
          <a:p>
            <a:fld id="{C014DD1E-5D91-48A3-AD6D-45FBA980D106}" type="slidenum">
              <a:rPr lang="en-GB" smtClean="0"/>
              <a:t>28</a:t>
            </a:fld>
            <a:endParaRPr lang="en-GB"/>
          </a:p>
        </p:txBody>
      </p:sp>
    </p:spTree>
    <p:extLst>
      <p:ext uri="{BB962C8B-B14F-4D97-AF65-F5344CB8AC3E}">
        <p14:creationId xmlns:p14="http://schemas.microsoft.com/office/powerpoint/2010/main" val="428099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E056E399-3AA2-4158-8BC2-C2558B2AF1B0}"/>
              </a:ext>
            </a:extLst>
          </p:cNvPr>
          <p:cNvSpPr>
            <a:spLocks noGrp="1"/>
          </p:cNvSpPr>
          <p:nvPr>
            <p:ph type="title"/>
          </p:nvPr>
        </p:nvSpPr>
        <p:spPr/>
        <p:txBody>
          <a:bodyPr/>
          <a:lstStyle/>
          <a:p>
            <a:r>
              <a:rPr lang="de-DE" dirty="0">
                <a:solidFill>
                  <a:srgbClr val="004680"/>
                </a:solidFill>
              </a:rPr>
              <a:t>Επ</a:t>
            </a:r>
            <a:r>
              <a:rPr lang="de-DE" dirty="0" err="1">
                <a:solidFill>
                  <a:srgbClr val="004680"/>
                </a:solidFill>
              </a:rPr>
              <a:t>ίλυση</a:t>
            </a:r>
            <a:r>
              <a:rPr lang="de-DE" dirty="0">
                <a:solidFill>
                  <a:srgbClr val="004680"/>
                </a:solidFill>
              </a:rPr>
              <a:t> </a:t>
            </a:r>
            <a:r>
              <a:rPr lang="de-DE" dirty="0" err="1">
                <a:solidFill>
                  <a:srgbClr val="004680"/>
                </a:solidFill>
              </a:rPr>
              <a:t>δι</a:t>
            </a:r>
            <a:r>
              <a:rPr lang="de-DE" dirty="0">
                <a:solidFill>
                  <a:srgbClr val="004680"/>
                </a:solidFill>
              </a:rPr>
              <a:t>απολιτισμικών συγκρούσεων: </a:t>
            </a:r>
            <a:br>
              <a:rPr lang="de-DE" dirty="0">
                <a:solidFill>
                  <a:srgbClr val="004680"/>
                </a:solidFill>
              </a:rPr>
            </a:br>
            <a:r>
              <a:rPr lang="de-DE" dirty="0">
                <a:solidFill>
                  <a:srgbClr val="004680"/>
                </a:solidFill>
              </a:rPr>
              <a:t>Αντιμετώπιση του </a:t>
            </a:r>
            <a:r>
              <a:rPr lang="el-GR" dirty="0">
                <a:solidFill>
                  <a:srgbClr val="004680"/>
                </a:solidFill>
              </a:rPr>
              <a:t>Π</a:t>
            </a:r>
            <a:r>
              <a:rPr lang="de-DE" dirty="0" err="1">
                <a:solidFill>
                  <a:srgbClr val="004680"/>
                </a:solidFill>
              </a:rPr>
              <a:t>ολιτισμικού</a:t>
            </a:r>
            <a:r>
              <a:rPr lang="de-DE" dirty="0">
                <a:solidFill>
                  <a:srgbClr val="004680"/>
                </a:solidFill>
              </a:rPr>
              <a:t> </a:t>
            </a:r>
            <a:r>
              <a:rPr lang="el-GR" dirty="0">
                <a:solidFill>
                  <a:srgbClr val="004680"/>
                </a:solidFill>
              </a:rPr>
              <a:t>Σ</a:t>
            </a:r>
            <a:r>
              <a:rPr lang="de-DE" dirty="0" err="1">
                <a:solidFill>
                  <a:srgbClr val="004680"/>
                </a:solidFill>
              </a:rPr>
              <a:t>οκ</a:t>
            </a:r>
            <a:endParaRPr lang="de-DE" dirty="0"/>
          </a:p>
        </p:txBody>
      </p:sp>
      <p:sp>
        <p:nvSpPr>
          <p:cNvPr id="6" name="Inhaltsplatzhalter 5">
            <a:extLst>
              <a:ext uri="{FF2B5EF4-FFF2-40B4-BE49-F238E27FC236}">
                <a16:creationId xmlns="" xmlns:a16="http://schemas.microsoft.com/office/drawing/2014/main" id="{16D6C679-F1A2-4317-BA63-8A467C35DA62}"/>
              </a:ext>
            </a:extLst>
          </p:cNvPr>
          <p:cNvSpPr>
            <a:spLocks noGrp="1"/>
          </p:cNvSpPr>
          <p:nvPr>
            <p:ph idx="1"/>
          </p:nvPr>
        </p:nvSpPr>
        <p:spPr/>
        <p:txBody>
          <a:bodyPr>
            <a:normAutofit/>
          </a:bodyPr>
          <a:lstStyle/>
          <a:p>
            <a:pPr algn="just"/>
            <a:r>
              <a:rPr lang="el-GR" sz="1800" dirty="0">
                <a:latin typeface="Open Sans" panose="020B0606030504020204" pitchFamily="34" charset="0"/>
                <a:ea typeface="Noto Sans"/>
                <a:cs typeface="Times New Roman" panose="02020603050405020304" pitchFamily="18" charset="0"/>
              </a:rPr>
              <a:t>Είναι πιθανό να υποστούμε σοκ από μία στάση που προέρχεται από έναν διαφορετικό πολιτισμικό προσανατολισμό, τον οποίο ενδέχεται να μην συμμεριζόμαστε. Αυτό μπορεί να οδηγήσει σε συγκρούσεις που είναι δύσκολο να αντιμετωπιστούν. </a:t>
            </a:r>
          </a:p>
          <a:p>
            <a:pPr algn="just"/>
            <a:r>
              <a:rPr lang="el-GR" sz="1800" dirty="0">
                <a:latin typeface="Open Sans" panose="020B0606030504020204" pitchFamily="34" charset="0"/>
                <a:ea typeface="Noto Sans"/>
                <a:cs typeface="Times New Roman" panose="02020603050405020304" pitchFamily="18" charset="0"/>
              </a:rPr>
              <a:t>Η </a:t>
            </a:r>
            <a:r>
              <a:rPr lang="el-GR" sz="1800" dirty="0" err="1">
                <a:latin typeface="Open Sans" panose="020B0606030504020204" pitchFamily="34" charset="0"/>
                <a:ea typeface="Noto Sans"/>
                <a:cs typeface="Times New Roman" panose="02020603050405020304" pitchFamily="18" charset="0"/>
              </a:rPr>
              <a:t>Margalit</a:t>
            </a:r>
            <a:r>
              <a:rPr lang="el-GR" sz="1800" dirty="0">
                <a:latin typeface="Open Sans" panose="020B0606030504020204" pitchFamily="34" charset="0"/>
                <a:ea typeface="Noto Sans"/>
                <a:cs typeface="Times New Roman" panose="02020603050405020304" pitchFamily="18" charset="0"/>
              </a:rPr>
              <a:t> </a:t>
            </a:r>
            <a:r>
              <a:rPr lang="el-GR" sz="1800" dirty="0" err="1">
                <a:latin typeface="Open Sans" panose="020B0606030504020204" pitchFamily="34" charset="0"/>
                <a:ea typeface="Noto Sans"/>
                <a:cs typeface="Times New Roman" panose="02020603050405020304" pitchFamily="18" charset="0"/>
              </a:rPr>
              <a:t>Cohen-Emerique</a:t>
            </a:r>
            <a:r>
              <a:rPr lang="el-GR" sz="1800" dirty="0">
                <a:latin typeface="Open Sans" panose="020B0606030504020204" pitchFamily="34" charset="0"/>
                <a:ea typeface="Noto Sans"/>
                <a:cs typeface="Times New Roman" panose="02020603050405020304" pitchFamily="18" charset="0"/>
              </a:rPr>
              <a:t> ανέπτυξε μία διαγνωστική μέθοδο κρίσιμων περιστατικών που προκαλούν αισθήματα πολιτισμικού σοκ στα εμπλεκόμενα άτομα. </a:t>
            </a:r>
          </a:p>
          <a:p>
            <a:pPr algn="just"/>
            <a:r>
              <a:rPr lang="el-GR" sz="1800" dirty="0">
                <a:latin typeface="Open Sans" panose="020B0606030504020204" pitchFamily="34" charset="0"/>
                <a:ea typeface="Noto Sans"/>
                <a:cs typeface="Times New Roman" panose="02020603050405020304" pitchFamily="18" charset="0"/>
              </a:rPr>
              <a:t>Σύμφωνα με την </a:t>
            </a:r>
            <a:r>
              <a:rPr lang="el-GR" sz="1800" dirty="0" err="1">
                <a:latin typeface="Open Sans" panose="020B0606030504020204" pitchFamily="34" charset="0"/>
                <a:ea typeface="Noto Sans"/>
                <a:cs typeface="Times New Roman" panose="02020603050405020304" pitchFamily="18" charset="0"/>
              </a:rPr>
              <a:t>Cohen-Emerique</a:t>
            </a:r>
            <a:r>
              <a:rPr lang="el-GR" sz="1800" dirty="0">
                <a:latin typeface="Open Sans" panose="020B0606030504020204" pitchFamily="34" charset="0"/>
                <a:ea typeface="Noto Sans"/>
                <a:cs typeface="Times New Roman" panose="02020603050405020304" pitchFamily="18" charset="0"/>
              </a:rPr>
              <a:t>, το πολιτισμικό σοκ είναι μία εμπειρία, γνωστική και συναισθηματική, που βιώνουμε, όταν ερχόμαστε σε επαφή με οτιδήποτε μας φαίνεται πολιτισμικά «ξένο». </a:t>
            </a:r>
          </a:p>
          <a:p>
            <a:pPr algn="just"/>
            <a:r>
              <a:rPr lang="el-GR" sz="1800" dirty="0">
                <a:latin typeface="Open Sans" panose="020B0606030504020204" pitchFamily="34" charset="0"/>
                <a:ea typeface="Noto Sans"/>
                <a:cs typeface="Times New Roman" panose="02020603050405020304" pitchFamily="18" charset="0"/>
              </a:rPr>
              <a:t>Προκαλεί αδυναμία κατανόησης και συναισθήματα έκπληξης και φόβου. Αν το πολιτισμικό σοκ δεν αναγνωριστεί και δεν υποβληθεί σε κατάλληλη επεξεργασία, μπορεί να οδηγήσει σε αμυντικές αντιδράσεις</a:t>
            </a:r>
            <a:r>
              <a:rPr lang="en-GB" sz="1800" dirty="0">
                <a:effectLst/>
                <a:latin typeface="Open Sans" panose="020B0606030504020204" pitchFamily="34" charset="0"/>
                <a:ea typeface="Noto Sans"/>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de-DE" dirty="0"/>
          </a:p>
        </p:txBody>
      </p:sp>
      <p:sp>
        <p:nvSpPr>
          <p:cNvPr id="4" name="Foliennummernplatzhalter 3">
            <a:extLst>
              <a:ext uri="{FF2B5EF4-FFF2-40B4-BE49-F238E27FC236}">
                <a16:creationId xmlns="" xmlns:a16="http://schemas.microsoft.com/office/drawing/2014/main" id="{C05E13B9-F3E9-4C8E-B7E9-5690A6C17BFA}"/>
              </a:ext>
            </a:extLst>
          </p:cNvPr>
          <p:cNvSpPr>
            <a:spLocks noGrp="1"/>
          </p:cNvSpPr>
          <p:nvPr>
            <p:ph type="sldNum" sz="quarter" idx="12"/>
          </p:nvPr>
        </p:nvSpPr>
        <p:spPr/>
        <p:txBody>
          <a:bodyPr/>
          <a:lstStyle/>
          <a:p>
            <a:fld id="{C014DD1E-5D91-48A3-AD6D-45FBA980D106}" type="slidenum">
              <a:rPr lang="en-GB" smtClean="0"/>
              <a:t>29</a:t>
            </a:fld>
            <a:endParaRPr lang="en-GB"/>
          </a:p>
        </p:txBody>
      </p:sp>
    </p:spTree>
    <p:extLst>
      <p:ext uri="{BB962C8B-B14F-4D97-AF65-F5344CB8AC3E}">
        <p14:creationId xmlns:p14="http://schemas.microsoft.com/office/powerpoint/2010/main" val="94698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 xmlns:a16="http://schemas.microsoft.com/office/drawing/2014/main" id="{30D82A00-D067-43A1-B150-DB58728B8F70}"/>
              </a:ext>
            </a:extLst>
          </p:cNvPr>
          <p:cNvSpPr>
            <a:spLocks noGrp="1"/>
          </p:cNvSpPr>
          <p:nvPr>
            <p:ph type="title"/>
          </p:nvPr>
        </p:nvSpPr>
        <p:spPr/>
        <p:txBody>
          <a:bodyPr/>
          <a:lstStyle/>
          <a:p>
            <a:pPr algn="ctr"/>
            <a:r>
              <a:rPr lang="el-GR" dirty="0"/>
              <a:t>Ας γνωρίσουμε την Εύα και τον Μπεν</a:t>
            </a:r>
            <a:endParaRPr lang="de-DE" dirty="0"/>
          </a:p>
        </p:txBody>
      </p:sp>
      <p:sp>
        <p:nvSpPr>
          <p:cNvPr id="2" name="Slide Number Placeholder 1"/>
          <p:cNvSpPr>
            <a:spLocks noGrp="1"/>
          </p:cNvSpPr>
          <p:nvPr>
            <p:ph type="sldNum" sz="quarter" idx="12"/>
          </p:nvPr>
        </p:nvSpPr>
        <p:spPr/>
        <p:txBody>
          <a:bodyPr/>
          <a:lstStyle/>
          <a:p>
            <a:fld id="{C014DD1E-5D91-48A3-AD6D-45FBA980D106}" type="slidenum">
              <a:rPr lang="en-GB" smtClean="0"/>
              <a:t>3</a:t>
            </a:fld>
            <a:endParaRPr lang="en-GB" dirty="0"/>
          </a:p>
        </p:txBody>
      </p:sp>
      <p:pic>
        <p:nvPicPr>
          <p:cNvPr id="5" name="Picture 4">
            <a:extLst>
              <a:ext uri="{FF2B5EF4-FFF2-40B4-BE49-F238E27FC236}">
                <a16:creationId xmlns="" xmlns:a16="http://schemas.microsoft.com/office/drawing/2014/main" id="{D69B1791-AEC5-4DFF-BC87-E89589E7A186}"/>
              </a:ext>
            </a:extLst>
          </p:cNvPr>
          <p:cNvPicPr>
            <a:picLocks noChangeAspect="1"/>
          </p:cNvPicPr>
          <p:nvPr/>
        </p:nvPicPr>
        <p:blipFill>
          <a:blip r:embed="rId2"/>
          <a:stretch>
            <a:fillRect/>
          </a:stretch>
        </p:blipFill>
        <p:spPr>
          <a:xfrm>
            <a:off x="10702924" y="5211097"/>
            <a:ext cx="971327" cy="961103"/>
          </a:xfrm>
          <a:prstGeom prst="rect">
            <a:avLst/>
          </a:prstGeom>
        </p:spPr>
      </p:pic>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5489" y="1358198"/>
            <a:ext cx="8330208" cy="4699608"/>
          </a:xfrm>
          <a:prstGeom prst="rect">
            <a:avLst/>
          </a:prstGeom>
        </p:spPr>
      </p:pic>
    </p:spTree>
    <p:extLst>
      <p:ext uri="{BB962C8B-B14F-4D97-AF65-F5344CB8AC3E}">
        <p14:creationId xmlns:p14="http://schemas.microsoft.com/office/powerpoint/2010/main" val="426632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8539B03-06A0-45D6-8E6A-12862A175E0D}"/>
              </a:ext>
            </a:extLst>
          </p:cNvPr>
          <p:cNvSpPr>
            <a:spLocks noGrp="1"/>
          </p:cNvSpPr>
          <p:nvPr>
            <p:ph type="title"/>
          </p:nvPr>
        </p:nvSpPr>
        <p:spPr/>
        <p:txBody>
          <a:bodyPr/>
          <a:lstStyle/>
          <a:p>
            <a:r>
              <a:rPr lang="el-GR" dirty="0"/>
              <a:t>Επίλυση διαπολιτισμικών συγκρούσεων</a:t>
            </a:r>
            <a:r>
              <a:rPr lang="de-DE" dirty="0"/>
              <a:t>: </a:t>
            </a:r>
            <a:br>
              <a:rPr lang="de-DE" dirty="0"/>
            </a:br>
            <a:r>
              <a:rPr lang="de-DE" dirty="0" err="1">
                <a:solidFill>
                  <a:srgbClr val="004680"/>
                </a:solidFill>
              </a:rPr>
              <a:t>Αντιμετώ</a:t>
            </a:r>
            <a:r>
              <a:rPr lang="de-DE" dirty="0">
                <a:solidFill>
                  <a:srgbClr val="004680"/>
                </a:solidFill>
              </a:rPr>
              <a:t>πιση του </a:t>
            </a:r>
            <a:r>
              <a:rPr lang="el-GR" dirty="0">
                <a:solidFill>
                  <a:srgbClr val="004680"/>
                </a:solidFill>
              </a:rPr>
              <a:t>Π</a:t>
            </a:r>
            <a:r>
              <a:rPr lang="de-DE" dirty="0" err="1">
                <a:solidFill>
                  <a:srgbClr val="004680"/>
                </a:solidFill>
              </a:rPr>
              <a:t>ολιτισμικού</a:t>
            </a:r>
            <a:r>
              <a:rPr lang="de-DE" dirty="0">
                <a:solidFill>
                  <a:srgbClr val="004680"/>
                </a:solidFill>
              </a:rPr>
              <a:t> </a:t>
            </a:r>
            <a:r>
              <a:rPr lang="el-GR" dirty="0">
                <a:solidFill>
                  <a:srgbClr val="004680"/>
                </a:solidFill>
              </a:rPr>
              <a:t>Σ</a:t>
            </a:r>
            <a:r>
              <a:rPr lang="de-DE" dirty="0" err="1">
                <a:solidFill>
                  <a:srgbClr val="004680"/>
                </a:solidFill>
              </a:rPr>
              <a:t>οκ</a:t>
            </a:r>
            <a:endParaRPr lang="de-DE" dirty="0"/>
          </a:p>
        </p:txBody>
      </p:sp>
      <p:sp>
        <p:nvSpPr>
          <p:cNvPr id="3" name="Inhaltsplatzhalter 2">
            <a:extLst>
              <a:ext uri="{FF2B5EF4-FFF2-40B4-BE49-F238E27FC236}">
                <a16:creationId xmlns="" xmlns:a16="http://schemas.microsoft.com/office/drawing/2014/main" id="{12FA164C-949E-4992-9286-F1C6F6550DFA}"/>
              </a:ext>
            </a:extLst>
          </p:cNvPr>
          <p:cNvSpPr>
            <a:spLocks noGrp="1"/>
          </p:cNvSpPr>
          <p:nvPr>
            <p:ph idx="1"/>
          </p:nvPr>
        </p:nvSpPr>
        <p:spPr>
          <a:xfrm>
            <a:off x="1371244" y="2171700"/>
            <a:ext cx="9878386" cy="3872880"/>
          </a:xfrm>
        </p:spPr>
        <p:txBody>
          <a:bodyPr>
            <a:normAutofit fontScale="85000" lnSpcReduction="20000"/>
          </a:bodyPr>
          <a:lstStyle/>
          <a:p>
            <a:pPr marL="0" indent="0" algn="just">
              <a:lnSpc>
                <a:spcPts val="1500"/>
              </a:lnSpc>
              <a:spcBef>
                <a:spcPts val="600"/>
              </a:spcBef>
              <a:buNone/>
            </a:pPr>
            <a:r>
              <a:rPr lang="el-GR" sz="2100" dirty="0">
                <a:ea typeface="Calibri" panose="020F0502020204030204" pitchFamily="34" charset="0"/>
                <a:cs typeface="Times New Roman" panose="02020603050405020304" pitchFamily="18" charset="0"/>
              </a:rPr>
              <a:t>Η </a:t>
            </a:r>
            <a:r>
              <a:rPr lang="el-GR" sz="2100" dirty="0" err="1">
                <a:ea typeface="Calibri" panose="020F0502020204030204" pitchFamily="34" charset="0"/>
                <a:cs typeface="Times New Roman" panose="02020603050405020304" pitchFamily="18" charset="0"/>
              </a:rPr>
              <a:t>Margalit</a:t>
            </a:r>
            <a:r>
              <a:rPr lang="el-GR" sz="2100" dirty="0">
                <a:ea typeface="Calibri" panose="020F0502020204030204" pitchFamily="34" charset="0"/>
                <a:cs typeface="Times New Roman" panose="02020603050405020304" pitchFamily="18" charset="0"/>
              </a:rPr>
              <a:t> </a:t>
            </a:r>
            <a:r>
              <a:rPr lang="el-GR" sz="2100" dirty="0" err="1">
                <a:ea typeface="Calibri" panose="020F0502020204030204" pitchFamily="34" charset="0"/>
                <a:cs typeface="Times New Roman" panose="02020603050405020304" pitchFamily="18" charset="0"/>
              </a:rPr>
              <a:t>Cohen-Emerique</a:t>
            </a:r>
            <a:r>
              <a:rPr lang="el-GR" sz="2100" dirty="0">
                <a:ea typeface="Calibri" panose="020F0502020204030204" pitchFamily="34" charset="0"/>
                <a:cs typeface="Times New Roman" panose="02020603050405020304" pitchFamily="18" charset="0"/>
              </a:rPr>
              <a:t> (1999) περιέγραψε τρία βήματα που μπορούν να βοηθήσουν στην αντιμετώπιση του πολιτισμικού σοκ</a:t>
            </a:r>
            <a:r>
              <a:rPr lang="en-GB" sz="2100" dirty="0">
                <a:effectLst/>
                <a:ea typeface="Calibri" panose="020F0502020204030204" pitchFamily="34" charset="0"/>
                <a:cs typeface="Times New Roman" panose="02020603050405020304" pitchFamily="18" charset="0"/>
              </a:rPr>
              <a:t>:</a:t>
            </a:r>
          </a:p>
          <a:p>
            <a:pPr marL="0" indent="0" algn="just">
              <a:lnSpc>
                <a:spcPts val="1500"/>
              </a:lnSpc>
              <a:spcBef>
                <a:spcPts val="600"/>
              </a:spcBef>
              <a:buNone/>
            </a:pPr>
            <a:endParaRPr lang="de-DE" sz="2100" dirty="0">
              <a:effectLst/>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800"/>
              </a:spcAft>
              <a:buFont typeface="+mj-lt"/>
              <a:buAutoNum type="arabicParenR"/>
            </a:pPr>
            <a:r>
              <a:rPr lang="el-GR" sz="2100" u="sng" dirty="0">
                <a:ea typeface="Calibri" panose="020F0502020204030204" pitchFamily="34" charset="0"/>
                <a:cs typeface="Times New Roman" panose="02020603050405020304" pitchFamily="18" charset="0"/>
              </a:rPr>
              <a:t>Αποκέντρωση</a:t>
            </a:r>
            <a:r>
              <a:rPr lang="en-GB" sz="2100" dirty="0">
                <a:effectLst/>
                <a:ea typeface="Calibri" panose="020F0502020204030204" pitchFamily="34" charset="0"/>
                <a:cs typeface="Times New Roman" panose="02020603050405020304" pitchFamily="18" charset="0"/>
              </a:rPr>
              <a:t>:  </a:t>
            </a:r>
            <a:r>
              <a:rPr lang="el-GR" sz="2100" dirty="0">
                <a:solidFill>
                  <a:srgbClr val="004680"/>
                </a:solidFill>
                <a:ea typeface="Calibri" panose="020F0502020204030204" pitchFamily="34" charset="0"/>
              </a:rPr>
              <a:t>Αποσαφηνίστε πρώτα το σοκ σε συναισθηματικό επίπεδο. Τι αισθάνομαι; Τι ακριβώς προκαλεί αυτά τα συναισθήματα;</a:t>
            </a:r>
            <a:endParaRPr lang="de-DE" sz="2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arenR"/>
            </a:pPr>
            <a:r>
              <a:rPr lang="el-GR" sz="2100" u="sng" dirty="0">
                <a:ea typeface="Calibri" panose="020F0502020204030204" pitchFamily="34" charset="0"/>
                <a:cs typeface="Times New Roman" panose="02020603050405020304" pitchFamily="18" charset="0"/>
              </a:rPr>
              <a:t>Κατανόηση του πλαισίου αναφοράς του/της άλλου/ης</a:t>
            </a:r>
            <a:r>
              <a:rPr lang="en-GB" sz="2100" dirty="0">
                <a:effectLst/>
                <a:ea typeface="Calibri" panose="020F0502020204030204" pitchFamily="34" charset="0"/>
              </a:rPr>
              <a:t>: </a:t>
            </a:r>
            <a:r>
              <a:rPr lang="el-GR" sz="2100" dirty="0">
                <a:ea typeface="Calibri" panose="020F0502020204030204" pitchFamily="34" charset="0"/>
              </a:rPr>
              <a:t>Το επόμενο βήμα είναι να δώσουμε νόημα ο/η ένας/μία στις συμπεριφορές του/της άλλου/ης και το αντίστροφο εξετάζοντας τη διαφορετική πολιτισμική ταυτότητά του/της</a:t>
            </a:r>
            <a:r>
              <a:rPr lang="en-GB" sz="2100" dirty="0">
                <a:effectLst/>
                <a:ea typeface="Calibri" panose="020F0502020204030204" pitchFamily="34" charset="0"/>
              </a:rPr>
              <a:t>.</a:t>
            </a:r>
            <a:endParaRPr lang="el-GR" sz="2100" dirty="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arenR"/>
            </a:pPr>
            <a:r>
              <a:rPr lang="el-GR" sz="2100" u="sng" dirty="0">
                <a:ea typeface="Calibri" panose="020F0502020204030204" pitchFamily="34" charset="0"/>
                <a:cs typeface="Times New Roman" panose="02020603050405020304" pitchFamily="18" charset="0"/>
              </a:rPr>
              <a:t>Διαπραγμάτευση</a:t>
            </a:r>
            <a:r>
              <a:rPr lang="en-GB" sz="2100" dirty="0">
                <a:effectLst/>
                <a:ea typeface="Calibri" panose="020F0502020204030204" pitchFamily="34" charset="0"/>
                <a:cs typeface="Times New Roman" panose="02020603050405020304" pitchFamily="18" charset="0"/>
              </a:rPr>
              <a:t>: </a:t>
            </a:r>
            <a:r>
              <a:rPr lang="el-GR" sz="2100" dirty="0">
                <a:ea typeface="Calibri" panose="020F0502020204030204" pitchFamily="34" charset="0"/>
                <a:cs typeface="Times New Roman" panose="02020603050405020304" pitchFamily="18" charset="0"/>
              </a:rPr>
              <a:t>Διαπραγμάτευση δεν σημαίνει ούτε τυφλή υποταγή ούτε παθητική αποδοχή των απόψεων του/της άλλου/ης. Πρόκειται για μία ουσιαστική επικοινωνία που στόχο έχει την εξεύρεση λύσης σε ένα συγκεκριμένο πρόβλημα με τέτοιο τρόπο, ώστε να γίνεται σεβαστή όσο το δυνατόν περισσότερο η ταυτότητα και των δύο πλευρών</a:t>
            </a:r>
            <a:r>
              <a:rPr lang="en-GB" sz="2100" dirty="0">
                <a:effectLst/>
                <a:ea typeface="Calibri" panose="020F0502020204030204" pitchFamily="34" charset="0"/>
                <a:cs typeface="Times New Roman" panose="02020603050405020304" pitchFamily="18" charset="0"/>
              </a:rPr>
              <a:t>.</a:t>
            </a:r>
          </a:p>
          <a:p>
            <a:pPr marL="473317" indent="-400050" algn="just">
              <a:lnSpc>
                <a:spcPts val="1500"/>
              </a:lnSpc>
              <a:spcBef>
                <a:spcPts val="600"/>
              </a:spcBef>
              <a:buFont typeface="+mj-lt"/>
              <a:buAutoNum type="arabicParenR"/>
            </a:pPr>
            <a:endParaRPr lang="de-DE" sz="2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romanUcPeriod"/>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de-DE" dirty="0"/>
          </a:p>
        </p:txBody>
      </p:sp>
      <p:sp>
        <p:nvSpPr>
          <p:cNvPr id="4" name="Foliennummernplatzhalter 3">
            <a:extLst>
              <a:ext uri="{FF2B5EF4-FFF2-40B4-BE49-F238E27FC236}">
                <a16:creationId xmlns="" xmlns:a16="http://schemas.microsoft.com/office/drawing/2014/main" id="{660EC6CF-39A3-4E01-9461-5798E38FA9B1}"/>
              </a:ext>
            </a:extLst>
          </p:cNvPr>
          <p:cNvSpPr>
            <a:spLocks noGrp="1"/>
          </p:cNvSpPr>
          <p:nvPr>
            <p:ph type="sldNum" sz="quarter" idx="12"/>
          </p:nvPr>
        </p:nvSpPr>
        <p:spPr/>
        <p:txBody>
          <a:bodyPr/>
          <a:lstStyle/>
          <a:p>
            <a:fld id="{C014DD1E-5D91-48A3-AD6D-45FBA980D106}" type="slidenum">
              <a:rPr lang="en-GB" smtClean="0"/>
              <a:t>30</a:t>
            </a:fld>
            <a:endParaRPr lang="en-GB"/>
          </a:p>
        </p:txBody>
      </p:sp>
    </p:spTree>
    <p:extLst>
      <p:ext uri="{BB962C8B-B14F-4D97-AF65-F5344CB8AC3E}">
        <p14:creationId xmlns:p14="http://schemas.microsoft.com/office/powerpoint/2010/main" val="13942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CF3A79E-7D1C-4922-BAF3-1F22572C9B9E}"/>
              </a:ext>
            </a:extLst>
          </p:cNvPr>
          <p:cNvSpPr>
            <a:spLocks noGrp="1"/>
          </p:cNvSpPr>
          <p:nvPr>
            <p:ph type="title"/>
          </p:nvPr>
        </p:nvSpPr>
        <p:spPr>
          <a:xfrm>
            <a:off x="1371243" y="685800"/>
            <a:ext cx="9598700" cy="870992"/>
          </a:xfrm>
        </p:spPr>
        <p:txBody>
          <a:bodyPr/>
          <a:lstStyle/>
          <a:p>
            <a:r>
              <a:rPr lang="el-GR" dirty="0">
                <a:solidFill>
                  <a:srgbClr val="004680"/>
                </a:solidFill>
              </a:rPr>
              <a:t>Αναστοχασμός και Σχέδιο Δράσης</a:t>
            </a:r>
            <a:endParaRPr lang="de-DE" dirty="0"/>
          </a:p>
        </p:txBody>
      </p:sp>
      <p:sp>
        <p:nvSpPr>
          <p:cNvPr id="3" name="Inhaltsplatzhalter 2">
            <a:extLst>
              <a:ext uri="{FF2B5EF4-FFF2-40B4-BE49-F238E27FC236}">
                <a16:creationId xmlns="" xmlns:a16="http://schemas.microsoft.com/office/drawing/2014/main" id="{A2276DC8-BB4A-4C23-851C-F74A4F9927F6}"/>
              </a:ext>
            </a:extLst>
          </p:cNvPr>
          <p:cNvSpPr>
            <a:spLocks noGrp="1"/>
          </p:cNvSpPr>
          <p:nvPr>
            <p:ph idx="1"/>
          </p:nvPr>
        </p:nvSpPr>
        <p:spPr>
          <a:xfrm>
            <a:off x="1295062" y="1852720"/>
            <a:ext cx="9598700" cy="3581400"/>
          </a:xfrm>
        </p:spPr>
        <p:txBody>
          <a:bodyPr>
            <a:normAutofit lnSpcReduction="10000"/>
          </a:bodyPr>
          <a:lstStyle/>
          <a:p>
            <a:pPr marL="0" indent="0" algn="just">
              <a:buNone/>
            </a:pPr>
            <a:r>
              <a:rPr lang="el-GR" dirty="0">
                <a:solidFill>
                  <a:srgbClr val="004680"/>
                </a:solidFill>
              </a:rPr>
              <a:t>ΑΝΑΛΟΓΙΣΤΕΙΤΕ ΤΑ ΕΞΗΣ</a:t>
            </a:r>
            <a:r>
              <a:rPr lang="en-GB" dirty="0"/>
              <a:t>:</a:t>
            </a:r>
          </a:p>
          <a:p>
            <a:pPr lvl="0" algn="just"/>
            <a:r>
              <a:rPr lang="en-GB" dirty="0">
                <a:solidFill>
                  <a:srgbClr val="004680"/>
                </a:solidFill>
              </a:rPr>
              <a:t>Τι </a:t>
            </a:r>
            <a:r>
              <a:rPr lang="el-GR" dirty="0">
                <a:solidFill>
                  <a:srgbClr val="004680"/>
                </a:solidFill>
              </a:rPr>
              <a:t>έμαθα </a:t>
            </a:r>
            <a:r>
              <a:rPr lang="en-GB" dirty="0" err="1">
                <a:solidFill>
                  <a:srgbClr val="004680"/>
                </a:solidFill>
              </a:rPr>
              <a:t>γι</a:t>
            </a:r>
            <a:r>
              <a:rPr lang="en-GB" dirty="0">
                <a:solidFill>
                  <a:srgbClr val="004680"/>
                </a:solidFill>
              </a:rPr>
              <a:t>α τον εαυτό μου και το πολιτισ</a:t>
            </a:r>
            <a:r>
              <a:rPr lang="el-GR" dirty="0">
                <a:solidFill>
                  <a:srgbClr val="004680"/>
                </a:solidFill>
              </a:rPr>
              <a:t>μ</a:t>
            </a:r>
            <a:r>
              <a:rPr lang="en-GB" dirty="0" err="1">
                <a:solidFill>
                  <a:srgbClr val="004680"/>
                </a:solidFill>
              </a:rPr>
              <a:t>ικό</a:t>
            </a:r>
            <a:r>
              <a:rPr lang="el-GR" dirty="0">
                <a:solidFill>
                  <a:srgbClr val="004680"/>
                </a:solidFill>
              </a:rPr>
              <a:t> μου</a:t>
            </a:r>
            <a:r>
              <a:rPr lang="en-GB" dirty="0">
                <a:solidFill>
                  <a:srgbClr val="004680"/>
                </a:solidFill>
              </a:rPr>
              <a:t> υπόβα</a:t>
            </a:r>
            <a:r>
              <a:rPr lang="en-GB" dirty="0" err="1">
                <a:solidFill>
                  <a:srgbClr val="004680"/>
                </a:solidFill>
              </a:rPr>
              <a:t>θρο</a:t>
            </a:r>
            <a:r>
              <a:rPr lang="en-GB" dirty="0">
                <a:solidFill>
                  <a:srgbClr val="004680"/>
                </a:solidFill>
              </a:rPr>
              <a:t>;</a:t>
            </a:r>
          </a:p>
          <a:p>
            <a:pPr marL="0" lvl="0" indent="0" algn="just">
              <a:buNone/>
            </a:pPr>
            <a:endParaRPr lang="en-GB" dirty="0">
              <a:solidFill>
                <a:srgbClr val="004680"/>
              </a:solidFill>
            </a:endParaRPr>
          </a:p>
          <a:p>
            <a:pPr lvl="0" algn="just"/>
            <a:r>
              <a:rPr lang="en-GB" dirty="0">
                <a:solidFill>
                  <a:srgbClr val="004680"/>
                </a:solidFill>
              </a:rPr>
              <a:t>Τι </a:t>
            </a:r>
            <a:r>
              <a:rPr lang="en-GB" dirty="0" err="1">
                <a:solidFill>
                  <a:srgbClr val="004680"/>
                </a:solidFill>
              </a:rPr>
              <a:t>έμ</a:t>
            </a:r>
            <a:r>
              <a:rPr lang="en-GB" dirty="0">
                <a:solidFill>
                  <a:srgbClr val="004680"/>
                </a:solidFill>
              </a:rPr>
              <a:t>αθα για τη διαπολιτισμική επικοινωνία;</a:t>
            </a:r>
          </a:p>
          <a:p>
            <a:pPr lvl="0" algn="just"/>
            <a:endParaRPr lang="en-GB" dirty="0">
              <a:solidFill>
                <a:srgbClr val="004680"/>
              </a:solidFill>
            </a:endParaRPr>
          </a:p>
          <a:p>
            <a:pPr lvl="0" algn="just"/>
            <a:r>
              <a:rPr lang="en-GB" dirty="0">
                <a:solidFill>
                  <a:srgbClr val="004680"/>
                </a:solidFill>
              </a:rPr>
              <a:t>Τι </a:t>
            </a:r>
            <a:r>
              <a:rPr lang="en-GB" dirty="0" err="1">
                <a:solidFill>
                  <a:srgbClr val="004680"/>
                </a:solidFill>
              </a:rPr>
              <a:t>άλλο</a:t>
            </a:r>
            <a:r>
              <a:rPr lang="en-GB" dirty="0">
                <a:solidFill>
                  <a:srgbClr val="004680"/>
                </a:solidFill>
              </a:rPr>
              <a:t> θα </a:t>
            </a:r>
            <a:r>
              <a:rPr lang="en-GB" dirty="0" err="1">
                <a:solidFill>
                  <a:srgbClr val="004680"/>
                </a:solidFill>
              </a:rPr>
              <a:t>ήθελ</a:t>
            </a:r>
            <a:r>
              <a:rPr lang="en-GB" dirty="0">
                <a:solidFill>
                  <a:srgbClr val="004680"/>
                </a:solidFill>
              </a:rPr>
              <a:t>α να </a:t>
            </a:r>
            <a:r>
              <a:rPr lang="el-GR" dirty="0" err="1">
                <a:solidFill>
                  <a:srgbClr val="004680"/>
                </a:solidFill>
              </a:rPr>
              <a:t>μάθ</a:t>
            </a:r>
            <a:r>
              <a:rPr lang="en-GB" dirty="0">
                <a:solidFill>
                  <a:srgbClr val="004680"/>
                </a:solidFill>
              </a:rPr>
              <a:t>ω; </a:t>
            </a:r>
            <a:r>
              <a:rPr lang="en-GB" dirty="0"/>
              <a:t> </a:t>
            </a:r>
          </a:p>
          <a:p>
            <a:pPr algn="just"/>
            <a:endParaRPr lang="en-GB" dirty="0"/>
          </a:p>
          <a:p>
            <a:pPr algn="just">
              <a:lnSpc>
                <a:spcPts val="1500"/>
              </a:lnSpc>
              <a:spcBef>
                <a:spcPts val="600"/>
              </a:spcBef>
            </a:pPr>
            <a:r>
              <a:rPr lang="el-GR" sz="2000" dirty="0">
                <a:latin typeface="Calibri" panose="020F0502020204030204" pitchFamily="34" charset="0"/>
                <a:ea typeface="Calibri" panose="020F0502020204030204" pitchFamily="34" charset="0"/>
                <a:cs typeface="Calibri" panose="020F0502020204030204" pitchFamily="34" charset="0"/>
              </a:rPr>
              <a:t>Ποιες αλλαγές σκοπεύω να κάνω στον τρόπο που εργάζομαι για να διασφαλίσω ότι λαμβάνω υπόψη όλα τα πολιτισμικά ζητήματα που αφορούν τους ανθρώπους στους οποίους παρέχω υπηρεσίες φροντίδας;</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de-DE" dirty="0"/>
          </a:p>
        </p:txBody>
      </p:sp>
      <p:sp>
        <p:nvSpPr>
          <p:cNvPr id="4" name="Foliennummernplatzhalter 3">
            <a:extLst>
              <a:ext uri="{FF2B5EF4-FFF2-40B4-BE49-F238E27FC236}">
                <a16:creationId xmlns="" xmlns:a16="http://schemas.microsoft.com/office/drawing/2014/main" id="{70555B2F-9697-4908-AF16-6E9DF8E2DB6A}"/>
              </a:ext>
            </a:extLst>
          </p:cNvPr>
          <p:cNvSpPr>
            <a:spLocks noGrp="1"/>
          </p:cNvSpPr>
          <p:nvPr>
            <p:ph type="sldNum" sz="quarter" idx="12"/>
          </p:nvPr>
        </p:nvSpPr>
        <p:spPr/>
        <p:txBody>
          <a:bodyPr/>
          <a:lstStyle/>
          <a:p>
            <a:fld id="{C014DD1E-5D91-48A3-AD6D-45FBA980D106}" type="slidenum">
              <a:rPr lang="en-GB" smtClean="0"/>
              <a:t>31</a:t>
            </a:fld>
            <a:endParaRPr lang="en-GB"/>
          </a:p>
        </p:txBody>
      </p:sp>
      <p:pic>
        <p:nvPicPr>
          <p:cNvPr id="5" name="Picture 4">
            <a:extLst>
              <a:ext uri="{FF2B5EF4-FFF2-40B4-BE49-F238E27FC236}">
                <a16:creationId xmlns="" xmlns:a16="http://schemas.microsoft.com/office/drawing/2014/main" id="{E3008A24-6678-4416-8280-E445AEDA1AE2}"/>
              </a:ext>
            </a:extLst>
          </p:cNvPr>
          <p:cNvPicPr>
            <a:picLocks noChangeAspect="1"/>
          </p:cNvPicPr>
          <p:nvPr/>
        </p:nvPicPr>
        <p:blipFill>
          <a:blip r:embed="rId2"/>
          <a:stretch>
            <a:fillRect/>
          </a:stretch>
        </p:blipFill>
        <p:spPr>
          <a:xfrm>
            <a:off x="10592949" y="5415123"/>
            <a:ext cx="1036410" cy="1030313"/>
          </a:xfrm>
          <a:prstGeom prst="rect">
            <a:avLst/>
          </a:prstGeom>
        </p:spPr>
      </p:pic>
    </p:spTree>
    <p:extLst>
      <p:ext uri="{BB962C8B-B14F-4D97-AF65-F5344CB8AC3E}">
        <p14:creationId xmlns:p14="http://schemas.microsoft.com/office/powerpoint/2010/main" val="217361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196" y="3717032"/>
            <a:ext cx="3886200" cy="485775"/>
          </a:xfrm>
          <a:prstGeom prst="rect">
            <a:avLst/>
          </a:prstGeom>
        </p:spPr>
      </p:pic>
    </p:spTree>
    <p:extLst>
      <p:ext uri="{BB962C8B-B14F-4D97-AF65-F5344CB8AC3E}">
        <p14:creationId xmlns:p14="http://schemas.microsoft.com/office/powerpoint/2010/main" val="41375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a:t>ΠΑΓΙΔΕΣ ΣΤΗ ΔΙΑΠΟΛΙΤΙΣΜΙΚΗ ΕΠΙΚΟΙΝΩΝΙΑ</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t>4</a:t>
            </a:fld>
            <a:endParaRPr lang="en-GB" dirty="0"/>
          </a:p>
        </p:txBody>
      </p:sp>
    </p:spTree>
    <p:extLst>
      <p:ext uri="{BB962C8B-B14F-4D97-AF65-F5344CB8AC3E}">
        <p14:creationId xmlns:p14="http://schemas.microsoft.com/office/powerpoint/2010/main" val="29965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449BC34D-9C23-4D6D-8213-1F471AF85B3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52661" y="744469"/>
            <a:ext cx="10671337" cy="5349671"/>
            <a:chOff x="752858" y="744469"/>
            <a:chExt cx="10674117" cy="5349671"/>
          </a:xfrm>
        </p:grpSpPr>
        <p:sp>
          <p:nvSpPr>
            <p:cNvPr id="11" name="Freeform 6">
              <a:extLst>
                <a:ext uri="{FF2B5EF4-FFF2-40B4-BE49-F238E27FC236}">
                  <a16:creationId xmlns="" xmlns:a16="http://schemas.microsoft.com/office/drawing/2014/main" id="{FA0F5D6C-5025-4D7E-82DD-C2C6FDA1E7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 xmlns:a16="http://schemas.microsoft.com/office/drawing/2014/main" id="{E2AF2C17-4AB4-4402-B84B-129EF95D161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 name="Rectangle 13">
            <a:extLst>
              <a:ext uri="{FF2B5EF4-FFF2-40B4-BE49-F238E27FC236}">
                <a16:creationId xmlns="" xmlns:a16="http://schemas.microsoft.com/office/drawing/2014/main" id="{0CDA5809-5664-4520-ADC8-6959936A11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nhaltsplatzhalter 4">
            <a:extLst>
              <a:ext uri="{FF2B5EF4-FFF2-40B4-BE49-F238E27FC236}">
                <a16:creationId xmlns="" xmlns:a16="http://schemas.microsoft.com/office/drawing/2014/main" id="{098994EC-83F1-4817-8988-0B20836E73F1}"/>
              </a:ext>
            </a:extLst>
          </p:cNvPr>
          <p:cNvPicPr>
            <a:picLocks noGrp="1" noChangeAspect="1"/>
          </p:cNvPicPr>
          <p:nvPr>
            <p:ph idx="1"/>
          </p:nvPr>
        </p:nvPicPr>
        <p:blipFill>
          <a:blip r:embed="rId2"/>
          <a:stretch>
            <a:fillRect/>
          </a:stretch>
        </p:blipFill>
        <p:spPr>
          <a:xfrm>
            <a:off x="694798" y="640080"/>
            <a:ext cx="4209472" cy="5577840"/>
          </a:xfrm>
          <a:prstGeom prst="rect">
            <a:avLst/>
          </a:prstGeom>
        </p:spPr>
      </p:pic>
      <p:sp>
        <p:nvSpPr>
          <p:cNvPr id="16" name="Freeform 6">
            <a:extLst>
              <a:ext uri="{FF2B5EF4-FFF2-40B4-BE49-F238E27FC236}">
                <a16:creationId xmlns="" xmlns:a16="http://schemas.microsoft.com/office/drawing/2014/main" id="{D4C54414-6E76-4C63-9BDF-ED19F3B331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flipV="1">
            <a:off x="5410930" y="744469"/>
            <a:ext cx="3274815"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3" name="Titel 2">
            <a:extLst>
              <a:ext uri="{FF2B5EF4-FFF2-40B4-BE49-F238E27FC236}">
                <a16:creationId xmlns="" xmlns:a16="http://schemas.microsoft.com/office/drawing/2014/main" id="{299A3F4C-1EB3-4472-9AAC-2BD3A3407A38}"/>
              </a:ext>
            </a:extLst>
          </p:cNvPr>
          <p:cNvSpPr>
            <a:spLocks noGrp="1"/>
          </p:cNvSpPr>
          <p:nvPr>
            <p:ph type="title"/>
          </p:nvPr>
        </p:nvSpPr>
        <p:spPr>
          <a:xfrm>
            <a:off x="5878388" y="1196752"/>
            <a:ext cx="5864465" cy="3956205"/>
          </a:xfrm>
        </p:spPr>
        <p:txBody>
          <a:bodyPr vert="horz" lIns="91440" tIns="45720" rIns="91440" bIns="45720" rtlCol="0" anchor="b">
            <a:normAutofit/>
          </a:bodyPr>
          <a:lstStyle/>
          <a:p>
            <a:pPr defTabSz="914400"/>
            <a:r>
              <a:rPr lang="el-GR" sz="4300" cap="all" dirty="0">
                <a:latin typeface="+mn-lt"/>
              </a:rPr>
              <a:t>ΤΙ ΣΥΜΒΑΙΝΕΙ ΕΔΩ;</a:t>
            </a:r>
            <a:r>
              <a:rPr lang="en-US" sz="4300" cap="all" dirty="0">
                <a:latin typeface="+mn-lt"/>
              </a:rPr>
              <a:t/>
            </a:r>
            <a:br>
              <a:rPr lang="en-US" sz="4300" cap="all" dirty="0">
                <a:latin typeface="+mn-lt"/>
              </a:rPr>
            </a:br>
            <a:r>
              <a:rPr lang="en-US" sz="4300" cap="all" dirty="0">
                <a:latin typeface="+mn-lt"/>
              </a:rPr>
              <a:t/>
            </a:r>
            <a:br>
              <a:rPr lang="en-US" sz="4300" cap="all" dirty="0">
                <a:latin typeface="+mn-lt"/>
              </a:rPr>
            </a:br>
            <a:r>
              <a:rPr lang="el-GR" sz="4300" cap="all" dirty="0">
                <a:latin typeface="+mn-lt"/>
              </a:rPr>
              <a:t>ΠΟΙΕΣ ΠΑΓΙΔΕΣ ΑΝΑΓΝΩΡΙΖΕΤΕ ΣΕ ΑΥΤΗ ΤΗΝ</a:t>
            </a:r>
            <a:r>
              <a:rPr lang="en-US" sz="4300" cap="all" dirty="0">
                <a:latin typeface="+mn-lt"/>
              </a:rPr>
              <a:t> </a:t>
            </a:r>
            <a:r>
              <a:rPr lang="el-GR" sz="4300" cap="all" dirty="0">
                <a:latin typeface="+mn-lt"/>
              </a:rPr>
              <a:t>ΕΠΙΚΟΙΝΩΝΙΑΚΗ ΠΕΡΙΣΤΑΣΗ;</a:t>
            </a:r>
            <a:endParaRPr lang="en-US" sz="4300" cap="all" dirty="0">
              <a:latin typeface="+mn-lt"/>
            </a:endParaRPr>
          </a:p>
        </p:txBody>
      </p:sp>
      <p:sp>
        <p:nvSpPr>
          <p:cNvPr id="2" name="Slide Number Placeholder 1"/>
          <p:cNvSpPr>
            <a:spLocks noGrp="1"/>
          </p:cNvSpPr>
          <p:nvPr>
            <p:ph type="sldNum" sz="quarter" idx="12"/>
          </p:nvPr>
        </p:nvSpPr>
        <p:spPr>
          <a:xfrm>
            <a:off x="9828122" y="6453386"/>
            <a:ext cx="1595877" cy="404614"/>
          </a:xfrm>
        </p:spPr>
        <p:txBody>
          <a:bodyPr vert="horz" lIns="91440" tIns="45720" rIns="91440" bIns="45720" rtlCol="0" anchor="ctr">
            <a:normAutofit/>
          </a:bodyPr>
          <a:lstStyle/>
          <a:p>
            <a:pPr defTabSz="914400">
              <a:spcAft>
                <a:spcPts val="600"/>
              </a:spcAft>
            </a:pPr>
            <a:fld id="{C014DD1E-5D91-48A3-AD6D-45FBA980D106}" type="slidenum">
              <a:rPr lang="en-US" smtClean="0"/>
              <a:pPr defTabSz="914400">
                <a:spcAft>
                  <a:spcPts val="600"/>
                </a:spcAft>
              </a:pPr>
              <a:t>5</a:t>
            </a:fld>
            <a:endParaRPr lang="en-US" dirty="0"/>
          </a:p>
        </p:txBody>
      </p:sp>
      <p:pic>
        <p:nvPicPr>
          <p:cNvPr id="4" name="Picture 3">
            <a:extLst>
              <a:ext uri="{FF2B5EF4-FFF2-40B4-BE49-F238E27FC236}">
                <a16:creationId xmlns="" xmlns:a16="http://schemas.microsoft.com/office/drawing/2014/main" id="{A3976E34-52A4-4CC2-A112-C0AB524997BB}"/>
              </a:ext>
            </a:extLst>
          </p:cNvPr>
          <p:cNvPicPr>
            <a:picLocks noChangeAspect="1"/>
          </p:cNvPicPr>
          <p:nvPr/>
        </p:nvPicPr>
        <p:blipFill>
          <a:blip r:embed="rId3"/>
          <a:stretch>
            <a:fillRect/>
          </a:stretch>
        </p:blipFill>
        <p:spPr>
          <a:xfrm>
            <a:off x="10939324" y="5315000"/>
            <a:ext cx="969348" cy="963251"/>
          </a:xfrm>
          <a:prstGeom prst="rect">
            <a:avLst/>
          </a:prstGeom>
        </p:spPr>
      </p:pic>
      <p:sp>
        <p:nvSpPr>
          <p:cNvPr id="6" name="TextBox 5">
            <a:extLst>
              <a:ext uri="{FF2B5EF4-FFF2-40B4-BE49-F238E27FC236}">
                <a16:creationId xmlns="" xmlns:a16="http://schemas.microsoft.com/office/drawing/2014/main" id="{25432576-19FD-4718-934D-ABADF746E4D7}"/>
              </a:ext>
            </a:extLst>
          </p:cNvPr>
          <p:cNvSpPr txBox="1"/>
          <p:nvPr/>
        </p:nvSpPr>
        <p:spPr>
          <a:xfrm>
            <a:off x="405780" y="6278251"/>
            <a:ext cx="4896544" cy="3693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D8D8D8"/>
                </a:solidFill>
                <a:effectLst/>
                <a:uLnTx/>
                <a:uFillTx/>
                <a:latin typeface="Calibri" panose="020F0502020204030204" pitchFamily="34" charset="0"/>
                <a:ea typeface="Calibri" panose="020F0502020204030204" pitchFamily="34" charset="0"/>
                <a:cs typeface="Times New Roman" panose="02020603050405020304" pitchFamily="18" charset="0"/>
              </a:rPr>
              <a:t>Πηγή</a:t>
            </a:r>
            <a:r>
              <a:rPr kumimoji="0" lang="en-GB" sz="1800" b="0" i="0" u="none" strike="noStrike" kern="1200" cap="none" spc="0" normalizeH="0" baseline="0" noProof="0" dirty="0">
                <a:ln>
                  <a:noFill/>
                </a:ln>
                <a:solidFill>
                  <a:srgbClr val="D8D8D8"/>
                </a:solidFill>
                <a:effectLst/>
                <a:uLnTx/>
                <a:uFillTx/>
                <a:latin typeface="Calibri" panose="020F0502020204030204" pitchFamily="34" charset="0"/>
                <a:ea typeface="Calibri" panose="020F0502020204030204" pitchFamily="34" charset="0"/>
                <a:cs typeface="Times New Roman" panose="02020603050405020304" pitchFamily="18" charset="0"/>
              </a:rPr>
              <a:t>: Larson, Gary (2014): The complete </a:t>
            </a:r>
            <a:r>
              <a:rPr kumimoji="0" lang="en-GB" sz="1800" b="0" i="0" u="none" strike="noStrike" kern="1200" cap="none" spc="0" normalizeH="0" baseline="0" noProof="0" dirty="0" err="1">
                <a:ln>
                  <a:noFill/>
                </a:ln>
                <a:solidFill>
                  <a:srgbClr val="D8D8D8"/>
                </a:solidFill>
                <a:effectLst/>
                <a:uLnTx/>
                <a:uFillTx/>
                <a:latin typeface="Calibri" panose="020F0502020204030204" pitchFamily="34" charset="0"/>
                <a:ea typeface="Calibri" panose="020F0502020204030204" pitchFamily="34" charset="0"/>
                <a:cs typeface="Times New Roman" panose="02020603050405020304" pitchFamily="18" charset="0"/>
              </a:rPr>
              <a:t>farside</a:t>
            </a:r>
            <a:r>
              <a:rPr kumimoji="0" lang="en-GB" sz="1800" b="0" i="0" u="none" strike="noStrike" kern="1200" cap="none" spc="0" normalizeH="0" baseline="0" noProof="0" dirty="0">
                <a:ln>
                  <a:noFill/>
                </a:ln>
                <a:solidFill>
                  <a:srgbClr val="D8D8D8"/>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de-DE" sz="2400" b="0" i="0" u="none" strike="noStrike" kern="1200" cap="none" spc="0" normalizeH="0" baseline="0" noProof="0" dirty="0">
              <a:ln>
                <a:noFill/>
              </a:ln>
              <a:solidFill>
                <a:srgbClr val="D8D8D8"/>
              </a:solidFill>
              <a:effectLst/>
              <a:uLnTx/>
              <a:uFillTx/>
              <a:latin typeface="Calibri"/>
              <a:ea typeface="+mn-ea"/>
              <a:cs typeface="+mn-cs"/>
            </a:endParaRPr>
          </a:p>
        </p:txBody>
      </p:sp>
    </p:spTree>
    <p:extLst>
      <p:ext uri="{BB962C8B-B14F-4D97-AF65-F5344CB8AC3E}">
        <p14:creationId xmlns:p14="http://schemas.microsoft.com/office/powerpoint/2010/main" val="33723199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61EBCF7-9FFD-4384-BB4E-C8B6B638571D}"/>
              </a:ext>
            </a:extLst>
          </p:cNvPr>
          <p:cNvSpPr>
            <a:spLocks noGrp="1"/>
          </p:cNvSpPr>
          <p:nvPr>
            <p:ph type="title"/>
          </p:nvPr>
        </p:nvSpPr>
        <p:spPr/>
        <p:txBody>
          <a:bodyPr/>
          <a:lstStyle/>
          <a:p>
            <a:r>
              <a:rPr lang="el-GR" dirty="0"/>
              <a:t>Παγίδες στη διαπολιτισμική επικοινωνία: Γλωσσικές διαφορές</a:t>
            </a:r>
            <a:endParaRPr lang="de-DE" dirty="0"/>
          </a:p>
        </p:txBody>
      </p:sp>
      <p:sp>
        <p:nvSpPr>
          <p:cNvPr id="3" name="Inhaltsplatzhalter 2">
            <a:extLst>
              <a:ext uri="{FF2B5EF4-FFF2-40B4-BE49-F238E27FC236}">
                <a16:creationId xmlns="" xmlns:a16="http://schemas.microsoft.com/office/drawing/2014/main" id="{E6E06139-ED27-4BF3-84E4-64552C796DA4}"/>
              </a:ext>
            </a:extLst>
          </p:cNvPr>
          <p:cNvSpPr>
            <a:spLocks noGrp="1"/>
          </p:cNvSpPr>
          <p:nvPr>
            <p:ph idx="1"/>
          </p:nvPr>
        </p:nvSpPr>
        <p:spPr/>
        <p:txBody>
          <a:bodyPr>
            <a:normAutofit lnSpcReduction="10000"/>
          </a:bodyPr>
          <a:lstStyle/>
          <a:p>
            <a:pPr algn="just">
              <a:lnSpc>
                <a:spcPct val="150000"/>
              </a:lnSpc>
            </a:pPr>
            <a:r>
              <a:rPr lang="el-GR" sz="2000" dirty="0"/>
              <a:t>Γλωσσικές διαφορές = εμφανές εμπόδιο στη διαπολιτισμική επικοινωνία </a:t>
            </a:r>
          </a:p>
          <a:p>
            <a:pPr algn="just">
              <a:lnSpc>
                <a:spcPct val="150000"/>
              </a:lnSpc>
            </a:pPr>
            <a:r>
              <a:rPr lang="el-GR" sz="2000" dirty="0"/>
              <a:t>Οι διάλεκτοι, οι διαφορετικές προφορές και η αργκό μπορούν να προκαλέσουν προβλήματα ακόμη και αν μιλάτε την ίδια γλώσσα με ορισμένους ανθρώπους.</a:t>
            </a:r>
          </a:p>
          <a:p>
            <a:pPr algn="just">
              <a:lnSpc>
                <a:spcPct val="150000"/>
              </a:lnSpc>
            </a:pPr>
            <a:r>
              <a:rPr lang="el-GR" sz="2000" dirty="0"/>
              <a:t>Οι λέξεις δεν μεταφράζονται πάντοτε με απόλυτη ακρίβεια από τη μία γλώσσα στην άλλη. </a:t>
            </a:r>
          </a:p>
          <a:p>
            <a:pPr algn="just">
              <a:lnSpc>
                <a:spcPct val="150000"/>
              </a:lnSpc>
            </a:pPr>
            <a:r>
              <a:rPr lang="el-GR" sz="2000" dirty="0"/>
              <a:t>Αν χρησιμοποιηθεί διερμηνέας, τα χαρακτηριστικά της προφορικής συνομιλίας μπορεί να αλλάξουν, διότι παρεμβάλλεται ένα τρίτο άτομο.</a:t>
            </a:r>
            <a:endParaRPr lang="en-US" sz="2000" dirty="0"/>
          </a:p>
          <a:p>
            <a:pPr algn="just"/>
            <a:endParaRPr lang="en-US" dirty="0"/>
          </a:p>
          <a:p>
            <a:pPr algn="just"/>
            <a:endParaRPr lang="de-DE" dirty="0"/>
          </a:p>
        </p:txBody>
      </p:sp>
      <p:sp>
        <p:nvSpPr>
          <p:cNvPr id="4" name="Foliennummernplatzhalter 3">
            <a:extLst>
              <a:ext uri="{FF2B5EF4-FFF2-40B4-BE49-F238E27FC236}">
                <a16:creationId xmlns="" xmlns:a16="http://schemas.microsoft.com/office/drawing/2014/main" id="{1FE372D4-EA9C-459E-8C03-BF99CA73CE2A}"/>
              </a:ext>
            </a:extLst>
          </p:cNvPr>
          <p:cNvSpPr>
            <a:spLocks noGrp="1"/>
          </p:cNvSpPr>
          <p:nvPr>
            <p:ph type="sldNum" sz="quarter" idx="12"/>
          </p:nvPr>
        </p:nvSpPr>
        <p:spPr/>
        <p:txBody>
          <a:bodyPr/>
          <a:lstStyle/>
          <a:p>
            <a:fld id="{C014DD1E-5D91-48A3-AD6D-45FBA980D106}" type="slidenum">
              <a:rPr lang="en-GB" smtClean="0"/>
              <a:t>6</a:t>
            </a:fld>
            <a:endParaRPr lang="en-GB" dirty="0"/>
          </a:p>
        </p:txBody>
      </p:sp>
    </p:spTree>
    <p:extLst>
      <p:ext uri="{BB962C8B-B14F-4D97-AF65-F5344CB8AC3E}">
        <p14:creationId xmlns:p14="http://schemas.microsoft.com/office/powerpoint/2010/main" val="284031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61EBCF7-9FFD-4384-BB4E-C8B6B638571D}"/>
              </a:ext>
            </a:extLst>
          </p:cNvPr>
          <p:cNvSpPr>
            <a:spLocks noGrp="1"/>
          </p:cNvSpPr>
          <p:nvPr>
            <p:ph type="title"/>
          </p:nvPr>
        </p:nvSpPr>
        <p:spPr>
          <a:xfrm>
            <a:off x="1027887" y="387941"/>
            <a:ext cx="9598700" cy="1485900"/>
          </a:xfrm>
        </p:spPr>
        <p:txBody>
          <a:bodyPr/>
          <a:lstStyle/>
          <a:p>
            <a:r>
              <a:rPr lang="el-GR" dirty="0"/>
              <a:t>Παγίδες στη διαπολιτισμική επικοινωνία: Μη λεκτική επικοινωνία</a:t>
            </a:r>
            <a:endParaRPr lang="de-DE" dirty="0"/>
          </a:p>
        </p:txBody>
      </p:sp>
      <p:sp>
        <p:nvSpPr>
          <p:cNvPr id="3" name="Inhaltsplatzhalter 2">
            <a:extLst>
              <a:ext uri="{FF2B5EF4-FFF2-40B4-BE49-F238E27FC236}">
                <a16:creationId xmlns="" xmlns:a16="http://schemas.microsoft.com/office/drawing/2014/main" id="{E6E06139-ED27-4BF3-84E4-64552C796DA4}"/>
              </a:ext>
            </a:extLst>
          </p:cNvPr>
          <p:cNvSpPr>
            <a:spLocks noGrp="1"/>
          </p:cNvSpPr>
          <p:nvPr>
            <p:ph idx="1"/>
          </p:nvPr>
        </p:nvSpPr>
        <p:spPr>
          <a:xfrm>
            <a:off x="1341884" y="1873841"/>
            <a:ext cx="5371241" cy="3695700"/>
          </a:xfrm>
        </p:spPr>
        <p:txBody>
          <a:bodyPr>
            <a:normAutofit fontScale="92500" lnSpcReduction="20000"/>
          </a:bodyPr>
          <a:lstStyle/>
          <a:p>
            <a:pPr algn="just"/>
            <a:endParaRPr lang="en-US" dirty="0"/>
          </a:p>
          <a:p>
            <a:pPr lvl="0" algn="just"/>
            <a:r>
              <a:rPr lang="el-GR" sz="2200" b="1" dirty="0">
                <a:solidFill>
                  <a:srgbClr val="004680"/>
                </a:solidFill>
              </a:rPr>
              <a:t>Απόσταση</a:t>
            </a:r>
            <a:r>
              <a:rPr lang="en-US" sz="2200" b="1" dirty="0">
                <a:solidFill>
                  <a:srgbClr val="004680"/>
                </a:solidFill>
              </a:rPr>
              <a:t>: </a:t>
            </a:r>
            <a:r>
              <a:rPr lang="el-GR" sz="2200" dirty="0">
                <a:solidFill>
                  <a:srgbClr val="004680"/>
                </a:solidFill>
              </a:rPr>
              <a:t>Ποια απόσταση σας κάνει να αισθάνεστε άνετα, όταν μιλάτε σε έναν/μία άγνωστο/η; Σας έχει τύχει στο παρελθόν ο/η συνομιλητής/</a:t>
            </a:r>
            <a:r>
              <a:rPr lang="el-GR" sz="2200" dirty="0" err="1">
                <a:solidFill>
                  <a:srgbClr val="004680"/>
                </a:solidFill>
              </a:rPr>
              <a:t>ριά</a:t>
            </a:r>
            <a:r>
              <a:rPr lang="el-GR" sz="2200" dirty="0">
                <a:solidFill>
                  <a:srgbClr val="004680"/>
                </a:solidFill>
              </a:rPr>
              <a:t> σας να μην κρατήσει τη «σωστή απόσταση»; Αν ναι, πώς επηρέασε τη συνομιλία σας; </a:t>
            </a:r>
            <a:endParaRPr lang="en-US" sz="2200" dirty="0">
              <a:solidFill>
                <a:srgbClr val="004680"/>
              </a:solidFill>
            </a:endParaRPr>
          </a:p>
          <a:p>
            <a:pPr lvl="0" algn="just"/>
            <a:r>
              <a:rPr lang="el-GR" sz="2200" b="1" dirty="0">
                <a:solidFill>
                  <a:srgbClr val="004680"/>
                </a:solidFill>
              </a:rPr>
              <a:t>Χειρονομίες</a:t>
            </a:r>
            <a:r>
              <a:rPr lang="en-US" sz="2200" b="1" dirty="0">
                <a:solidFill>
                  <a:srgbClr val="004680"/>
                </a:solidFill>
              </a:rPr>
              <a:t>:</a:t>
            </a:r>
            <a:r>
              <a:rPr lang="en-US" sz="2200" dirty="0">
                <a:solidFill>
                  <a:srgbClr val="004680"/>
                </a:solidFill>
              </a:rPr>
              <a:t> </a:t>
            </a:r>
            <a:r>
              <a:rPr lang="el-GR" sz="2200" dirty="0">
                <a:solidFill>
                  <a:srgbClr val="004680"/>
                </a:solidFill>
              </a:rPr>
              <a:t>Γνωρίζετε τι σημαίνουν οι χειρονομίες στις διπλανές εικόνες σε τουλάχιστον δύο διαφορετικούς πολιτισμούς;</a:t>
            </a:r>
            <a:endParaRPr lang="en-US" sz="2200" dirty="0">
              <a:solidFill>
                <a:srgbClr val="004680"/>
              </a:solidFill>
            </a:endParaRPr>
          </a:p>
          <a:p>
            <a:pPr lvl="0" algn="just"/>
            <a:r>
              <a:rPr lang="el-GR" sz="2200" b="1" dirty="0">
                <a:solidFill>
                  <a:srgbClr val="004680"/>
                </a:solidFill>
              </a:rPr>
              <a:t>Μίμηση</a:t>
            </a:r>
            <a:r>
              <a:rPr lang="en-US" sz="2200" b="1" dirty="0">
                <a:solidFill>
                  <a:srgbClr val="004680"/>
                </a:solidFill>
              </a:rPr>
              <a:t>: </a:t>
            </a:r>
            <a:r>
              <a:rPr lang="el-GR" sz="2200" dirty="0">
                <a:solidFill>
                  <a:srgbClr val="004680"/>
                </a:solidFill>
              </a:rPr>
              <a:t>Τι σημαίνει στον πολιτισμό σας, όταν κάποιος/α</a:t>
            </a:r>
            <a:r>
              <a:rPr lang="en-US" sz="2200" dirty="0">
                <a:solidFill>
                  <a:srgbClr val="004680"/>
                </a:solidFill>
              </a:rPr>
              <a:t> </a:t>
            </a:r>
            <a:r>
              <a:rPr lang="el-GR" sz="2200" dirty="0">
                <a:solidFill>
                  <a:srgbClr val="004680"/>
                </a:solidFill>
              </a:rPr>
              <a:t>σας κοιτάζει κατάματα;</a:t>
            </a:r>
            <a:r>
              <a:rPr lang="en-US" sz="2200" dirty="0">
                <a:solidFill>
                  <a:srgbClr val="004680"/>
                </a:solidFill>
              </a:rPr>
              <a:t> </a:t>
            </a:r>
            <a:r>
              <a:rPr lang="el-GR" sz="2200" dirty="0">
                <a:solidFill>
                  <a:srgbClr val="004680"/>
                </a:solidFill>
              </a:rPr>
              <a:t>Μπορείτε να σκεφτείτε άλλα παραδείγματα;</a:t>
            </a:r>
            <a:endParaRPr lang="de-DE" sz="2200" dirty="0"/>
          </a:p>
        </p:txBody>
      </p:sp>
      <p:sp>
        <p:nvSpPr>
          <p:cNvPr id="4" name="Foliennummernplatzhalter 3">
            <a:extLst>
              <a:ext uri="{FF2B5EF4-FFF2-40B4-BE49-F238E27FC236}">
                <a16:creationId xmlns="" xmlns:a16="http://schemas.microsoft.com/office/drawing/2014/main" id="{1FE372D4-EA9C-459E-8C03-BF99CA73CE2A}"/>
              </a:ext>
            </a:extLst>
          </p:cNvPr>
          <p:cNvSpPr>
            <a:spLocks noGrp="1"/>
          </p:cNvSpPr>
          <p:nvPr>
            <p:ph type="sldNum" sz="quarter" idx="12"/>
          </p:nvPr>
        </p:nvSpPr>
        <p:spPr/>
        <p:txBody>
          <a:bodyPr/>
          <a:lstStyle/>
          <a:p>
            <a:fld id="{C014DD1E-5D91-48A3-AD6D-45FBA980D106}" type="slidenum">
              <a:rPr lang="en-GB" smtClean="0"/>
              <a:t>7</a:t>
            </a:fld>
            <a:endParaRPr lang="en-GB" dirty="0"/>
          </a:p>
        </p:txBody>
      </p:sp>
      <p:pic>
        <p:nvPicPr>
          <p:cNvPr id="6" name="Picture 5">
            <a:extLst>
              <a:ext uri="{FF2B5EF4-FFF2-40B4-BE49-F238E27FC236}">
                <a16:creationId xmlns="" xmlns:a16="http://schemas.microsoft.com/office/drawing/2014/main" id="{985A8F44-87AA-40FB-BFE3-66A026AD9BA0}"/>
              </a:ext>
            </a:extLst>
          </p:cNvPr>
          <p:cNvPicPr>
            <a:picLocks noChangeAspect="1"/>
          </p:cNvPicPr>
          <p:nvPr/>
        </p:nvPicPr>
        <p:blipFill>
          <a:blip r:embed="rId2"/>
          <a:stretch>
            <a:fillRect/>
          </a:stretch>
        </p:blipFill>
        <p:spPr>
          <a:xfrm>
            <a:off x="10990956" y="5611265"/>
            <a:ext cx="1033197" cy="102296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765" y="1350590"/>
            <a:ext cx="3310519" cy="4671006"/>
          </a:xfrm>
          <a:prstGeom prst="rect">
            <a:avLst/>
          </a:prstGeom>
        </p:spPr>
      </p:pic>
    </p:spTree>
    <p:extLst>
      <p:ext uri="{BB962C8B-B14F-4D97-AF65-F5344CB8AC3E}">
        <p14:creationId xmlns:p14="http://schemas.microsoft.com/office/powerpoint/2010/main" val="150906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91C596E-E7CF-453D-8C22-28D71CEDCA51}"/>
              </a:ext>
            </a:extLst>
          </p:cNvPr>
          <p:cNvSpPr>
            <a:spLocks noGrp="1"/>
          </p:cNvSpPr>
          <p:nvPr>
            <p:ph type="title"/>
          </p:nvPr>
        </p:nvSpPr>
        <p:spPr>
          <a:xfrm>
            <a:off x="1023295" y="685800"/>
            <a:ext cx="10490791" cy="1485900"/>
          </a:xfrm>
        </p:spPr>
        <p:txBody>
          <a:bodyPr vert="horz" lIns="91440" tIns="45720" rIns="91440" bIns="45720" rtlCol="0">
            <a:normAutofit/>
          </a:bodyPr>
          <a:lstStyle/>
          <a:p>
            <a:pPr defTabSz="914400"/>
            <a:r>
              <a:rPr lang="el-GR" sz="3600" dirty="0">
                <a:solidFill>
                  <a:srgbClr val="004680"/>
                </a:solidFill>
              </a:rPr>
              <a:t>Παγίδες στη διαπολιτισμική επικοινωνία</a:t>
            </a:r>
            <a:r>
              <a:rPr lang="en-US" sz="4100" cap="all" dirty="0">
                <a:solidFill>
                  <a:srgbClr val="004680"/>
                </a:solidFill>
              </a:rPr>
              <a:t>: </a:t>
            </a:r>
            <a:r>
              <a:rPr lang="el-GR" sz="3600" dirty="0">
                <a:solidFill>
                  <a:srgbClr val="004680"/>
                </a:solidFill>
              </a:rPr>
              <a:t>Χρήση στερεοτύπων</a:t>
            </a:r>
            <a:endParaRPr lang="en-US" sz="4100" cap="all" dirty="0"/>
          </a:p>
        </p:txBody>
      </p:sp>
      <p:sp>
        <p:nvSpPr>
          <p:cNvPr id="14" name="Rectangle 13">
            <a:extLst>
              <a:ext uri="{FF2B5EF4-FFF2-40B4-BE49-F238E27FC236}">
                <a16:creationId xmlns="" xmlns:a16="http://schemas.microsoft.com/office/drawing/2014/main" id="{B9F89C22-0475-4427-B7C8-0269AD40E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8">
            <a:extLst>
              <a:ext uri="{FF2B5EF4-FFF2-40B4-BE49-F238E27FC236}">
                <a16:creationId xmlns="" xmlns:a16="http://schemas.microsoft.com/office/drawing/2014/main" id="{110D1FA9-C392-4301-89D0-98A0CE3C0260}"/>
              </a:ext>
            </a:extLst>
          </p:cNvPr>
          <p:cNvSpPr>
            <a:spLocks noGrp="1"/>
          </p:cNvSpPr>
          <p:nvPr>
            <p:ph idx="1"/>
          </p:nvPr>
        </p:nvSpPr>
        <p:spPr>
          <a:xfrm>
            <a:off x="1023295" y="2171700"/>
            <a:ext cx="5071116" cy="3581400"/>
          </a:xfrm>
        </p:spPr>
        <p:txBody>
          <a:bodyPr vert="horz" lIns="91440" tIns="45720" rIns="91440" bIns="45720" rtlCol="0">
            <a:normAutofit fontScale="92500"/>
          </a:bodyPr>
          <a:lstStyle/>
          <a:p>
            <a:pPr algn="just" defTabSz="914400">
              <a:spcBef>
                <a:spcPts val="0"/>
              </a:spcBef>
              <a:spcAft>
                <a:spcPts val="600"/>
              </a:spcAft>
            </a:pPr>
            <a:r>
              <a:rPr lang="el-GR" sz="1800" dirty="0"/>
              <a:t>Τα στερεότυπα και οι προκαταλήψεις μπορούν να επηρεάσουν τον τρόπο που επικοινωνούμε με τους άλλους ανθρώπους.</a:t>
            </a:r>
          </a:p>
          <a:p>
            <a:pPr algn="just" defTabSz="914400">
              <a:spcBef>
                <a:spcPts val="0"/>
              </a:spcBef>
              <a:spcAft>
                <a:spcPts val="600"/>
              </a:spcAft>
            </a:pPr>
            <a:r>
              <a:rPr lang="el-GR" sz="1800" dirty="0"/>
              <a:t>Υπάρχουν αρνητικά αλλά και θετικά στερεότυπα.</a:t>
            </a:r>
          </a:p>
          <a:p>
            <a:pPr algn="just" defTabSz="914400">
              <a:spcBef>
                <a:spcPts val="0"/>
              </a:spcBef>
              <a:spcAft>
                <a:spcPts val="600"/>
              </a:spcAft>
            </a:pPr>
            <a:r>
              <a:rPr lang="el-GR" sz="1800" dirty="0"/>
              <a:t>Η αυξημένη ευαισθητοποίηση σχετικά με τις επιπτώσεις των στερεοτύπων μπορεί να ελαχιστοποιήσει τις αρνητικές συνέπειες που απορρέουν από αυτά.</a:t>
            </a:r>
          </a:p>
          <a:p>
            <a:pPr algn="just" defTabSz="914400">
              <a:spcBef>
                <a:spcPts val="0"/>
              </a:spcBef>
              <a:spcAft>
                <a:spcPts val="600"/>
              </a:spcAft>
            </a:pPr>
            <a:r>
              <a:rPr lang="el-GR" sz="1800" dirty="0"/>
              <a:t>Η στάση ατομικού </a:t>
            </a:r>
            <a:r>
              <a:rPr lang="el-GR" sz="1800" dirty="0" err="1"/>
              <a:t>αναστοχασμού</a:t>
            </a:r>
            <a:r>
              <a:rPr lang="el-GR" sz="1800" dirty="0"/>
              <a:t> περιλαμβάνει: αναγνώριση της ύπαρξης των δικών μας προκαταλήψεων, κατανόηση του τρόπου που μας επηρεάζουν, επιβράδυνση, έλεγχο και άντληση πληροφοριών.</a:t>
            </a:r>
            <a:endParaRPr lang="en-US" sz="1800" dirty="0"/>
          </a:p>
          <a:p>
            <a:pPr algn="just" defTabSz="914400">
              <a:spcBef>
                <a:spcPts val="0"/>
              </a:spcBef>
              <a:spcAft>
                <a:spcPts val="600"/>
              </a:spcAft>
            </a:pPr>
            <a:endParaRPr lang="en-US" sz="1800" dirty="0"/>
          </a:p>
          <a:p>
            <a:pPr marL="0" indent="0" algn="just" defTabSz="914400">
              <a:spcBef>
                <a:spcPts val="0"/>
              </a:spcBef>
              <a:spcAft>
                <a:spcPts val="600"/>
              </a:spcAft>
              <a:buNone/>
            </a:pPr>
            <a:endParaRPr lang="en-US" sz="1800" dirty="0"/>
          </a:p>
          <a:p>
            <a:pPr marL="0" indent="0" algn="just" defTabSz="914400">
              <a:spcBef>
                <a:spcPts val="0"/>
              </a:spcBef>
              <a:spcAft>
                <a:spcPts val="600"/>
              </a:spcAft>
              <a:buNone/>
            </a:pPr>
            <a:endParaRPr lang="en-US" sz="1800" dirty="0"/>
          </a:p>
        </p:txBody>
      </p:sp>
      <p:sp>
        <p:nvSpPr>
          <p:cNvPr id="4" name="Foliennummernplatzhalter 3">
            <a:extLst>
              <a:ext uri="{FF2B5EF4-FFF2-40B4-BE49-F238E27FC236}">
                <a16:creationId xmlns="" xmlns:a16="http://schemas.microsoft.com/office/drawing/2014/main" id="{8E86C50B-6B54-4CC5-A37C-20535896865A}"/>
              </a:ext>
            </a:extLst>
          </p:cNvPr>
          <p:cNvSpPr>
            <a:spLocks noGrp="1"/>
          </p:cNvSpPr>
          <p:nvPr>
            <p:ph type="sldNum" sz="quarter" idx="12"/>
          </p:nvPr>
        </p:nvSpPr>
        <p:spPr>
          <a:xfrm>
            <a:off x="9470269" y="6453386"/>
            <a:ext cx="1595876" cy="404614"/>
          </a:xfrm>
        </p:spPr>
        <p:txBody>
          <a:bodyPr vert="horz" lIns="91440" tIns="45720" rIns="91440" bIns="45720" rtlCol="0">
            <a:normAutofit/>
          </a:bodyPr>
          <a:lstStyle/>
          <a:p>
            <a:pPr defTabSz="914400">
              <a:spcAft>
                <a:spcPts val="600"/>
              </a:spcAft>
            </a:pPr>
            <a:fld id="{C014DD1E-5D91-48A3-AD6D-45FBA980D106}" type="slidenum">
              <a:rPr lang="en-US" smtClean="0"/>
              <a:pPr defTabSz="914400">
                <a:spcAft>
                  <a:spcPts val="600"/>
                </a:spcAft>
              </a:pPr>
              <a:t>8</a:t>
            </a:fld>
            <a:endParaRPr lang="en-US" dirty="0"/>
          </a:p>
        </p:txBody>
      </p:sp>
      <p:sp>
        <p:nvSpPr>
          <p:cNvPr id="8" name="TextBox 7">
            <a:extLst>
              <a:ext uri="{FF2B5EF4-FFF2-40B4-BE49-F238E27FC236}">
                <a16:creationId xmlns="" xmlns:a16="http://schemas.microsoft.com/office/drawing/2014/main" id="{DB6E66C2-EA3E-48A0-91C2-1685A5CFEEE7}"/>
              </a:ext>
            </a:extLst>
          </p:cNvPr>
          <p:cNvSpPr txBox="1"/>
          <p:nvPr/>
        </p:nvSpPr>
        <p:spPr>
          <a:xfrm>
            <a:off x="6422269" y="1556792"/>
            <a:ext cx="5288586" cy="4708981"/>
          </a:xfrm>
          <a:prstGeom prst="rect">
            <a:avLst/>
          </a:prstGeom>
          <a:solidFill>
            <a:schemeClr val="accent3">
              <a:lumMod val="20000"/>
              <a:lumOff val="80000"/>
            </a:schemeClr>
          </a:solidFill>
        </p:spPr>
        <p:txBody>
          <a:bodyPr wrap="square">
            <a:spAutoFit/>
          </a:bodyPr>
          <a:lstStyle/>
          <a:p>
            <a:pPr lvl="0">
              <a:defRPr/>
            </a:pPr>
            <a:r>
              <a:rPr lang="el-GR" sz="2000" dirty="0">
                <a:solidFill>
                  <a:schemeClr val="bg2"/>
                </a:solidFill>
              </a:rPr>
              <a:t>Παράδεισος είναι το μέρος όπου οι αστυνομικοί είναι Βρετανοί/</a:t>
            </a:r>
            <a:r>
              <a:rPr lang="el-GR" sz="2000" dirty="0" err="1">
                <a:solidFill>
                  <a:schemeClr val="bg2"/>
                </a:solidFill>
              </a:rPr>
              <a:t>ίδες</a:t>
            </a:r>
            <a:r>
              <a:rPr lang="el-GR" sz="2000" dirty="0">
                <a:solidFill>
                  <a:schemeClr val="bg2"/>
                </a:solidFill>
              </a:rPr>
              <a:t>,</a:t>
            </a:r>
            <a:br>
              <a:rPr lang="el-GR" sz="2000" dirty="0">
                <a:solidFill>
                  <a:schemeClr val="bg2"/>
                </a:solidFill>
              </a:rPr>
            </a:br>
            <a:r>
              <a:rPr lang="el-GR" sz="2000" dirty="0">
                <a:solidFill>
                  <a:schemeClr val="bg2"/>
                </a:solidFill>
              </a:rPr>
              <a:t>οι μάγειρες/</a:t>
            </a:r>
            <a:r>
              <a:rPr lang="el-GR" sz="2000" dirty="0" err="1">
                <a:solidFill>
                  <a:schemeClr val="bg2"/>
                </a:solidFill>
              </a:rPr>
              <a:t>ισσες</a:t>
            </a:r>
            <a:r>
              <a:rPr lang="el-GR" sz="2000" dirty="0">
                <a:solidFill>
                  <a:schemeClr val="bg2"/>
                </a:solidFill>
              </a:rPr>
              <a:t> Ιταλοί/</a:t>
            </a:r>
            <a:r>
              <a:rPr lang="el-GR" sz="2000" dirty="0" err="1">
                <a:solidFill>
                  <a:schemeClr val="bg2"/>
                </a:solidFill>
              </a:rPr>
              <a:t>ίδες</a:t>
            </a:r>
            <a:r>
              <a:rPr lang="el-GR" sz="2000" dirty="0">
                <a:solidFill>
                  <a:schemeClr val="bg2"/>
                </a:solidFill>
              </a:rPr>
              <a:t>, οι μηχανικοί Γερμανοί/</a:t>
            </a:r>
            <a:r>
              <a:rPr lang="el-GR" sz="2000" dirty="0" err="1">
                <a:solidFill>
                  <a:schemeClr val="bg2"/>
                </a:solidFill>
              </a:rPr>
              <a:t>ίδες</a:t>
            </a:r>
            <a:r>
              <a:rPr lang="el-GR" sz="2000" dirty="0">
                <a:solidFill>
                  <a:schemeClr val="bg2"/>
                </a:solidFill>
              </a:rPr>
              <a:t>,</a:t>
            </a:r>
            <a:br>
              <a:rPr lang="el-GR" sz="2000" dirty="0">
                <a:solidFill>
                  <a:schemeClr val="bg2"/>
                </a:solidFill>
              </a:rPr>
            </a:br>
            <a:r>
              <a:rPr lang="el-GR" sz="2000" dirty="0">
                <a:solidFill>
                  <a:schemeClr val="bg2"/>
                </a:solidFill>
              </a:rPr>
              <a:t>οι εραστές/ερωμένες Γάλλοι/</a:t>
            </a:r>
            <a:r>
              <a:rPr lang="el-GR" sz="2000" dirty="0" err="1">
                <a:solidFill>
                  <a:schemeClr val="bg2"/>
                </a:solidFill>
              </a:rPr>
              <a:t>ίδες</a:t>
            </a:r>
            <a:r>
              <a:rPr lang="el-GR" sz="2000" dirty="0">
                <a:solidFill>
                  <a:schemeClr val="bg2"/>
                </a:solidFill>
              </a:rPr>
              <a:t>,</a:t>
            </a:r>
            <a:br>
              <a:rPr lang="el-GR" sz="2000" dirty="0">
                <a:solidFill>
                  <a:schemeClr val="bg2"/>
                </a:solidFill>
              </a:rPr>
            </a:br>
            <a:r>
              <a:rPr lang="el-GR" sz="2000" dirty="0">
                <a:solidFill>
                  <a:schemeClr val="bg2"/>
                </a:solidFill>
              </a:rPr>
              <a:t>και όλα οργανώνονται από τους/τις Ελβετούς/</a:t>
            </a:r>
            <a:r>
              <a:rPr lang="el-GR" sz="2000" dirty="0" err="1">
                <a:solidFill>
                  <a:schemeClr val="bg2"/>
                </a:solidFill>
              </a:rPr>
              <a:t>ίδες</a:t>
            </a:r>
            <a:r>
              <a:rPr lang="el-GR" sz="2000" dirty="0">
                <a:solidFill>
                  <a:schemeClr val="bg2"/>
                </a:solidFill>
              </a:rPr>
              <a:t>.</a:t>
            </a:r>
          </a:p>
          <a:p>
            <a:pPr lvl="0">
              <a:defRPr/>
            </a:pPr>
            <a:endParaRPr lang="el-GR" sz="2000" dirty="0">
              <a:solidFill>
                <a:schemeClr val="bg2"/>
              </a:solidFill>
            </a:endParaRPr>
          </a:p>
          <a:p>
            <a:pPr lvl="0">
              <a:defRPr/>
            </a:pPr>
            <a:r>
              <a:rPr lang="el-GR" sz="2000" dirty="0">
                <a:solidFill>
                  <a:schemeClr val="bg2"/>
                </a:solidFill>
              </a:rPr>
              <a:t>Κόλαση είναι το μέρος όπου οι αστυνομικοί είναι Γερμανοί/</a:t>
            </a:r>
            <a:r>
              <a:rPr lang="el-GR" sz="2000" dirty="0" err="1">
                <a:solidFill>
                  <a:schemeClr val="bg2"/>
                </a:solidFill>
              </a:rPr>
              <a:t>ίδες</a:t>
            </a:r>
            <a:r>
              <a:rPr lang="el-GR" sz="2000" dirty="0">
                <a:solidFill>
                  <a:schemeClr val="bg2"/>
                </a:solidFill>
              </a:rPr>
              <a:t>, </a:t>
            </a:r>
            <a:br>
              <a:rPr lang="el-GR" sz="2000" dirty="0">
                <a:solidFill>
                  <a:schemeClr val="bg2"/>
                </a:solidFill>
              </a:rPr>
            </a:br>
            <a:r>
              <a:rPr lang="el-GR" sz="2000" dirty="0">
                <a:solidFill>
                  <a:schemeClr val="bg2"/>
                </a:solidFill>
              </a:rPr>
              <a:t>οι μάγειρες/</a:t>
            </a:r>
            <a:r>
              <a:rPr lang="el-GR" sz="2000" dirty="0" err="1">
                <a:solidFill>
                  <a:schemeClr val="bg2"/>
                </a:solidFill>
              </a:rPr>
              <a:t>ισσες</a:t>
            </a:r>
            <a:r>
              <a:rPr lang="el-GR" sz="2000" dirty="0">
                <a:solidFill>
                  <a:schemeClr val="bg2"/>
                </a:solidFill>
              </a:rPr>
              <a:t> Βρετανοί/</a:t>
            </a:r>
            <a:r>
              <a:rPr lang="el-GR" sz="2000" dirty="0" err="1">
                <a:solidFill>
                  <a:schemeClr val="bg2"/>
                </a:solidFill>
              </a:rPr>
              <a:t>ίδες</a:t>
            </a:r>
            <a:r>
              <a:rPr lang="el-GR" sz="2000" dirty="0">
                <a:solidFill>
                  <a:schemeClr val="bg2"/>
                </a:solidFill>
              </a:rPr>
              <a:t>, </a:t>
            </a:r>
            <a:br>
              <a:rPr lang="el-GR" sz="2000" dirty="0">
                <a:solidFill>
                  <a:schemeClr val="bg2"/>
                </a:solidFill>
              </a:rPr>
            </a:br>
            <a:r>
              <a:rPr lang="el-GR" sz="2000" dirty="0">
                <a:solidFill>
                  <a:schemeClr val="bg2"/>
                </a:solidFill>
              </a:rPr>
              <a:t>οι μηχανικοί Γάλλοι/</a:t>
            </a:r>
            <a:r>
              <a:rPr lang="el-GR" sz="2000" dirty="0" err="1">
                <a:solidFill>
                  <a:schemeClr val="bg2"/>
                </a:solidFill>
              </a:rPr>
              <a:t>ίδες</a:t>
            </a:r>
            <a:r>
              <a:rPr lang="el-GR" sz="2000" dirty="0">
                <a:solidFill>
                  <a:schemeClr val="bg2"/>
                </a:solidFill>
              </a:rPr>
              <a:t>,</a:t>
            </a:r>
            <a:br>
              <a:rPr lang="el-GR" sz="2000" dirty="0">
                <a:solidFill>
                  <a:schemeClr val="bg2"/>
                </a:solidFill>
              </a:rPr>
            </a:br>
            <a:r>
              <a:rPr lang="el-GR" sz="2000" dirty="0">
                <a:solidFill>
                  <a:schemeClr val="bg2"/>
                </a:solidFill>
              </a:rPr>
              <a:t>οι εραστές/ερωμένες Ελβετοί/</a:t>
            </a:r>
            <a:r>
              <a:rPr lang="el-GR" sz="2000" dirty="0" err="1">
                <a:solidFill>
                  <a:schemeClr val="bg2"/>
                </a:solidFill>
              </a:rPr>
              <a:t>ίδες</a:t>
            </a:r>
            <a:r>
              <a:rPr lang="el-GR" sz="2000" dirty="0">
                <a:solidFill>
                  <a:schemeClr val="bg2"/>
                </a:solidFill>
              </a:rPr>
              <a:t/>
            </a:r>
            <a:br>
              <a:rPr lang="el-GR" sz="2000" dirty="0">
                <a:solidFill>
                  <a:schemeClr val="bg2"/>
                </a:solidFill>
              </a:rPr>
            </a:br>
            <a:r>
              <a:rPr lang="el-GR" sz="2000" dirty="0">
                <a:solidFill>
                  <a:schemeClr val="bg2"/>
                </a:solidFill>
              </a:rPr>
              <a:t>και όλα οργανώνονται από τους/τις Ιταλούς/</a:t>
            </a:r>
            <a:r>
              <a:rPr lang="el-GR" sz="2000" dirty="0" err="1">
                <a:solidFill>
                  <a:schemeClr val="bg2"/>
                </a:solidFill>
              </a:rPr>
              <a:t>ίδες</a:t>
            </a:r>
            <a:r>
              <a:rPr kumimoji="0" lang="en-GB" sz="2000" b="0" i="0" u="none" strike="noStrike" kern="1200" cap="none" spc="0" normalizeH="0" baseline="0" noProof="0" dirty="0">
                <a:ln>
                  <a:noFill/>
                </a:ln>
                <a:solidFill>
                  <a:schemeClr val="bg2"/>
                </a:solidFill>
                <a:effectLst/>
                <a:uLnTx/>
                <a:uFillTx/>
                <a:latin typeface="Calibri"/>
                <a:ea typeface="+mn-ea"/>
                <a:cs typeface="+mn-cs"/>
              </a:rPr>
              <a:t>.</a:t>
            </a:r>
          </a:p>
        </p:txBody>
      </p:sp>
    </p:spTree>
    <p:extLst>
      <p:ext uri="{BB962C8B-B14F-4D97-AF65-F5344CB8AC3E}">
        <p14:creationId xmlns:p14="http://schemas.microsoft.com/office/powerpoint/2010/main" val="363732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029695F4-43B1-433F-847C-4567852D32F6}"/>
              </a:ext>
            </a:extLst>
          </p:cNvPr>
          <p:cNvSpPr>
            <a:spLocks noGrp="1"/>
          </p:cNvSpPr>
          <p:nvPr>
            <p:ph type="title"/>
          </p:nvPr>
        </p:nvSpPr>
        <p:spPr>
          <a:xfrm>
            <a:off x="1773932" y="457770"/>
            <a:ext cx="9073008" cy="928266"/>
          </a:xfrm>
        </p:spPr>
        <p:txBody>
          <a:bodyPr>
            <a:normAutofit/>
          </a:bodyPr>
          <a:lstStyle/>
          <a:p>
            <a:pPr algn="ctr"/>
            <a:r>
              <a:rPr lang="el-GR" sz="2700" dirty="0"/>
              <a:t>Παγίδες στη διαπολιτισμική επικοινωνία: Στυλ επικοινωνίας</a:t>
            </a:r>
            <a:endParaRPr lang="de-DE" sz="2700" dirty="0"/>
          </a:p>
        </p:txBody>
      </p:sp>
      <p:sp>
        <p:nvSpPr>
          <p:cNvPr id="19" name="Rectangle 18">
            <a:extLst>
              <a:ext uri="{FF2B5EF4-FFF2-40B4-BE49-F238E27FC236}">
                <a16:creationId xmlns="" xmlns:a16="http://schemas.microsoft.com/office/drawing/2014/main" id="{BEC9E7FA-3295-45ED-8253-D23F9E44E1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nhaltsplatzhalter 9">
            <a:extLst>
              <a:ext uri="{FF2B5EF4-FFF2-40B4-BE49-F238E27FC236}">
                <a16:creationId xmlns="" xmlns:a16="http://schemas.microsoft.com/office/drawing/2014/main" id="{0D206FEB-078F-4C43-9157-04C3EA03505B}"/>
              </a:ext>
            </a:extLst>
          </p:cNvPr>
          <p:cNvPicPr>
            <a:picLocks noChangeAspect="1"/>
          </p:cNvPicPr>
          <p:nvPr/>
        </p:nvPicPr>
        <p:blipFill>
          <a:blip r:embed="rId2"/>
          <a:stretch>
            <a:fillRect/>
          </a:stretch>
        </p:blipFill>
        <p:spPr>
          <a:xfrm>
            <a:off x="4961809" y="1550551"/>
            <a:ext cx="6515368" cy="3436855"/>
          </a:xfrm>
          <a:prstGeom prst="rect">
            <a:avLst/>
          </a:prstGeom>
        </p:spPr>
      </p:pic>
      <p:sp>
        <p:nvSpPr>
          <p:cNvPr id="14" name="Content Placeholder 13">
            <a:extLst>
              <a:ext uri="{FF2B5EF4-FFF2-40B4-BE49-F238E27FC236}">
                <a16:creationId xmlns="" xmlns:a16="http://schemas.microsoft.com/office/drawing/2014/main" id="{D3DF2BA4-68DB-4050-8EBC-5199859F4670}"/>
              </a:ext>
            </a:extLst>
          </p:cNvPr>
          <p:cNvSpPr>
            <a:spLocks noGrp="1"/>
          </p:cNvSpPr>
          <p:nvPr>
            <p:ph idx="1"/>
          </p:nvPr>
        </p:nvSpPr>
        <p:spPr>
          <a:xfrm>
            <a:off x="978028" y="1890564"/>
            <a:ext cx="3655467" cy="3581400"/>
          </a:xfrm>
        </p:spPr>
        <p:txBody>
          <a:bodyPr>
            <a:normAutofit/>
          </a:bodyPr>
          <a:lstStyle/>
          <a:p>
            <a:pPr lvl="0"/>
            <a:r>
              <a:rPr lang="el-GR" dirty="0">
                <a:solidFill>
                  <a:srgbClr val="FFFFFF"/>
                </a:solidFill>
              </a:rPr>
              <a:t>Ποια πολιτισμική επικοινωνιακή διαφορά περιγράφεται στη διπλανή εικόνα; </a:t>
            </a:r>
            <a:endParaRPr lang="en-US" dirty="0">
              <a:solidFill>
                <a:srgbClr val="FFFFFF"/>
              </a:solidFill>
            </a:endParaRPr>
          </a:p>
          <a:p>
            <a:pPr lvl="0"/>
            <a:r>
              <a:rPr lang="el-GR" dirty="0">
                <a:solidFill>
                  <a:srgbClr val="FFFFFF"/>
                </a:solidFill>
              </a:rPr>
              <a:t>Περιγράψτε μία παρόμοια διαφορά που συναντήσατε στον χώρο της εργασίας σας.</a:t>
            </a:r>
            <a:endParaRPr lang="en-US" dirty="0"/>
          </a:p>
        </p:txBody>
      </p:sp>
      <p:sp>
        <p:nvSpPr>
          <p:cNvPr id="4" name="Foliennummernplatzhalter 3">
            <a:extLst>
              <a:ext uri="{FF2B5EF4-FFF2-40B4-BE49-F238E27FC236}">
                <a16:creationId xmlns="" xmlns:a16="http://schemas.microsoft.com/office/drawing/2014/main"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9</a:t>
            </a:fld>
            <a:endParaRPr lang="en-GB" dirty="0"/>
          </a:p>
        </p:txBody>
      </p:sp>
      <p:sp>
        <p:nvSpPr>
          <p:cNvPr id="2" name="Textfeld 1">
            <a:extLst>
              <a:ext uri="{FF2B5EF4-FFF2-40B4-BE49-F238E27FC236}">
                <a16:creationId xmlns="" xmlns:a16="http://schemas.microsoft.com/office/drawing/2014/main" id="{A699A2AE-C8DE-4072-B146-B33E874B980B}"/>
              </a:ext>
            </a:extLst>
          </p:cNvPr>
          <p:cNvSpPr txBox="1"/>
          <p:nvPr/>
        </p:nvSpPr>
        <p:spPr>
          <a:xfrm>
            <a:off x="4997021" y="5141279"/>
            <a:ext cx="6248988" cy="523220"/>
          </a:xfrm>
          <a:prstGeom prst="rect">
            <a:avLst/>
          </a:prstGeom>
          <a:noFill/>
          <a:ln>
            <a:solidFill>
              <a:schemeClr val="tx2"/>
            </a:solidFill>
          </a:ln>
        </p:spPr>
        <p:txBody>
          <a:bodyPr wrap="square" rtlCol="0">
            <a:spAutoFit/>
          </a:bodyPr>
          <a:lstStyle/>
          <a:p>
            <a:r>
              <a:rPr lang="el-GR" sz="1400" dirty="0"/>
              <a:t>Τίτλος εικόνας</a:t>
            </a:r>
            <a:r>
              <a:rPr lang="de-DE" sz="1400" dirty="0"/>
              <a:t>: Tackling </a:t>
            </a:r>
            <a:r>
              <a:rPr lang="de-DE" sz="1400" dirty="0" err="1"/>
              <a:t>problems</a:t>
            </a:r>
            <a:r>
              <a:rPr lang="el-GR" sz="1400" dirty="0">
                <a:solidFill>
                  <a:srgbClr val="D8D8D8"/>
                </a:solidFill>
              </a:rPr>
              <a:t> (Αντιμετώπιση προβλημάτων)</a:t>
            </a:r>
            <a:r>
              <a:rPr lang="de-DE" sz="1400" dirty="0"/>
              <a:t>. </a:t>
            </a:r>
            <a:r>
              <a:rPr lang="el-GR" sz="1400" dirty="0"/>
              <a:t>Πηγή</a:t>
            </a:r>
            <a:r>
              <a:rPr lang="de-DE" sz="1400" dirty="0"/>
              <a:t>: Yang Liu – East meets West (2010)</a:t>
            </a:r>
          </a:p>
        </p:txBody>
      </p:sp>
      <p:pic>
        <p:nvPicPr>
          <p:cNvPr id="3" name="Picture 2">
            <a:extLst>
              <a:ext uri="{FF2B5EF4-FFF2-40B4-BE49-F238E27FC236}">
                <a16:creationId xmlns="" xmlns:a16="http://schemas.microsoft.com/office/drawing/2014/main" id="{9D6F1F8B-19B0-430F-A106-1575150764DC}"/>
              </a:ext>
            </a:extLst>
          </p:cNvPr>
          <p:cNvPicPr>
            <a:picLocks noChangeAspect="1"/>
          </p:cNvPicPr>
          <p:nvPr/>
        </p:nvPicPr>
        <p:blipFill>
          <a:blip r:embed="rId3"/>
          <a:stretch>
            <a:fillRect/>
          </a:stretch>
        </p:blipFill>
        <p:spPr>
          <a:xfrm>
            <a:off x="10974620" y="5692442"/>
            <a:ext cx="969348" cy="963251"/>
          </a:xfrm>
          <a:prstGeom prst="rect">
            <a:avLst/>
          </a:prstGeom>
        </p:spPr>
      </p:pic>
    </p:spTree>
    <p:extLst>
      <p:ext uri="{BB962C8B-B14F-4D97-AF65-F5344CB8AC3E}">
        <p14:creationId xmlns:p14="http://schemas.microsoft.com/office/powerpoint/2010/main" val="6748949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2.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C67BEE-D13F-4BD2-98A5-34D8A0977F68}">
  <ds:schemaRefs>
    <ds:schemaRef ds:uri="http://purl.org/dc/terms/"/>
    <ds:schemaRef ds:uri="4873beb7-5857-4685-be1f-d57550cc96cc"/>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871</TotalTime>
  <Words>2222</Words>
  <Application>Microsoft Office PowerPoint</Application>
  <PresentationFormat>Custom</PresentationFormat>
  <Paragraphs>209</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Calibri</vt:lpstr>
      <vt:lpstr>Franklin Gothic Book</vt:lpstr>
      <vt:lpstr>Noto Sans</vt:lpstr>
      <vt:lpstr>Open Sans</vt:lpstr>
      <vt:lpstr>Symbol</vt:lpstr>
      <vt:lpstr>Times New Roman</vt:lpstr>
      <vt:lpstr>Wingdings</vt:lpstr>
      <vt:lpstr>Crop</vt:lpstr>
      <vt:lpstr>ΔΙΑΠΟΛΙΤΙΣΜΙΚΗ ΕΠΙΚΟΙΝΩΝΙΑ</vt:lpstr>
      <vt:lpstr>Μετά την ολοκλήρωση της ενότητας, θα είστε σε θέση:</vt:lpstr>
      <vt:lpstr>Ας γνωρίσουμε την Εύα και τον Μπεν</vt:lpstr>
      <vt:lpstr>ΠΑΓΙΔΕΣ ΣΤΗ ΔΙΑΠΟΛΙΤΙΣΜΙΚΗ ΕΠΙΚΟΙΝΩΝΙΑ</vt:lpstr>
      <vt:lpstr>ΤΙ ΣΥΜΒΑΙΝΕΙ ΕΔΩ;  ΠΟΙΕΣ ΠΑΓΙΔΕΣ ΑΝΑΓΝΩΡΙΖΕΤΕ ΣΕ ΑΥΤΗ ΤΗΝ ΕΠΙΚΟΙΝΩΝΙΑΚΗ ΠΕΡΙΣΤΑΣΗ;</vt:lpstr>
      <vt:lpstr>Παγίδες στη διαπολιτισμική επικοινωνία: Γλωσσικές διαφορές</vt:lpstr>
      <vt:lpstr>Παγίδες στη διαπολιτισμική επικοινωνία: Μη λεκτική επικοινωνία</vt:lpstr>
      <vt:lpstr>Παγίδες στη διαπολιτισμική επικοινωνία: Χρήση στερεοτύπων</vt:lpstr>
      <vt:lpstr>Παγίδες στη διαπολιτισμική επικοινωνία: Στυλ επικοινωνίας</vt:lpstr>
      <vt:lpstr>Παγίδες στη διαπολιτισμική επικοινωνία: Στυλ επικοινωνίας</vt:lpstr>
      <vt:lpstr>Παγίδες στη διαπολιτισμική επικοινωνία: Στυλ επικοινωνίας</vt:lpstr>
      <vt:lpstr>Παγίδες στη διαπολιτισμική επικοινωνία: Στυλ επικοινωνίας</vt:lpstr>
      <vt:lpstr>Παγίδες στη διαπολιτισμική επικοινωνία: Στυλ επικοινωνίας</vt:lpstr>
      <vt:lpstr>Παγίδες στη διαπολιτισμική επικοινωνία: Στυλ επικοινωνίας</vt:lpstr>
      <vt:lpstr>Παγίδες στη διαπολιτισμική επικοινωνία</vt:lpstr>
      <vt:lpstr>Ανακεφαλαίωση</vt:lpstr>
      <vt:lpstr>ΓΕΦΥΡΩΣΗ ΕΜΠΟΔΙΩΝ ΣΤΗ ΔΙΑΠΟΛΙΤΙΣΜΙΚΗ ΕΠΙΚΟΙΝΩΝΙΑ</vt:lpstr>
      <vt:lpstr>Εκφραστείτε σε μία ξένη γλώσσα</vt:lpstr>
      <vt:lpstr>Γεφύρωση εμποδίων στη διαπολιτισμική επικοινωνία: επιλογή των κατάλληλων μέσων</vt:lpstr>
      <vt:lpstr>Γεφύρωση εμποδίων στη διαπολιτισμική επικοινωνία: Χρήση διερμηνέων</vt:lpstr>
      <vt:lpstr>Γεφύρωση εμποδίων στη διαπολιτισμική επικοινωνία: Χρήση διερμηνέων (συνέχεια)</vt:lpstr>
      <vt:lpstr>Γεφύρωση εμποδίων στη διαπολιτισμική επικοινωνία: Χρήση διερμηνέων (συνέχεια)</vt:lpstr>
      <vt:lpstr>Γεφύρωση εμποδίων στη διαπολιτισμική επικοινωνία: Εφαρμογές (apps) μετάφρασης </vt:lpstr>
      <vt:lpstr>Γεφύρωση εμποδίων στη διαπολιτισμική επικοινωνία: Μη λεκτική επικοινωνία</vt:lpstr>
      <vt:lpstr>Γεφύρωση εμποδίων στη διαπολιτισμική επικοινωνία: Χρήση απλής γλώσσας</vt:lpstr>
      <vt:lpstr>  Οδηγίες επικοινωνίας για τον χώρο εργασίας</vt:lpstr>
      <vt:lpstr>Ανακεφαλαίωση</vt:lpstr>
      <vt:lpstr>ΕπΙλυση διαπολιτισμικΩν συγκροΥσεων</vt:lpstr>
      <vt:lpstr>Επίλυση διαπολιτισμικών συγκρούσεων:  Αντιμετώπιση του Πολιτισμικού Σοκ</vt:lpstr>
      <vt:lpstr>Επίλυση διαπολιτισμικών συγκρούσεων:  Αντιμετώπιση του Πολιτισμικού Σοκ</vt:lpstr>
      <vt:lpstr>Αναστοχασμός και Σχέδιο Δράσης</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I-CARE </dc:title>
  <dc:creator>Hilary Hale</dc:creator>
  <cp:lastModifiedBy>Microsoft account</cp:lastModifiedBy>
  <cp:revision>505</cp:revision>
  <cp:lastPrinted>2018-11-19T09:43:55Z</cp:lastPrinted>
  <dcterms:created xsi:type="dcterms:W3CDTF">2018-08-29T12:26:02Z</dcterms:created>
  <dcterms:modified xsi:type="dcterms:W3CDTF">2022-02-09T11:59:10Z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