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Lst>
  <p:notesMasterIdLst>
    <p:notesMasterId r:id="rId43"/>
  </p:notesMasterIdLst>
  <p:handoutMasterIdLst>
    <p:handoutMasterId r:id="rId44"/>
  </p:handoutMasterIdLst>
  <p:sldIdLst>
    <p:sldId id="742" r:id="rId5"/>
    <p:sldId id="821" r:id="rId6"/>
    <p:sldId id="822" r:id="rId7"/>
    <p:sldId id="823" r:id="rId8"/>
    <p:sldId id="824" r:id="rId9"/>
    <p:sldId id="825" r:id="rId10"/>
    <p:sldId id="826" r:id="rId11"/>
    <p:sldId id="827" r:id="rId12"/>
    <p:sldId id="828" r:id="rId13"/>
    <p:sldId id="829" r:id="rId14"/>
    <p:sldId id="830" r:id="rId15"/>
    <p:sldId id="831" r:id="rId16"/>
    <p:sldId id="832" r:id="rId17"/>
    <p:sldId id="833" r:id="rId18"/>
    <p:sldId id="834" r:id="rId19"/>
    <p:sldId id="835" r:id="rId20"/>
    <p:sldId id="836" r:id="rId21"/>
    <p:sldId id="837" r:id="rId22"/>
    <p:sldId id="838" r:id="rId23"/>
    <p:sldId id="839" r:id="rId24"/>
    <p:sldId id="840" r:id="rId25"/>
    <p:sldId id="841" r:id="rId26"/>
    <p:sldId id="842" r:id="rId27"/>
    <p:sldId id="843" r:id="rId28"/>
    <p:sldId id="844" r:id="rId29"/>
    <p:sldId id="845" r:id="rId30"/>
    <p:sldId id="846" r:id="rId31"/>
    <p:sldId id="847" r:id="rId32"/>
    <p:sldId id="848" r:id="rId33"/>
    <p:sldId id="849" r:id="rId34"/>
    <p:sldId id="850" r:id="rId35"/>
    <p:sldId id="851" r:id="rId36"/>
    <p:sldId id="852" r:id="rId37"/>
    <p:sldId id="853" r:id="rId38"/>
    <p:sldId id="854" r:id="rId39"/>
    <p:sldId id="855" r:id="rId40"/>
    <p:sldId id="856" r:id="rId41"/>
    <p:sldId id="857" r:id="rId42"/>
  </p:sldIdLst>
  <p:sldSz cx="12188825" cy="6858000"/>
  <p:notesSz cx="6805613" cy="9939338"/>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898D010-D2EF-4751-B38A-3660EB56F464}">
          <p14:sldIdLst>
            <p14:sldId id="742"/>
            <p14:sldId id="821"/>
            <p14:sldId id="822"/>
            <p14:sldId id="823"/>
            <p14:sldId id="824"/>
            <p14:sldId id="825"/>
            <p14:sldId id="826"/>
            <p14:sldId id="827"/>
            <p14:sldId id="828"/>
            <p14:sldId id="829"/>
            <p14:sldId id="830"/>
            <p14:sldId id="831"/>
            <p14:sldId id="832"/>
            <p14:sldId id="833"/>
            <p14:sldId id="834"/>
            <p14:sldId id="835"/>
            <p14:sldId id="836"/>
            <p14:sldId id="837"/>
            <p14:sldId id="838"/>
            <p14:sldId id="839"/>
            <p14:sldId id="840"/>
            <p14:sldId id="841"/>
            <p14:sldId id="842"/>
            <p14:sldId id="843"/>
            <p14:sldId id="844"/>
            <p14:sldId id="845"/>
            <p14:sldId id="846"/>
            <p14:sldId id="847"/>
            <p14:sldId id="848"/>
            <p14:sldId id="849"/>
            <p14:sldId id="850"/>
            <p14:sldId id="851"/>
            <p14:sldId id="852"/>
            <p14:sldId id="853"/>
            <p14:sldId id="854"/>
            <p14:sldId id="855"/>
            <p14:sldId id="856"/>
            <p14:sldId id="857"/>
          </p14:sldIdLst>
        </p14:section>
      </p14:sectionLst>
    </p:ex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rene Psachoulia" initials="IP" lastIdx="4" clrIdx="0">
    <p:extLst>
      <p:ext uri="{19B8F6BF-5375-455C-9EA6-DF929625EA0E}">
        <p15:presenceInfo xmlns:p15="http://schemas.microsoft.com/office/powerpoint/2012/main" userId="S-1-5-21-890049446-923681254-2258371991-12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4EA3"/>
    <a:srgbClr val="FFFFFF"/>
    <a:srgbClr val="8898E8"/>
    <a:srgbClr val="D9A265"/>
    <a:srgbClr val="004680"/>
    <a:srgbClr val="BA9238"/>
    <a:srgbClr val="E7F6FF"/>
    <a:srgbClr val="CCECFF"/>
    <a:srgbClr val="00FF99"/>
    <a:srgbClr val="72D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176" autoAdjust="0"/>
  </p:normalViewPr>
  <p:slideViewPr>
    <p:cSldViewPr>
      <p:cViewPr varScale="1">
        <p:scale>
          <a:sx n="94" d="100"/>
          <a:sy n="94" d="100"/>
        </p:scale>
        <p:origin x="60" y="288"/>
      </p:cViewPr>
      <p:guideLst>
        <p:guide orient="horz" pos="2160"/>
        <p:guide pos="3839"/>
      </p:guideLst>
    </p:cSldViewPr>
  </p:slideViewPr>
  <p:outlineViewPr>
    <p:cViewPr>
      <p:scale>
        <a:sx n="33" d="100"/>
        <a:sy n="33" d="100"/>
      </p:scale>
      <p:origin x="0" y="-2760"/>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85" d="100"/>
          <a:sy n="85" d="100"/>
        </p:scale>
        <p:origin x="936" y="6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dil Mygind Madsen (BMM | OJ)" userId="98cdf45a-2462-490c-8870-0598fa7ff2fe" providerId="ADAL" clId="{E713EFE5-DAC8-4206-9BC2-5A3E68B45197}"/>
    <pc:docChg chg="undo custSel modSld">
      <pc:chgData name="Bodil Mygind Madsen (BMM | OJ)" userId="98cdf45a-2462-490c-8870-0598fa7ff2fe" providerId="ADAL" clId="{E713EFE5-DAC8-4206-9BC2-5A3E68B45197}" dt="2021-10-27T19:00:35.001" v="525" actId="20577"/>
      <pc:docMkLst>
        <pc:docMk/>
      </pc:docMkLst>
      <pc:sldChg chg="modSp">
        <pc:chgData name="Bodil Mygind Madsen (BMM | OJ)" userId="98cdf45a-2462-490c-8870-0598fa7ff2fe" providerId="ADAL" clId="{E713EFE5-DAC8-4206-9BC2-5A3E68B45197}" dt="2021-10-27T18:26:47.687" v="34" actId="20577"/>
        <pc:sldMkLst>
          <pc:docMk/>
          <pc:sldMk cId="585023692" sldId="821"/>
        </pc:sldMkLst>
        <pc:spChg chg="mod">
          <ac:chgData name="Bodil Mygind Madsen (BMM | OJ)" userId="98cdf45a-2462-490c-8870-0598fa7ff2fe" providerId="ADAL" clId="{E713EFE5-DAC8-4206-9BC2-5A3E68B45197}" dt="2021-10-27T18:26:47.687" v="34" actId="20577"/>
          <ac:spMkLst>
            <pc:docMk/>
            <pc:sldMk cId="585023692" sldId="821"/>
            <ac:spMk id="3" creationId="{0FE02942-4B78-44A9-BCF9-0F42E1D60980}"/>
          </ac:spMkLst>
        </pc:spChg>
      </pc:sldChg>
      <pc:sldChg chg="modSp">
        <pc:chgData name="Bodil Mygind Madsen (BMM | OJ)" userId="98cdf45a-2462-490c-8870-0598fa7ff2fe" providerId="ADAL" clId="{E713EFE5-DAC8-4206-9BC2-5A3E68B45197}" dt="2021-10-27T18:28:07.776" v="78" actId="20577"/>
        <pc:sldMkLst>
          <pc:docMk/>
          <pc:sldMk cId="3487548367" sldId="822"/>
        </pc:sldMkLst>
        <pc:spChg chg="mod">
          <ac:chgData name="Bodil Mygind Madsen (BMM | OJ)" userId="98cdf45a-2462-490c-8870-0598fa7ff2fe" providerId="ADAL" clId="{E713EFE5-DAC8-4206-9BC2-5A3E68B45197}" dt="2021-10-27T18:28:07.776" v="78" actId="20577"/>
          <ac:spMkLst>
            <pc:docMk/>
            <pc:sldMk cId="3487548367" sldId="822"/>
            <ac:spMk id="3" creationId="{00000000-0000-0000-0000-000000000000}"/>
          </ac:spMkLst>
        </pc:spChg>
      </pc:sldChg>
      <pc:sldChg chg="modSp">
        <pc:chgData name="Bodil Mygind Madsen (BMM | OJ)" userId="98cdf45a-2462-490c-8870-0598fa7ff2fe" providerId="ADAL" clId="{E713EFE5-DAC8-4206-9BC2-5A3E68B45197}" dt="2021-10-27T18:54:54.187" v="507" actId="20577"/>
        <pc:sldMkLst>
          <pc:docMk/>
          <pc:sldMk cId="1584445720" sldId="823"/>
        </pc:sldMkLst>
        <pc:spChg chg="mod">
          <ac:chgData name="Bodil Mygind Madsen (BMM | OJ)" userId="98cdf45a-2462-490c-8870-0598fa7ff2fe" providerId="ADAL" clId="{E713EFE5-DAC8-4206-9BC2-5A3E68B45197}" dt="2021-10-27T18:54:54.187" v="507" actId="20577"/>
          <ac:spMkLst>
            <pc:docMk/>
            <pc:sldMk cId="1584445720" sldId="823"/>
            <ac:spMk id="3" creationId="{00000000-0000-0000-0000-000000000000}"/>
          </ac:spMkLst>
        </pc:spChg>
      </pc:sldChg>
      <pc:sldChg chg="modSp">
        <pc:chgData name="Bodil Mygind Madsen (BMM | OJ)" userId="98cdf45a-2462-490c-8870-0598fa7ff2fe" providerId="ADAL" clId="{E713EFE5-DAC8-4206-9BC2-5A3E68B45197}" dt="2021-10-27T18:28:51.989" v="79" actId="20577"/>
        <pc:sldMkLst>
          <pc:docMk/>
          <pc:sldMk cId="3100448623" sldId="824"/>
        </pc:sldMkLst>
        <pc:spChg chg="mod">
          <ac:chgData name="Bodil Mygind Madsen (BMM | OJ)" userId="98cdf45a-2462-490c-8870-0598fa7ff2fe" providerId="ADAL" clId="{E713EFE5-DAC8-4206-9BC2-5A3E68B45197}" dt="2021-10-27T18:28:51.989" v="79" actId="20577"/>
          <ac:spMkLst>
            <pc:docMk/>
            <pc:sldMk cId="3100448623" sldId="824"/>
            <ac:spMk id="3" creationId="{CB657453-E6A5-41CF-8209-33791CB200CF}"/>
          </ac:spMkLst>
        </pc:spChg>
      </pc:sldChg>
      <pc:sldChg chg="modSp">
        <pc:chgData name="Bodil Mygind Madsen (BMM | OJ)" userId="98cdf45a-2462-490c-8870-0598fa7ff2fe" providerId="ADAL" clId="{E713EFE5-DAC8-4206-9BC2-5A3E68B45197}" dt="2021-10-27T18:30:00.314" v="110" actId="20577"/>
        <pc:sldMkLst>
          <pc:docMk/>
          <pc:sldMk cId="2938893352" sldId="825"/>
        </pc:sldMkLst>
        <pc:spChg chg="mod">
          <ac:chgData name="Bodil Mygind Madsen (BMM | OJ)" userId="98cdf45a-2462-490c-8870-0598fa7ff2fe" providerId="ADAL" clId="{E713EFE5-DAC8-4206-9BC2-5A3E68B45197}" dt="2021-10-27T18:30:00.314" v="110" actId="20577"/>
          <ac:spMkLst>
            <pc:docMk/>
            <pc:sldMk cId="2938893352" sldId="825"/>
            <ac:spMk id="3" creationId="{EF3453FC-EA72-412A-82E1-89804CBEF767}"/>
          </ac:spMkLst>
        </pc:spChg>
        <pc:spChg chg="mod">
          <ac:chgData name="Bodil Mygind Madsen (BMM | OJ)" userId="98cdf45a-2462-490c-8870-0598fa7ff2fe" providerId="ADAL" clId="{E713EFE5-DAC8-4206-9BC2-5A3E68B45197}" dt="2021-10-27T18:29:29.593" v="89" actId="20577"/>
          <ac:spMkLst>
            <pc:docMk/>
            <pc:sldMk cId="2938893352" sldId="825"/>
            <ac:spMk id="8" creationId="{00000000-0000-0000-0000-000000000000}"/>
          </ac:spMkLst>
        </pc:spChg>
      </pc:sldChg>
      <pc:sldChg chg="modSp">
        <pc:chgData name="Bodil Mygind Madsen (BMM | OJ)" userId="98cdf45a-2462-490c-8870-0598fa7ff2fe" providerId="ADAL" clId="{E713EFE5-DAC8-4206-9BC2-5A3E68B45197}" dt="2021-10-27T18:30:47.131" v="126" actId="6549"/>
        <pc:sldMkLst>
          <pc:docMk/>
          <pc:sldMk cId="4026464580" sldId="827"/>
        </pc:sldMkLst>
        <pc:spChg chg="mod">
          <ac:chgData name="Bodil Mygind Madsen (BMM | OJ)" userId="98cdf45a-2462-490c-8870-0598fa7ff2fe" providerId="ADAL" clId="{E713EFE5-DAC8-4206-9BC2-5A3E68B45197}" dt="2021-10-27T18:30:47.131" v="126" actId="6549"/>
          <ac:spMkLst>
            <pc:docMk/>
            <pc:sldMk cId="4026464580" sldId="827"/>
            <ac:spMk id="3" creationId="{79095079-34D4-4D6C-B463-61D35D128F57}"/>
          </ac:spMkLst>
        </pc:spChg>
      </pc:sldChg>
      <pc:sldChg chg="modSp">
        <pc:chgData name="Bodil Mygind Madsen (BMM | OJ)" userId="98cdf45a-2462-490c-8870-0598fa7ff2fe" providerId="ADAL" clId="{E713EFE5-DAC8-4206-9BC2-5A3E68B45197}" dt="2021-10-27T18:31:38.117" v="136" actId="20577"/>
        <pc:sldMkLst>
          <pc:docMk/>
          <pc:sldMk cId="263177419" sldId="828"/>
        </pc:sldMkLst>
        <pc:spChg chg="mod">
          <ac:chgData name="Bodil Mygind Madsen (BMM | OJ)" userId="98cdf45a-2462-490c-8870-0598fa7ff2fe" providerId="ADAL" clId="{E713EFE5-DAC8-4206-9BC2-5A3E68B45197}" dt="2021-10-27T18:31:38.117" v="136" actId="20577"/>
          <ac:spMkLst>
            <pc:docMk/>
            <pc:sldMk cId="263177419" sldId="828"/>
            <ac:spMk id="3" creationId="{D4E3213C-E57F-43F4-8B9F-D52F196865AB}"/>
          </ac:spMkLst>
        </pc:spChg>
      </pc:sldChg>
      <pc:sldChg chg="modSp">
        <pc:chgData name="Bodil Mygind Madsen (BMM | OJ)" userId="98cdf45a-2462-490c-8870-0598fa7ff2fe" providerId="ADAL" clId="{E713EFE5-DAC8-4206-9BC2-5A3E68B45197}" dt="2021-10-27T18:32:44.020" v="137" actId="20577"/>
        <pc:sldMkLst>
          <pc:docMk/>
          <pc:sldMk cId="1040606999" sldId="830"/>
        </pc:sldMkLst>
        <pc:spChg chg="mod">
          <ac:chgData name="Bodil Mygind Madsen (BMM | OJ)" userId="98cdf45a-2462-490c-8870-0598fa7ff2fe" providerId="ADAL" clId="{E713EFE5-DAC8-4206-9BC2-5A3E68B45197}" dt="2021-10-27T18:32:44.020" v="137" actId="20577"/>
          <ac:spMkLst>
            <pc:docMk/>
            <pc:sldMk cId="1040606999" sldId="830"/>
            <ac:spMk id="3" creationId="{E1C73D41-5AA2-4951-8ABC-F1A53E2AAC7D}"/>
          </ac:spMkLst>
        </pc:spChg>
      </pc:sldChg>
      <pc:sldChg chg="modSp">
        <pc:chgData name="Bodil Mygind Madsen (BMM | OJ)" userId="98cdf45a-2462-490c-8870-0598fa7ff2fe" providerId="ADAL" clId="{E713EFE5-DAC8-4206-9BC2-5A3E68B45197}" dt="2021-10-27T18:35:13.531" v="138" actId="20577"/>
        <pc:sldMkLst>
          <pc:docMk/>
          <pc:sldMk cId="1299830146" sldId="835"/>
        </pc:sldMkLst>
        <pc:spChg chg="mod">
          <ac:chgData name="Bodil Mygind Madsen (BMM | OJ)" userId="98cdf45a-2462-490c-8870-0598fa7ff2fe" providerId="ADAL" clId="{E713EFE5-DAC8-4206-9BC2-5A3E68B45197}" dt="2021-10-27T18:35:13.531" v="138" actId="20577"/>
          <ac:spMkLst>
            <pc:docMk/>
            <pc:sldMk cId="1299830146" sldId="835"/>
            <ac:spMk id="8" creationId="{00000000-0000-0000-0000-000000000000}"/>
          </ac:spMkLst>
        </pc:spChg>
      </pc:sldChg>
      <pc:sldChg chg="modSp">
        <pc:chgData name="Bodil Mygind Madsen (BMM | OJ)" userId="98cdf45a-2462-490c-8870-0598fa7ff2fe" providerId="ADAL" clId="{E713EFE5-DAC8-4206-9BC2-5A3E68B45197}" dt="2021-10-27T18:36:17.443" v="179" actId="20577"/>
        <pc:sldMkLst>
          <pc:docMk/>
          <pc:sldMk cId="2617037061" sldId="836"/>
        </pc:sldMkLst>
        <pc:spChg chg="mod">
          <ac:chgData name="Bodil Mygind Madsen (BMM | OJ)" userId="98cdf45a-2462-490c-8870-0598fa7ff2fe" providerId="ADAL" clId="{E713EFE5-DAC8-4206-9BC2-5A3E68B45197}" dt="2021-10-27T18:36:17.443" v="179" actId="20577"/>
          <ac:spMkLst>
            <pc:docMk/>
            <pc:sldMk cId="2617037061" sldId="836"/>
            <ac:spMk id="6" creationId="{D27E30D9-9F14-47FB-97C4-79CAE6359341}"/>
          </ac:spMkLst>
        </pc:spChg>
      </pc:sldChg>
      <pc:sldChg chg="modSp">
        <pc:chgData name="Bodil Mygind Madsen (BMM | OJ)" userId="98cdf45a-2462-490c-8870-0598fa7ff2fe" providerId="ADAL" clId="{E713EFE5-DAC8-4206-9BC2-5A3E68B45197}" dt="2021-10-27T18:38:48.424" v="205" actId="20577"/>
        <pc:sldMkLst>
          <pc:docMk/>
          <pc:sldMk cId="3596722736" sldId="837"/>
        </pc:sldMkLst>
        <pc:spChg chg="mod">
          <ac:chgData name="Bodil Mygind Madsen (BMM | OJ)" userId="98cdf45a-2462-490c-8870-0598fa7ff2fe" providerId="ADAL" clId="{E713EFE5-DAC8-4206-9BC2-5A3E68B45197}" dt="2021-10-27T18:38:48.424" v="205" actId="20577"/>
          <ac:spMkLst>
            <pc:docMk/>
            <pc:sldMk cId="3596722736" sldId="837"/>
            <ac:spMk id="3" creationId="{2F2984B1-80D5-44F3-985D-58285961B1B9}"/>
          </ac:spMkLst>
        </pc:spChg>
      </pc:sldChg>
      <pc:sldChg chg="modSp">
        <pc:chgData name="Bodil Mygind Madsen (BMM | OJ)" userId="98cdf45a-2462-490c-8870-0598fa7ff2fe" providerId="ADAL" clId="{E713EFE5-DAC8-4206-9BC2-5A3E68B45197}" dt="2021-10-27T18:39:52.460" v="245" actId="20577"/>
        <pc:sldMkLst>
          <pc:docMk/>
          <pc:sldMk cId="1414032276" sldId="838"/>
        </pc:sldMkLst>
        <pc:spChg chg="mod">
          <ac:chgData name="Bodil Mygind Madsen (BMM | OJ)" userId="98cdf45a-2462-490c-8870-0598fa7ff2fe" providerId="ADAL" clId="{E713EFE5-DAC8-4206-9BC2-5A3E68B45197}" dt="2021-10-27T18:39:52.460" v="245" actId="20577"/>
          <ac:spMkLst>
            <pc:docMk/>
            <pc:sldMk cId="1414032276" sldId="838"/>
            <ac:spMk id="3" creationId="{00000000-0000-0000-0000-000000000000}"/>
          </ac:spMkLst>
        </pc:spChg>
      </pc:sldChg>
      <pc:sldChg chg="modSp">
        <pc:chgData name="Bodil Mygind Madsen (BMM | OJ)" userId="98cdf45a-2462-490c-8870-0598fa7ff2fe" providerId="ADAL" clId="{E713EFE5-DAC8-4206-9BC2-5A3E68B45197}" dt="2021-10-27T18:40:46.569" v="262" actId="20577"/>
        <pc:sldMkLst>
          <pc:docMk/>
          <pc:sldMk cId="1067781214" sldId="840"/>
        </pc:sldMkLst>
        <pc:spChg chg="mod">
          <ac:chgData name="Bodil Mygind Madsen (BMM | OJ)" userId="98cdf45a-2462-490c-8870-0598fa7ff2fe" providerId="ADAL" clId="{E713EFE5-DAC8-4206-9BC2-5A3E68B45197}" dt="2021-10-27T18:40:46.569" v="262" actId="20577"/>
          <ac:spMkLst>
            <pc:docMk/>
            <pc:sldMk cId="1067781214" sldId="840"/>
            <ac:spMk id="3" creationId="{F1AD76E5-14F1-4A1D-83F1-47116D579B95}"/>
          </ac:spMkLst>
        </pc:spChg>
      </pc:sldChg>
      <pc:sldChg chg="modSp">
        <pc:chgData name="Bodil Mygind Madsen (BMM | OJ)" userId="98cdf45a-2462-490c-8870-0598fa7ff2fe" providerId="ADAL" clId="{E713EFE5-DAC8-4206-9BC2-5A3E68B45197}" dt="2021-10-27T19:00:35.001" v="525" actId="20577"/>
        <pc:sldMkLst>
          <pc:docMk/>
          <pc:sldMk cId="1299399554" sldId="843"/>
        </pc:sldMkLst>
        <pc:spChg chg="mod">
          <ac:chgData name="Bodil Mygind Madsen (BMM | OJ)" userId="98cdf45a-2462-490c-8870-0598fa7ff2fe" providerId="ADAL" clId="{E713EFE5-DAC8-4206-9BC2-5A3E68B45197}" dt="2021-10-27T19:00:35.001" v="525" actId="20577"/>
          <ac:spMkLst>
            <pc:docMk/>
            <pc:sldMk cId="1299399554" sldId="843"/>
            <ac:spMk id="6" creationId="{00000000-0000-0000-0000-000000000000}"/>
          </ac:spMkLst>
        </pc:spChg>
      </pc:sldChg>
      <pc:sldChg chg="modSp">
        <pc:chgData name="Bodil Mygind Madsen (BMM | OJ)" userId="98cdf45a-2462-490c-8870-0598fa7ff2fe" providerId="ADAL" clId="{E713EFE5-DAC8-4206-9BC2-5A3E68B45197}" dt="2021-10-27T18:42:19.234" v="264" actId="20577"/>
        <pc:sldMkLst>
          <pc:docMk/>
          <pc:sldMk cId="3836875609" sldId="844"/>
        </pc:sldMkLst>
        <pc:spChg chg="mod">
          <ac:chgData name="Bodil Mygind Madsen (BMM | OJ)" userId="98cdf45a-2462-490c-8870-0598fa7ff2fe" providerId="ADAL" clId="{E713EFE5-DAC8-4206-9BC2-5A3E68B45197}" dt="2021-10-27T18:42:19.234" v="264" actId="20577"/>
          <ac:spMkLst>
            <pc:docMk/>
            <pc:sldMk cId="3836875609" sldId="844"/>
            <ac:spMk id="7" creationId="{00000000-0000-0000-0000-000000000000}"/>
          </ac:spMkLst>
        </pc:spChg>
      </pc:sldChg>
      <pc:sldChg chg="modSp">
        <pc:chgData name="Bodil Mygind Madsen (BMM | OJ)" userId="98cdf45a-2462-490c-8870-0598fa7ff2fe" providerId="ADAL" clId="{E713EFE5-DAC8-4206-9BC2-5A3E68B45197}" dt="2021-10-27T18:43:07.349" v="283" actId="20577"/>
        <pc:sldMkLst>
          <pc:docMk/>
          <pc:sldMk cId="86091485" sldId="845"/>
        </pc:sldMkLst>
        <pc:spChg chg="mod">
          <ac:chgData name="Bodil Mygind Madsen (BMM | OJ)" userId="98cdf45a-2462-490c-8870-0598fa7ff2fe" providerId="ADAL" clId="{E713EFE5-DAC8-4206-9BC2-5A3E68B45197}" dt="2021-10-27T18:43:07.349" v="283" actId="20577"/>
          <ac:spMkLst>
            <pc:docMk/>
            <pc:sldMk cId="86091485" sldId="845"/>
            <ac:spMk id="8" creationId="{00000000-0000-0000-0000-000000000000}"/>
          </ac:spMkLst>
        </pc:spChg>
      </pc:sldChg>
      <pc:sldChg chg="modSp">
        <pc:chgData name="Bodil Mygind Madsen (BMM | OJ)" userId="98cdf45a-2462-490c-8870-0598fa7ff2fe" providerId="ADAL" clId="{E713EFE5-DAC8-4206-9BC2-5A3E68B45197}" dt="2021-10-27T18:45:14.040" v="328" actId="20577"/>
        <pc:sldMkLst>
          <pc:docMk/>
          <pc:sldMk cId="3819490462" sldId="848"/>
        </pc:sldMkLst>
        <pc:spChg chg="mod">
          <ac:chgData name="Bodil Mygind Madsen (BMM | OJ)" userId="98cdf45a-2462-490c-8870-0598fa7ff2fe" providerId="ADAL" clId="{E713EFE5-DAC8-4206-9BC2-5A3E68B45197}" dt="2021-10-27T18:45:14.040" v="328" actId="20577"/>
          <ac:spMkLst>
            <pc:docMk/>
            <pc:sldMk cId="3819490462" sldId="848"/>
            <ac:spMk id="3" creationId="{2F2984B1-80D5-44F3-985D-58285961B1B9}"/>
          </ac:spMkLst>
        </pc:spChg>
      </pc:sldChg>
      <pc:sldChg chg="modSp">
        <pc:chgData name="Bodil Mygind Madsen (BMM | OJ)" userId="98cdf45a-2462-490c-8870-0598fa7ff2fe" providerId="ADAL" clId="{E713EFE5-DAC8-4206-9BC2-5A3E68B45197}" dt="2021-10-27T18:45:44.233" v="330" actId="20577"/>
        <pc:sldMkLst>
          <pc:docMk/>
          <pc:sldMk cId="1402767728" sldId="849"/>
        </pc:sldMkLst>
        <pc:spChg chg="mod">
          <ac:chgData name="Bodil Mygind Madsen (BMM | OJ)" userId="98cdf45a-2462-490c-8870-0598fa7ff2fe" providerId="ADAL" clId="{E713EFE5-DAC8-4206-9BC2-5A3E68B45197}" dt="2021-10-27T18:45:44.233" v="330" actId="20577"/>
          <ac:spMkLst>
            <pc:docMk/>
            <pc:sldMk cId="1402767728" sldId="849"/>
            <ac:spMk id="3" creationId="{2F2984B1-80D5-44F3-985D-58285961B1B9}"/>
          </ac:spMkLst>
        </pc:spChg>
      </pc:sldChg>
      <pc:sldChg chg="modSp">
        <pc:chgData name="Bodil Mygind Madsen (BMM | OJ)" userId="98cdf45a-2462-490c-8870-0598fa7ff2fe" providerId="ADAL" clId="{E713EFE5-DAC8-4206-9BC2-5A3E68B45197}" dt="2021-10-27T18:49:20.380" v="492" actId="20577"/>
        <pc:sldMkLst>
          <pc:docMk/>
          <pc:sldMk cId="2642945013" sldId="850"/>
        </pc:sldMkLst>
        <pc:spChg chg="mod">
          <ac:chgData name="Bodil Mygind Madsen (BMM | OJ)" userId="98cdf45a-2462-490c-8870-0598fa7ff2fe" providerId="ADAL" clId="{E713EFE5-DAC8-4206-9BC2-5A3E68B45197}" dt="2021-10-27T18:46:24.406" v="365" actId="20577"/>
          <ac:spMkLst>
            <pc:docMk/>
            <pc:sldMk cId="2642945013" sldId="850"/>
            <ac:spMk id="8" creationId="{00000000-0000-0000-0000-000000000000}"/>
          </ac:spMkLst>
        </pc:spChg>
        <pc:spChg chg="mod">
          <ac:chgData name="Bodil Mygind Madsen (BMM | OJ)" userId="98cdf45a-2462-490c-8870-0598fa7ff2fe" providerId="ADAL" clId="{E713EFE5-DAC8-4206-9BC2-5A3E68B45197}" dt="2021-10-27T18:46:34.658" v="377" actId="20577"/>
          <ac:spMkLst>
            <pc:docMk/>
            <pc:sldMk cId="2642945013" sldId="850"/>
            <ac:spMk id="9" creationId="{00000000-0000-0000-0000-000000000000}"/>
          </ac:spMkLst>
        </pc:spChg>
        <pc:spChg chg="mod">
          <ac:chgData name="Bodil Mygind Madsen (BMM | OJ)" userId="98cdf45a-2462-490c-8870-0598fa7ff2fe" providerId="ADAL" clId="{E713EFE5-DAC8-4206-9BC2-5A3E68B45197}" dt="2021-10-27T18:46:45.417" v="387" actId="20577"/>
          <ac:spMkLst>
            <pc:docMk/>
            <pc:sldMk cId="2642945013" sldId="850"/>
            <ac:spMk id="11" creationId="{00000000-0000-0000-0000-000000000000}"/>
          </ac:spMkLst>
        </pc:spChg>
        <pc:spChg chg="mod">
          <ac:chgData name="Bodil Mygind Madsen (BMM | OJ)" userId="98cdf45a-2462-490c-8870-0598fa7ff2fe" providerId="ADAL" clId="{E713EFE5-DAC8-4206-9BC2-5A3E68B45197}" dt="2021-10-27T18:47:01.214" v="401" actId="20577"/>
          <ac:spMkLst>
            <pc:docMk/>
            <pc:sldMk cId="2642945013" sldId="850"/>
            <ac:spMk id="14" creationId="{00000000-0000-0000-0000-000000000000}"/>
          </ac:spMkLst>
        </pc:spChg>
        <pc:spChg chg="mod">
          <ac:chgData name="Bodil Mygind Madsen (BMM | OJ)" userId="98cdf45a-2462-490c-8870-0598fa7ff2fe" providerId="ADAL" clId="{E713EFE5-DAC8-4206-9BC2-5A3E68B45197}" dt="2021-10-27T18:47:11.278" v="411" actId="20577"/>
          <ac:spMkLst>
            <pc:docMk/>
            <pc:sldMk cId="2642945013" sldId="850"/>
            <ac:spMk id="16" creationId="{00000000-0000-0000-0000-000000000000}"/>
          </ac:spMkLst>
        </pc:spChg>
        <pc:spChg chg="mod">
          <ac:chgData name="Bodil Mygind Madsen (BMM | OJ)" userId="98cdf45a-2462-490c-8870-0598fa7ff2fe" providerId="ADAL" clId="{E713EFE5-DAC8-4206-9BC2-5A3E68B45197}" dt="2021-10-27T18:49:20.380" v="492" actId="20577"/>
          <ac:spMkLst>
            <pc:docMk/>
            <pc:sldMk cId="2642945013" sldId="850"/>
            <ac:spMk id="19" creationId="{00000000-0000-0000-0000-000000000000}"/>
          </ac:spMkLst>
        </pc:spChg>
        <pc:spChg chg="mod">
          <ac:chgData name="Bodil Mygind Madsen (BMM | OJ)" userId="98cdf45a-2462-490c-8870-0598fa7ff2fe" providerId="ADAL" clId="{E713EFE5-DAC8-4206-9BC2-5A3E68B45197}" dt="2021-10-27T18:47:47.937" v="433" actId="20577"/>
          <ac:spMkLst>
            <pc:docMk/>
            <pc:sldMk cId="2642945013" sldId="850"/>
            <ac:spMk id="21" creationId="{00000000-0000-0000-0000-000000000000}"/>
          </ac:spMkLst>
        </pc:spChg>
        <pc:spChg chg="mod">
          <ac:chgData name="Bodil Mygind Madsen (BMM | OJ)" userId="98cdf45a-2462-490c-8870-0598fa7ff2fe" providerId="ADAL" clId="{E713EFE5-DAC8-4206-9BC2-5A3E68B45197}" dt="2021-10-27T18:48:01.335" v="450" actId="20577"/>
          <ac:spMkLst>
            <pc:docMk/>
            <pc:sldMk cId="2642945013" sldId="850"/>
            <ac:spMk id="23" creationId="{00000000-0000-0000-0000-000000000000}"/>
          </ac:spMkLst>
        </pc:spChg>
        <pc:spChg chg="mod">
          <ac:chgData name="Bodil Mygind Madsen (BMM | OJ)" userId="98cdf45a-2462-490c-8870-0598fa7ff2fe" providerId="ADAL" clId="{E713EFE5-DAC8-4206-9BC2-5A3E68B45197}" dt="2021-10-27T18:48:11.391" v="460" actId="20577"/>
          <ac:spMkLst>
            <pc:docMk/>
            <pc:sldMk cId="2642945013" sldId="850"/>
            <ac:spMk id="25" creationId="{00000000-0000-0000-0000-000000000000}"/>
          </ac:spMkLst>
        </pc:spChg>
        <pc:spChg chg="mod">
          <ac:chgData name="Bodil Mygind Madsen (BMM | OJ)" userId="98cdf45a-2462-490c-8870-0598fa7ff2fe" providerId="ADAL" clId="{E713EFE5-DAC8-4206-9BC2-5A3E68B45197}" dt="2021-10-27T18:48:18.738" v="470" actId="20577"/>
          <ac:spMkLst>
            <pc:docMk/>
            <pc:sldMk cId="2642945013" sldId="850"/>
            <ac:spMk id="28" creationId="{00000000-0000-0000-0000-000000000000}"/>
          </ac:spMkLst>
        </pc:spChg>
        <pc:spChg chg="mod">
          <ac:chgData name="Bodil Mygind Madsen (BMM | OJ)" userId="98cdf45a-2462-490c-8870-0598fa7ff2fe" providerId="ADAL" clId="{E713EFE5-DAC8-4206-9BC2-5A3E68B45197}" dt="2021-10-27T18:48:25.891" v="480" actId="20577"/>
          <ac:spMkLst>
            <pc:docMk/>
            <pc:sldMk cId="2642945013" sldId="850"/>
            <ac:spMk id="30" creationId="{00000000-0000-0000-0000-000000000000}"/>
          </ac:spMkLst>
        </pc:spChg>
        <pc:spChg chg="mod">
          <ac:chgData name="Bodil Mygind Madsen (BMM | OJ)" userId="98cdf45a-2462-490c-8870-0598fa7ff2fe" providerId="ADAL" clId="{E713EFE5-DAC8-4206-9BC2-5A3E68B45197}" dt="2021-10-27T18:46:12.077" v="350" actId="20577"/>
          <ac:spMkLst>
            <pc:docMk/>
            <pc:sldMk cId="2642945013" sldId="850"/>
            <ac:spMk id="32" creationId="{00000000-0000-0000-0000-000000000000}"/>
          </ac:spMkLst>
        </pc:spChg>
        <pc:spChg chg="mod">
          <ac:chgData name="Bodil Mygind Madsen (BMM | OJ)" userId="98cdf45a-2462-490c-8870-0598fa7ff2fe" providerId="ADAL" clId="{E713EFE5-DAC8-4206-9BC2-5A3E68B45197}" dt="2021-10-27T18:45:57.684" v="340" actId="20577"/>
          <ac:spMkLst>
            <pc:docMk/>
            <pc:sldMk cId="2642945013" sldId="850"/>
            <ac:spMk id="36" creationId="{00000000-0000-0000-0000-000000000000}"/>
          </ac:spMkLst>
        </pc:spChg>
      </pc:sldChg>
      <pc:sldChg chg="modSp">
        <pc:chgData name="Bodil Mygind Madsen (BMM | OJ)" userId="98cdf45a-2462-490c-8870-0598fa7ff2fe" providerId="ADAL" clId="{E713EFE5-DAC8-4206-9BC2-5A3E68B45197}" dt="2021-10-27T18:49:48.622" v="494" actId="20577"/>
        <pc:sldMkLst>
          <pc:docMk/>
          <pc:sldMk cId="3289754131" sldId="852"/>
        </pc:sldMkLst>
        <pc:spChg chg="mod">
          <ac:chgData name="Bodil Mygind Madsen (BMM | OJ)" userId="98cdf45a-2462-490c-8870-0598fa7ff2fe" providerId="ADAL" clId="{E713EFE5-DAC8-4206-9BC2-5A3E68B45197}" dt="2021-10-27T18:49:48.622" v="494" actId="20577"/>
          <ac:spMkLst>
            <pc:docMk/>
            <pc:sldMk cId="3289754131" sldId="852"/>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FE5B4EDC-59C0-49C7-8ADA-5A781B329E02}" type="datetimeFigureOut">
              <a:rPr lang="en-US"/>
              <a:t>1/30/2022</a:t>
            </a:fld>
            <a:endParaRPr/>
          </a:p>
        </p:txBody>
      </p:sp>
      <p:sp>
        <p:nvSpPr>
          <p:cNvPr id="4" name="Footer Placeholder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79429053-DC2A-4342-ADD4-2FD729D91E2C}" type="slidenum">
              <a:rPr/>
              <a:t>‹#›</a:t>
            </a:fld>
            <a:endParaRPr/>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F2D8D46A-B586-417D-BFBD-8C8FE0AAF762}" type="datetimeFigureOut">
              <a:rPr lang="en-US"/>
              <a:t>1/30/2022</a:t>
            </a:fld>
            <a:endParaRPr/>
          </a:p>
        </p:txBody>
      </p:sp>
      <p:sp>
        <p:nvSpPr>
          <p:cNvPr id="4" name="Slide Image Placeholder 3"/>
          <p:cNvSpPr>
            <a:spLocks noGrp="1" noRot="1" noChangeAspect="1"/>
          </p:cNvSpPr>
          <p:nvPr>
            <p:ph type="sldImg" idx="2"/>
          </p:nvPr>
        </p:nvSpPr>
        <p:spPr>
          <a:xfrm>
            <a:off x="92075" y="746125"/>
            <a:ext cx="6621463" cy="3725863"/>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3EBA5BD7-F043-4D1B-AA17-CD412FC534DE}" type="slidenum">
              <a:rPr/>
              <a:t>‹#›</a:t>
            </a:fld>
            <a:endParaRPr/>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hf hdr="0" dt="0"/>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8700" y="8963"/>
            <a:ext cx="12180125" cy="6197114"/>
          </a:xfrm>
          <a:prstGeom prst="rect">
            <a:avLst/>
          </a:prstGeom>
        </p:spPr>
      </p:pic>
      <p:pic>
        <p:nvPicPr>
          <p:cNvPr id="12" name="Picture 11"/>
          <p:cNvPicPr>
            <a:picLocks noChangeAspect="1"/>
          </p:cNvPicPr>
          <p:nvPr userDrawn="1"/>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0" y="0"/>
            <a:ext cx="12188826" cy="6201541"/>
          </a:xfrm>
          <a:prstGeom prst="rect">
            <a:avLst/>
          </a:prstGeom>
        </p:spPr>
      </p:pic>
      <p:sp>
        <p:nvSpPr>
          <p:cNvPr id="2" name="Title 1"/>
          <p:cNvSpPr>
            <a:spLocks noGrp="1"/>
          </p:cNvSpPr>
          <p:nvPr>
            <p:ph type="ctrTitle"/>
          </p:nvPr>
        </p:nvSpPr>
        <p:spPr>
          <a:xfrm>
            <a:off x="1914630" y="1788454"/>
            <a:ext cx="8359052" cy="2098226"/>
          </a:xfrm>
        </p:spPr>
        <p:txBody>
          <a:bodyPr anchor="b">
            <a:noAutofit/>
          </a:bodyPr>
          <a:lstStyle>
            <a:lvl1pPr algn="ctr">
              <a:defRPr sz="7198" cap="all" baseline="0">
                <a:solidFill>
                  <a:schemeClr val="bg2"/>
                </a:solidFill>
              </a:defRPr>
            </a:lvl1pPr>
          </a:lstStyle>
          <a:p>
            <a:r>
              <a:rPr lang="en-US" dirty="0"/>
              <a:t>Click to edit Master title style</a:t>
            </a:r>
          </a:p>
        </p:txBody>
      </p:sp>
      <p:sp>
        <p:nvSpPr>
          <p:cNvPr id="3" name="Subtitle 2"/>
          <p:cNvSpPr>
            <a:spLocks noGrp="1"/>
          </p:cNvSpPr>
          <p:nvPr>
            <p:ph type="subTitle" idx="1"/>
          </p:nvPr>
        </p:nvSpPr>
        <p:spPr>
          <a:xfrm>
            <a:off x="2679209" y="3956280"/>
            <a:ext cx="6829894" cy="1086237"/>
          </a:xfrm>
        </p:spPr>
        <p:txBody>
          <a:bodyPr>
            <a:normAutofit/>
          </a:bodyPr>
          <a:lstStyle>
            <a:lvl1pPr marL="0" indent="0" algn="ctr">
              <a:lnSpc>
                <a:spcPct val="112000"/>
              </a:lnSpc>
              <a:spcBef>
                <a:spcPts val="0"/>
              </a:spcBef>
              <a:spcAft>
                <a:spcPts val="0"/>
              </a:spcAft>
              <a:buNone/>
              <a:defRPr sz="2299">
                <a:solidFill>
                  <a:schemeClr val="bg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10588712" y="6429772"/>
            <a:ext cx="1595876" cy="404614"/>
          </a:xfrm>
        </p:spPr>
        <p:txBody>
          <a:bodyPr/>
          <a:lstStyle>
            <a:lvl1pPr>
              <a:defRPr baseline="0">
                <a:solidFill>
                  <a:schemeClr val="tx2"/>
                </a:solidFill>
              </a:defRPr>
            </a:lvl1pPr>
          </a:lstStyle>
          <a:p>
            <a:fld id="{C014DD1E-5D91-48A3-AD6D-45FBA980D106}" type="slidenum">
              <a:rPr lang="en-GB" smtClean="0"/>
              <a:t>‹#›</a:t>
            </a:fld>
            <a:endParaRPr lang="en-GB"/>
          </a:p>
        </p:txBody>
      </p:sp>
      <p:pic>
        <p:nvPicPr>
          <p:cNvPr id="4" name="Picture 3"/>
          <p:cNvPicPr>
            <a:picLocks noChangeAspect="1"/>
          </p:cNvPicPr>
          <p:nvPr userDrawn="1"/>
        </p:nvPicPr>
        <p:blipFill>
          <a:blip r:embed="rId5"/>
          <a:stretch>
            <a:fillRect/>
          </a:stretch>
        </p:blipFill>
        <p:spPr>
          <a:xfrm>
            <a:off x="134354" y="6217865"/>
            <a:ext cx="2255716" cy="640135"/>
          </a:xfrm>
          <a:prstGeom prst="rect">
            <a:avLst/>
          </a:prstGeom>
        </p:spPr>
      </p:pic>
      <p:pic>
        <p:nvPicPr>
          <p:cNvPr id="9" name="Picture 8"/>
          <p:cNvPicPr>
            <a:picLocks noChangeAspect="1"/>
          </p:cNvPicPr>
          <p:nvPr userDrawn="1"/>
        </p:nvPicPr>
        <p:blipFill>
          <a:blip r:embed="rId6"/>
          <a:stretch>
            <a:fillRect/>
          </a:stretch>
        </p:blipFill>
        <p:spPr>
          <a:xfrm>
            <a:off x="2782044" y="6303215"/>
            <a:ext cx="5834378" cy="469433"/>
          </a:xfrm>
          <a:prstGeom prst="rect">
            <a:avLst/>
          </a:prstGeom>
        </p:spPr>
      </p:pic>
      <p:pic>
        <p:nvPicPr>
          <p:cNvPr id="8" name="Picture 7"/>
          <p:cNvPicPr>
            <a:picLocks noChangeAspect="1"/>
          </p:cNvPicPr>
          <p:nvPr userDrawn="1"/>
        </p:nvPicPr>
        <p:blipFill>
          <a:blip r:embed="rId7"/>
          <a:stretch>
            <a:fillRect/>
          </a:stretch>
        </p:blipFill>
        <p:spPr>
          <a:xfrm>
            <a:off x="10126860" y="6303215"/>
            <a:ext cx="1414395" cy="475529"/>
          </a:xfrm>
          <a:prstGeom prst="rect">
            <a:avLst/>
          </a:prstGeom>
        </p:spPr>
      </p:pic>
      <p:cxnSp>
        <p:nvCxnSpPr>
          <p:cNvPr id="13" name="Straight Connector 12"/>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4835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rmAutofit/>
          </a:bodyPr>
          <a:lstStyle>
            <a:lvl1pPr>
              <a:lnSpc>
                <a:spcPct val="84000"/>
              </a:lnSpc>
              <a:defRPr sz="4799" baseline="0">
                <a:solidFill>
                  <a:schemeClr val="bg2"/>
                </a:solidFill>
              </a:defRPr>
            </a:lvl1pPr>
          </a:lstStyle>
          <a:p>
            <a:r>
              <a:rPr lang="en-US" dirty="0"/>
              <a:t>Click to edit Master title style</a:t>
            </a:r>
          </a:p>
        </p:txBody>
      </p:sp>
      <p:sp>
        <p:nvSpPr>
          <p:cNvPr id="3" name="Picture Placeholder 2"/>
          <p:cNvSpPr>
            <a:spLocks noGrp="1" noChangeAspect="1"/>
          </p:cNvSpPr>
          <p:nvPr>
            <p:ph type="pic" idx="1"/>
          </p:nvPr>
        </p:nvSpPr>
        <p:spPr>
          <a:xfrm>
            <a:off x="5530679" y="1"/>
            <a:ext cx="6658146" cy="6857999"/>
          </a:xfrm>
        </p:spPr>
        <p:txBody>
          <a:bodyPr anchor="t">
            <a:normAutofit/>
          </a:bodyPr>
          <a:lstStyle>
            <a:lvl1pPr marL="0" indent="0">
              <a:buNone/>
              <a:defRPr sz="1999"/>
            </a:lvl1pPr>
            <a:lvl2pPr marL="457063" indent="0">
              <a:buNone/>
              <a:defRPr sz="1999"/>
            </a:lvl2pPr>
            <a:lvl3pPr marL="914126" indent="0">
              <a:buNone/>
              <a:defRPr sz="19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723711" y="2855968"/>
            <a:ext cx="3854716" cy="3011432"/>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81761" y="6453574"/>
            <a:ext cx="1595876" cy="404614"/>
          </a:xfrm>
        </p:spPr>
        <p:txBody>
          <a:bodyPr/>
          <a:lstStyle>
            <a:lvl1pPr>
              <a:defRPr>
                <a:solidFill>
                  <a:schemeClr val="tx2"/>
                </a:solidFill>
              </a:defRPr>
            </a:lvl1pPr>
          </a:lstStyle>
          <a:p>
            <a:fld id="{C014DD1E-5D91-48A3-AD6D-45FBA980D106}" type="slidenum">
              <a:rPr lang="en-GB" smtClean="0"/>
              <a:t>‹#›</a:t>
            </a:fld>
            <a:endParaRPr lang="en-GB"/>
          </a:p>
        </p:txBody>
      </p:sp>
      <p:sp>
        <p:nvSpPr>
          <p:cNvPr id="9" name="Rectangle 8" title="Divider Bar"/>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userDrawn="1"/>
        </p:nvPicPr>
        <p:blipFill>
          <a:blip r:embed="rId2"/>
          <a:stretch>
            <a:fillRect/>
          </a:stretch>
        </p:blipFill>
        <p:spPr>
          <a:xfrm>
            <a:off x="10683689" y="95971"/>
            <a:ext cx="1414395" cy="475529"/>
          </a:xfrm>
          <a:prstGeom prst="rect">
            <a:avLst/>
          </a:prstGeom>
        </p:spPr>
      </p:pic>
      <p:pic>
        <p:nvPicPr>
          <p:cNvPr id="5" name="Picture 4"/>
          <p:cNvPicPr>
            <a:picLocks noChangeAspect="1"/>
          </p:cNvPicPr>
          <p:nvPr userDrawn="1"/>
        </p:nvPicPr>
        <p:blipFill>
          <a:blip r:embed="rId3"/>
          <a:stretch>
            <a:fillRect/>
          </a:stretch>
        </p:blipFill>
        <p:spPr>
          <a:xfrm>
            <a:off x="5759219" y="6309320"/>
            <a:ext cx="5303745" cy="426738"/>
          </a:xfrm>
          <a:prstGeom prst="rect">
            <a:avLst/>
          </a:prstGeom>
        </p:spPr>
      </p:pic>
    </p:spTree>
    <p:extLst>
      <p:ext uri="{BB962C8B-B14F-4D97-AF65-F5344CB8AC3E}">
        <p14:creationId xmlns:p14="http://schemas.microsoft.com/office/powerpoint/2010/main" val="241633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243" y="2295526"/>
            <a:ext cx="9598700" cy="3571875"/>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2892811" y="6453386"/>
            <a:ext cx="6279194" cy="404614"/>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8" name="Picture 7"/>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0578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4062" y="624156"/>
            <a:ext cx="1565358"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243" y="624156"/>
            <a:ext cx="8177511" cy="5243244"/>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5" name="Picture 4"/>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91861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14DD1E-5D91-48A3-AD6D-45FBA980D106}" type="slidenum">
              <a:rPr lang="en-GB" smtClean="0"/>
              <a:t>‹#›</a:t>
            </a:fld>
            <a:endParaRPr lang="en-GB"/>
          </a:p>
        </p:txBody>
      </p:sp>
      <p:pic>
        <p:nvPicPr>
          <p:cNvPr id="4" name="Picture 3"/>
          <p:cNvPicPr>
            <a:picLocks noChangeAspect="1"/>
          </p:cNvPicPr>
          <p:nvPr userDrawn="1"/>
        </p:nvPicPr>
        <p:blipFill>
          <a:blip r:embed="rId2"/>
          <a:stretch>
            <a:fillRect/>
          </a:stretch>
        </p:blipFill>
        <p:spPr>
          <a:xfrm>
            <a:off x="10572236" y="210271"/>
            <a:ext cx="1414395" cy="475529"/>
          </a:xfrm>
          <a:prstGeom prst="rect">
            <a:avLst/>
          </a:prstGeom>
        </p:spPr>
      </p:pic>
    </p:spTree>
    <p:extLst>
      <p:ext uri="{BB962C8B-B14F-4D97-AF65-F5344CB8AC3E}">
        <p14:creationId xmlns:p14="http://schemas.microsoft.com/office/powerpoint/2010/main" val="1466018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lum bright="70000" contrast="-70000"/>
          </a:blip>
          <a:stretch>
            <a:fillRect/>
          </a:stretch>
        </p:blipFill>
        <p:spPr>
          <a:xfrm>
            <a:off x="0" y="0"/>
            <a:ext cx="12188826" cy="6201541"/>
          </a:xfrm>
          <a:prstGeom prst="rect">
            <a:avLst/>
          </a:prstGeom>
        </p:spPr>
      </p:pic>
      <p:sp>
        <p:nvSpPr>
          <p:cNvPr id="2" name="Title 1"/>
          <p:cNvSpPr>
            <a:spLocks noGrp="1"/>
          </p:cNvSpPr>
          <p:nvPr>
            <p:ph type="title"/>
          </p:nvPr>
        </p:nvSpPr>
        <p:spPr>
          <a:xfrm>
            <a:off x="1254026" y="1222953"/>
            <a:ext cx="9610468" cy="2885338"/>
          </a:xfrm>
        </p:spPr>
        <p:txBody>
          <a:bodyPr anchor="b">
            <a:normAutofit/>
          </a:bodyPr>
          <a:lstStyle>
            <a:lvl1pPr algn="r">
              <a:defRPr sz="7198" cap="all" baseline="0">
                <a:solidFill>
                  <a:srgbClr val="004680"/>
                </a:solidFill>
              </a:defRPr>
            </a:lvl1pPr>
          </a:lstStyle>
          <a:p>
            <a:r>
              <a:rPr lang="en-US" dirty="0"/>
              <a:t>Click to edit Master title style</a:t>
            </a:r>
          </a:p>
        </p:txBody>
      </p:sp>
      <p:sp>
        <p:nvSpPr>
          <p:cNvPr id="3" name="Text Placeholder 2"/>
          <p:cNvSpPr>
            <a:spLocks noGrp="1"/>
          </p:cNvSpPr>
          <p:nvPr>
            <p:ph type="body" idx="1"/>
          </p:nvPr>
        </p:nvSpPr>
        <p:spPr>
          <a:xfrm>
            <a:off x="1254026" y="4198958"/>
            <a:ext cx="9610468" cy="1143324"/>
          </a:xfrm>
        </p:spPr>
        <p:txBody>
          <a:bodyPr/>
          <a:lstStyle>
            <a:lvl1pPr marL="0" indent="0" algn="r">
              <a:lnSpc>
                <a:spcPct val="112000"/>
              </a:lnSpc>
              <a:spcBef>
                <a:spcPts val="0"/>
              </a:spcBef>
              <a:spcAft>
                <a:spcPts val="0"/>
              </a:spcAft>
              <a:buNone/>
              <a:defRPr sz="2399">
                <a:solidFill>
                  <a:srgbClr val="004680"/>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9828123" y="6453386"/>
            <a:ext cx="1595876" cy="404614"/>
          </a:xfrm>
        </p:spPr>
        <p:txBody>
          <a:bodyPr/>
          <a:lstStyle>
            <a:lvl1pPr>
              <a:defRPr>
                <a:solidFill>
                  <a:schemeClr val="tx2"/>
                </a:solidFill>
              </a:defRPr>
            </a:lvl1pPr>
          </a:lstStyle>
          <a:p>
            <a:fld id="{C014DD1E-5D91-48A3-AD6D-45FBA980D106}" type="slidenum">
              <a:rPr lang="en-GB" smtClean="0"/>
              <a:t>‹#›</a:t>
            </a:fld>
            <a:endParaRPr lang="en-GB"/>
          </a:p>
        </p:txBody>
      </p:sp>
      <p:pic>
        <p:nvPicPr>
          <p:cNvPr id="4" name="Picture 3"/>
          <p:cNvPicPr>
            <a:picLocks noChangeAspect="1"/>
          </p:cNvPicPr>
          <p:nvPr userDrawn="1"/>
        </p:nvPicPr>
        <p:blipFill>
          <a:blip r:embed="rId3"/>
          <a:stretch>
            <a:fillRect/>
          </a:stretch>
        </p:blipFill>
        <p:spPr>
          <a:xfrm>
            <a:off x="10618693" y="260648"/>
            <a:ext cx="1414395" cy="475529"/>
          </a:xfrm>
          <a:prstGeom prst="rect">
            <a:avLst/>
          </a:prstGeom>
        </p:spPr>
      </p:pic>
      <p:cxnSp>
        <p:nvCxnSpPr>
          <p:cNvPr id="9" name="Straight Connector 8"/>
          <p:cNvCxnSpPr/>
          <p:nvPr userDrawn="1"/>
        </p:nvCxnSpPr>
        <p:spPr>
          <a:xfrm>
            <a:off x="0" y="6201541"/>
            <a:ext cx="12188825" cy="0"/>
          </a:xfrm>
          <a:prstGeom prst="line">
            <a:avLst/>
          </a:prstGeom>
          <a:ln w="66675">
            <a:solidFill>
              <a:srgbClr val="00468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4"/>
          <a:stretch>
            <a:fillRect/>
          </a:stretch>
        </p:blipFill>
        <p:spPr>
          <a:xfrm>
            <a:off x="2998068" y="6289298"/>
            <a:ext cx="5834378" cy="469433"/>
          </a:xfrm>
          <a:prstGeom prst="rect">
            <a:avLst/>
          </a:prstGeom>
          <a:solidFill>
            <a:schemeClr val="tx2"/>
          </a:solidFill>
          <a:ln>
            <a:solidFill>
              <a:srgbClr val="004680"/>
            </a:solidFill>
            <a:bevel/>
          </a:ln>
        </p:spPr>
      </p:pic>
    </p:spTree>
    <p:extLst>
      <p:ext uri="{BB962C8B-B14F-4D97-AF65-F5344CB8AC3E}">
        <p14:creationId xmlns:p14="http://schemas.microsoft.com/office/powerpoint/2010/main" val="31219649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243" y="2286000"/>
            <a:ext cx="4446628"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3704" y="2286000"/>
            <a:ext cx="4446628"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C014DD1E-5D91-48A3-AD6D-45FBA980D106}" type="slidenum">
              <a:rPr lang="en-GB" smtClean="0"/>
              <a:t>‹#›</a:t>
            </a:fld>
            <a:endParaRPr lang="en-GB"/>
          </a:p>
        </p:txBody>
      </p:sp>
      <p:pic>
        <p:nvPicPr>
          <p:cNvPr id="6" name="Picture 5"/>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55034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243" y="685800"/>
            <a:ext cx="95987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243"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243"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315" y="2340864"/>
            <a:ext cx="4442827" cy="823912"/>
          </a:xfrm>
        </p:spPr>
        <p:txBody>
          <a:bodyPr anchor="b">
            <a:noAutofit/>
          </a:bodyPr>
          <a:lstStyle>
            <a:lvl1pPr marL="0" indent="0">
              <a:lnSpc>
                <a:spcPct val="84000"/>
              </a:lnSpc>
              <a:spcBef>
                <a:spcPts val="0"/>
              </a:spcBef>
              <a:spcAft>
                <a:spcPts val="0"/>
              </a:spcAft>
              <a:buNone/>
              <a:defRPr sz="2999" b="0" baseline="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3315" y="3305208"/>
            <a:ext cx="4442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C014DD1E-5D91-48A3-AD6D-45FBA980D106}" type="slidenum">
              <a:rPr lang="en-GB" smtClean="0"/>
              <a:t>‹#›</a:t>
            </a:fld>
            <a:endParaRPr lang="en-GB"/>
          </a:p>
        </p:txBody>
      </p:sp>
      <p:pic>
        <p:nvPicPr>
          <p:cNvPr id="8" name="Picture 7"/>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72301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C014DD1E-5D91-48A3-AD6D-45FBA980D106}" type="slidenum">
              <a:rPr lang="en-GB" smtClean="0"/>
              <a:t>‹#›</a:t>
            </a:fld>
            <a:endParaRPr lang="en-GB"/>
          </a:p>
        </p:txBody>
      </p:sp>
      <p:pic>
        <p:nvPicPr>
          <p:cNvPr id="7" name="Picture 6"/>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58055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t>‹#›</a:t>
            </a:fld>
            <a:endParaRPr lang="en-GB"/>
          </a:p>
        </p:txBody>
      </p:sp>
      <p:pic>
        <p:nvPicPr>
          <p:cNvPr id="3" name="Picture 2"/>
          <p:cNvPicPr>
            <a:picLocks noChangeAspect="1"/>
          </p:cNvPicPr>
          <p:nvPr userDrawn="1"/>
        </p:nvPicPr>
        <p:blipFill>
          <a:blip r:embed="rId2"/>
          <a:stretch>
            <a:fillRect/>
          </a:stretch>
        </p:blipFill>
        <p:spPr>
          <a:xfrm>
            <a:off x="10683689" y="95971"/>
            <a:ext cx="1414395" cy="475529"/>
          </a:xfrm>
          <a:prstGeom prst="rect">
            <a:avLst/>
          </a:prstGeom>
        </p:spPr>
      </p:pic>
    </p:spTree>
    <p:extLst>
      <p:ext uri="{BB962C8B-B14F-4D97-AF65-F5344CB8AC3E}">
        <p14:creationId xmlns:p14="http://schemas.microsoft.com/office/powerpoint/2010/main" val="108579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TextBox 4"/>
          <p:cNvSpPr txBox="1"/>
          <p:nvPr userDrawn="1"/>
        </p:nvSpPr>
        <p:spPr>
          <a:xfrm>
            <a:off x="1295128" y="2505902"/>
            <a:ext cx="9790538" cy="1446550"/>
          </a:xfrm>
          <a:prstGeom prst="rect">
            <a:avLst/>
          </a:prstGeom>
          <a:noFill/>
        </p:spPr>
        <p:txBody>
          <a:bodyPr wrap="square" rtlCol="0">
            <a:spAutoFit/>
          </a:bodyPr>
          <a:lstStyle/>
          <a:p>
            <a:pPr algn="ctr"/>
            <a:r>
              <a:rPr lang="en-GB" sz="1800" kern="1200" dirty="0">
                <a:solidFill>
                  <a:schemeClr val="tx1"/>
                </a:solidFill>
                <a:effectLst/>
                <a:latin typeface="+mn-lt"/>
                <a:ea typeface="+mn-ea"/>
                <a:cs typeface="+mn-cs"/>
              </a:rPr>
              <a:t>This learning module has been developed as part of an</a:t>
            </a:r>
            <a:r>
              <a:rPr lang="en-GB" sz="1800" kern="1200" baseline="0" dirty="0">
                <a:solidFill>
                  <a:schemeClr val="tx1"/>
                </a:solidFill>
                <a:effectLst/>
                <a:latin typeface="+mn-lt"/>
                <a:ea typeface="+mn-ea"/>
                <a:cs typeface="+mn-cs"/>
              </a:rPr>
              <a:t> Erasmus+ KA2 project </a:t>
            </a:r>
          </a:p>
          <a:p>
            <a:pPr algn="ctr"/>
            <a:r>
              <a:rPr lang="en-US" sz="1800" b="1" dirty="0"/>
              <a:t>INTERCULTURAL CARE IN THE SOCIAL AND HEALTHCARE SECTOR (I-CARE)</a:t>
            </a:r>
          </a:p>
          <a:p>
            <a:pPr algn="ctr"/>
            <a:r>
              <a:rPr lang="en-GB" sz="1800" b="0" i="0" kern="1200" baseline="0" dirty="0">
                <a:solidFill>
                  <a:schemeClr val="tx1"/>
                </a:solidFill>
                <a:effectLst/>
                <a:latin typeface="+mn-lt"/>
                <a:ea typeface="+mn-ea"/>
                <a:cs typeface="+mn-cs"/>
              </a:rPr>
              <a:t>and</a:t>
            </a:r>
            <a:r>
              <a:rPr lang="en-GB" sz="1800" kern="1200" dirty="0">
                <a:solidFill>
                  <a:schemeClr val="tx1"/>
                </a:solidFill>
                <a:effectLst/>
                <a:latin typeface="+mn-lt"/>
                <a:ea typeface="+mn-ea"/>
                <a:cs typeface="+mn-cs"/>
              </a:rPr>
              <a:t> is funded with support from the European Commission.</a:t>
            </a:r>
          </a:p>
          <a:p>
            <a:pPr algn="just"/>
            <a:endParaRPr lang="en-GB" sz="1800" kern="1200" dirty="0">
              <a:solidFill>
                <a:schemeClr val="tx1"/>
              </a:solidFill>
              <a:effectLst/>
              <a:latin typeface="+mn-lt"/>
              <a:ea typeface="+mn-ea"/>
              <a:cs typeface="+mn-cs"/>
            </a:endParaRPr>
          </a:p>
          <a:p>
            <a:pPr algn="just"/>
            <a:endParaRPr lang="en-GB" sz="1600" kern="1200" dirty="0">
              <a:solidFill>
                <a:schemeClr val="tx1"/>
              </a:solidFill>
              <a:effectLst/>
              <a:latin typeface="+mn-lt"/>
              <a:ea typeface="+mn-ea"/>
              <a:cs typeface="+mn-cs"/>
            </a:endParaRPr>
          </a:p>
        </p:txBody>
      </p:sp>
      <p:pic>
        <p:nvPicPr>
          <p:cNvPr id="2" name="Picture 1"/>
          <p:cNvPicPr>
            <a:picLocks noChangeAspect="1"/>
          </p:cNvPicPr>
          <p:nvPr userDrawn="1"/>
        </p:nvPicPr>
        <p:blipFill>
          <a:blip r:embed="rId2"/>
          <a:stretch>
            <a:fillRect/>
          </a:stretch>
        </p:blipFill>
        <p:spPr>
          <a:xfrm>
            <a:off x="10255476" y="188640"/>
            <a:ext cx="1660379" cy="487722"/>
          </a:xfrm>
          <a:prstGeom prst="rect">
            <a:avLst/>
          </a:prstGeom>
        </p:spPr>
      </p:pic>
      <p:sp>
        <p:nvSpPr>
          <p:cNvPr id="3" name="TextBox 2"/>
          <p:cNvSpPr txBox="1"/>
          <p:nvPr userDrawn="1"/>
        </p:nvSpPr>
        <p:spPr>
          <a:xfrm>
            <a:off x="3298539" y="4797152"/>
            <a:ext cx="5783717" cy="9233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GB" sz="1800" i="1" kern="1200" dirty="0">
                <a:solidFill>
                  <a:schemeClr val="tx1"/>
                </a:solidFill>
                <a:effectLst/>
                <a:latin typeface="+mn-lt"/>
                <a:ea typeface="+mn-ea"/>
                <a:cs typeface="+mn-cs"/>
              </a:rPr>
              <a:t>This publication reflects the views of the authors only, and the Commission cannot be held responsible for any use which may be made of the information contained therein</a:t>
            </a:r>
            <a:r>
              <a:rPr lang="en-GB" sz="1800" kern="1200" dirty="0">
                <a:solidFill>
                  <a:schemeClr val="tx1"/>
                </a:solidFill>
                <a:effectLst/>
                <a:latin typeface="+mn-lt"/>
                <a:ea typeface="+mn-ea"/>
                <a:cs typeface="+mn-cs"/>
              </a:rPr>
              <a:t>.</a:t>
            </a:r>
          </a:p>
        </p:txBody>
      </p:sp>
      <p:sp>
        <p:nvSpPr>
          <p:cNvPr id="7" name="Slide Number Placeholder 3"/>
          <p:cNvSpPr>
            <a:spLocks noGrp="1"/>
          </p:cNvSpPr>
          <p:nvPr>
            <p:ph type="sldNum" sz="quarter" idx="12"/>
          </p:nvPr>
        </p:nvSpPr>
        <p:spPr>
          <a:xfrm>
            <a:off x="10486900" y="6414532"/>
            <a:ext cx="1595876" cy="404614"/>
          </a:xfrm>
        </p:spPr>
        <p:txBody>
          <a:bodyPr/>
          <a:lstStyle/>
          <a:p>
            <a:fld id="{C014DD1E-5D91-48A3-AD6D-45FBA980D106}" type="slidenum">
              <a:rPr lang="en-GB" smtClean="0"/>
              <a:t>‹#›</a:t>
            </a:fld>
            <a:endParaRPr lang="en-GB"/>
          </a:p>
        </p:txBody>
      </p:sp>
    </p:spTree>
    <p:extLst>
      <p:ext uri="{BB962C8B-B14F-4D97-AF65-F5344CB8AC3E}">
        <p14:creationId xmlns:p14="http://schemas.microsoft.com/office/powerpoint/2010/main" val="144562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userDrawn="1"/>
        </p:nvSpPr>
        <p:spPr>
          <a:xfrm>
            <a:off x="0" y="376"/>
            <a:ext cx="5302139" cy="6857624"/>
          </a:xfrm>
          <a:prstGeom prst="rect">
            <a:avLst/>
          </a:prstGeom>
          <a:solidFill>
            <a:srgbClr val="00468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711" y="685800"/>
            <a:ext cx="3854716" cy="2157884"/>
          </a:xfrm>
        </p:spPr>
        <p:txBody>
          <a:bodyPr anchor="t">
            <a:noAutofit/>
          </a:bodyPr>
          <a:lstStyle>
            <a:lvl1pPr>
              <a:lnSpc>
                <a:spcPct val="84000"/>
              </a:lnSpc>
              <a:defRPr sz="4799" baseline="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6254391" y="685801"/>
            <a:ext cx="5210723" cy="5175250"/>
          </a:xfrm>
        </p:spPr>
        <p:txBody>
          <a:bodyPr/>
          <a:lstStyle>
            <a:lvl1pPr>
              <a:defRPr sz="1999">
                <a:solidFill>
                  <a:schemeClr val="tx2"/>
                </a:solidFill>
              </a:defRPr>
            </a:lvl1pPr>
            <a:lvl2pPr>
              <a:defRPr sz="1999">
                <a:solidFill>
                  <a:schemeClr val="tx2"/>
                </a:solidFill>
              </a:defRPr>
            </a:lvl2pPr>
            <a:lvl3pPr>
              <a:defRPr sz="1799">
                <a:solidFill>
                  <a:schemeClr val="tx2"/>
                </a:solidFill>
              </a:defRPr>
            </a:lvl3pPr>
            <a:lvl4pPr>
              <a:defRPr sz="1799">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23711" y="2856344"/>
            <a:ext cx="3854716" cy="3011056"/>
          </a:xfrm>
        </p:spPr>
        <p:txBody>
          <a:bodyPr/>
          <a:lstStyle>
            <a:lvl1pPr marL="0" indent="0">
              <a:lnSpc>
                <a:spcPct val="113000"/>
              </a:lnSpc>
              <a:spcBef>
                <a:spcPts val="0"/>
              </a:spcBef>
              <a:spcAft>
                <a:spcPts val="1500"/>
              </a:spcAft>
              <a:buNone/>
              <a:defRPr sz="1600">
                <a:solidFill>
                  <a:schemeClr val="bg2"/>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a:xfrm>
            <a:off x="10548586" y="6420976"/>
            <a:ext cx="1595876" cy="404614"/>
          </a:xfrm>
        </p:spPr>
        <p:txBody>
          <a:bodyPr/>
          <a:lstStyle>
            <a:lvl1pPr>
              <a:defRPr>
                <a:solidFill>
                  <a:schemeClr val="tx2"/>
                </a:solidFill>
              </a:defRPr>
            </a:lvl1pPr>
          </a:lstStyle>
          <a:p>
            <a:fld id="{C014DD1E-5D91-48A3-AD6D-45FBA980D106}" type="slidenum">
              <a:rPr lang="en-GB" smtClean="0"/>
              <a:t>‹#›</a:t>
            </a:fld>
            <a:endParaRPr lang="en-GB"/>
          </a:p>
        </p:txBody>
      </p:sp>
      <p:sp>
        <p:nvSpPr>
          <p:cNvPr id="9" name="Rectangle 8" title="Divider Bar"/>
          <p:cNvSpPr/>
          <p:nvPr/>
        </p:nvSpPr>
        <p:spPr>
          <a:xfrm>
            <a:off x="5302139"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a:stretch>
            <a:fillRect/>
          </a:stretch>
        </p:blipFill>
        <p:spPr>
          <a:xfrm>
            <a:off x="10683689" y="95971"/>
            <a:ext cx="1414395" cy="475529"/>
          </a:xfrm>
          <a:prstGeom prst="rect">
            <a:avLst/>
          </a:prstGeom>
        </p:spPr>
      </p:pic>
      <p:pic>
        <p:nvPicPr>
          <p:cNvPr id="12" name="Picture 11"/>
          <p:cNvPicPr>
            <a:picLocks noChangeAspect="1"/>
          </p:cNvPicPr>
          <p:nvPr userDrawn="1"/>
        </p:nvPicPr>
        <p:blipFill>
          <a:blip r:embed="rId3"/>
          <a:stretch>
            <a:fillRect/>
          </a:stretch>
        </p:blipFill>
        <p:spPr>
          <a:xfrm>
            <a:off x="5806800" y="6309320"/>
            <a:ext cx="5531612" cy="445073"/>
          </a:xfrm>
          <a:prstGeom prst="rect">
            <a:avLst/>
          </a:prstGeom>
        </p:spPr>
      </p:pic>
    </p:spTree>
    <p:extLst>
      <p:ext uri="{BB962C8B-B14F-4D97-AF65-F5344CB8AC3E}">
        <p14:creationId xmlns:p14="http://schemas.microsoft.com/office/powerpoint/2010/main" val="53157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243" y="685800"/>
            <a:ext cx="95987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243" y="2286000"/>
            <a:ext cx="9598700" cy="3581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0592949" y="6431926"/>
            <a:ext cx="1595876" cy="404614"/>
          </a:xfrm>
          <a:prstGeom prst="rect">
            <a:avLst/>
          </a:prstGeom>
        </p:spPr>
        <p:txBody>
          <a:bodyPr vert="horz" lIns="91440" tIns="45720" rIns="91440" bIns="45720" rtlCol="0" anchor="ctr"/>
          <a:lstStyle>
            <a:lvl1pPr algn="r">
              <a:defRPr sz="1200" baseline="0">
                <a:solidFill>
                  <a:schemeClr val="tx2"/>
                </a:solidFill>
              </a:defRPr>
            </a:lvl1pPr>
          </a:lstStyle>
          <a:p>
            <a:fld id="{C014DD1E-5D91-48A3-AD6D-45FBA980D106}" type="slidenum">
              <a:rPr lang="en-GB" smtClean="0"/>
              <a:pPr/>
              <a:t>‹#›</a:t>
            </a:fld>
            <a:endParaRPr lang="en-GB"/>
          </a:p>
        </p:txBody>
      </p:sp>
      <p:sp>
        <p:nvSpPr>
          <p:cNvPr id="9" name="Rectangle 8" title="Side bar"/>
          <p:cNvSpPr/>
          <p:nvPr/>
        </p:nvSpPr>
        <p:spPr>
          <a:xfrm>
            <a:off x="477971" y="376"/>
            <a:ext cx="22854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p:cNvPicPr>
            <a:picLocks noChangeAspect="1"/>
          </p:cNvPicPr>
          <p:nvPr userDrawn="1"/>
        </p:nvPicPr>
        <p:blipFill>
          <a:blip r:embed="rId14"/>
          <a:stretch>
            <a:fillRect/>
          </a:stretch>
        </p:blipFill>
        <p:spPr>
          <a:xfrm>
            <a:off x="702319" y="6237312"/>
            <a:ext cx="2255716" cy="640135"/>
          </a:xfrm>
          <a:prstGeom prst="rect">
            <a:avLst/>
          </a:prstGeom>
        </p:spPr>
      </p:pic>
      <p:pic>
        <p:nvPicPr>
          <p:cNvPr id="4" name="Picture 3"/>
          <p:cNvPicPr>
            <a:picLocks noChangeAspect="1"/>
          </p:cNvPicPr>
          <p:nvPr userDrawn="1"/>
        </p:nvPicPr>
        <p:blipFill>
          <a:blip r:embed="rId15">
            <a:clrChange>
              <a:clrFrom>
                <a:srgbClr val="D0E2DA"/>
              </a:clrFrom>
              <a:clrTo>
                <a:srgbClr val="D0E2DA">
                  <a:alpha val="0"/>
                </a:srgbClr>
              </a:clrTo>
            </a:clrChange>
          </a:blip>
          <a:stretch>
            <a:fillRect/>
          </a:stretch>
        </p:blipFill>
        <p:spPr>
          <a:xfrm>
            <a:off x="3790157" y="6350299"/>
            <a:ext cx="5832648" cy="469230"/>
          </a:xfrm>
          <a:prstGeom prst="rect">
            <a:avLst/>
          </a:prstGeom>
        </p:spPr>
      </p:pic>
    </p:spTree>
    <p:extLst>
      <p:ext uri="{BB962C8B-B14F-4D97-AF65-F5344CB8AC3E}">
        <p14:creationId xmlns:p14="http://schemas.microsoft.com/office/powerpoint/2010/main" val="150680730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80" r:id="rId8"/>
    <p:sldLayoutId id="2147483776" r:id="rId9"/>
    <p:sldLayoutId id="2147483777" r:id="rId10"/>
    <p:sldLayoutId id="2147483778" r:id="rId11"/>
    <p:sldLayoutId id="21474837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126" rtl="0" eaLnBrk="1" latinLnBrk="0" hangingPunct="1">
        <a:lnSpc>
          <a:spcPct val="89000"/>
        </a:lnSpc>
        <a:spcBef>
          <a:spcPct val="0"/>
        </a:spcBef>
        <a:buNone/>
        <a:defRPr sz="4399" kern="1200" baseline="0">
          <a:solidFill>
            <a:schemeClr val="tx2"/>
          </a:solidFill>
          <a:latin typeface="+mj-lt"/>
          <a:ea typeface="+mj-ea"/>
          <a:cs typeface="+mj-cs"/>
        </a:defRPr>
      </a:lvl1pPr>
    </p:titleStyle>
    <p:bodyStyle>
      <a:lvl1pPr marL="383933" indent="-383933" algn="l" defTabSz="914126" rtl="0" eaLnBrk="1" latinLnBrk="0" hangingPunct="1">
        <a:lnSpc>
          <a:spcPct val="94000"/>
        </a:lnSpc>
        <a:spcBef>
          <a:spcPts val="1000"/>
        </a:spcBef>
        <a:spcAft>
          <a:spcPts val="200"/>
        </a:spcAft>
        <a:buFont typeface="Franklin Gothic Book" panose="020B0503020102020204" pitchFamily="34" charset="0"/>
        <a:buChar char="■"/>
        <a:defRPr sz="1999" kern="1200" baseline="0">
          <a:solidFill>
            <a:schemeClr val="tx2"/>
          </a:solidFill>
          <a:latin typeface="+mn-lt"/>
          <a:ea typeface="+mn-ea"/>
          <a:cs typeface="+mn-cs"/>
        </a:defRPr>
      </a:lvl1pPr>
      <a:lvl2pPr marL="91412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999" i="1" kern="1200" baseline="0">
          <a:solidFill>
            <a:schemeClr val="tx2"/>
          </a:solidFill>
          <a:latin typeface="+mn-lt"/>
          <a:ea typeface="+mn-ea"/>
          <a:cs typeface="+mn-cs"/>
        </a:defRPr>
      </a:lvl2pPr>
      <a:lvl3pPr marL="1371189"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kern="1200" baseline="0">
          <a:solidFill>
            <a:schemeClr val="tx2"/>
          </a:solidFill>
          <a:latin typeface="+mn-lt"/>
          <a:ea typeface="+mn-ea"/>
          <a:cs typeface="+mn-cs"/>
        </a:defRPr>
      </a:lvl3pPr>
      <a:lvl4pPr marL="1828251" indent="-383933" algn="l" defTabSz="914126" rtl="0" eaLnBrk="1" latinLnBrk="0" hangingPunct="1">
        <a:lnSpc>
          <a:spcPct val="94000"/>
        </a:lnSpc>
        <a:spcBef>
          <a:spcPts val="500"/>
        </a:spcBef>
        <a:spcAft>
          <a:spcPts val="200"/>
        </a:spcAft>
        <a:buFont typeface="Franklin Gothic Book" panose="020B0503020102020204" pitchFamily="34" charset="0"/>
        <a:buChar char="–"/>
        <a:defRPr sz="1799" i="1" kern="1200" baseline="0">
          <a:solidFill>
            <a:schemeClr val="tx2"/>
          </a:solidFill>
          <a:latin typeface="+mn-lt"/>
          <a:ea typeface="+mn-ea"/>
          <a:cs typeface="+mn-cs"/>
        </a:defRPr>
      </a:lvl4pPr>
      <a:lvl5pPr marL="2285314"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2377" indent="-383933" algn="l" defTabSz="914126"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199440"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6503"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3566" indent="-383933" algn="l" defTabSz="914126"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diversityresources.com/february-2021-diversity-calendar/" TargetMode="External"/><Relationship Id="rId1" Type="http://schemas.openxmlformats.org/officeDocument/2006/relationships/slideLayout" Target="../slideLayouts/slideLayout2.xml"/><Relationship Id="rId4" Type="http://schemas.openxmlformats.org/officeDocument/2006/relationships/hyperlink" Target="https://www.usamulticulturalcalendar.com/Wall_Calender_a/256.htm"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unibas.ch/de/Aktuell/Uni-Nova/Uni-Nova-115/Uni-Nova-115-Feste.html" TargetMode="External"/><Relationship Id="rId2" Type="http://schemas.openxmlformats.org/officeDocument/2006/relationships/hyperlink" Target="https://religionen-entdecken.de/lexikon/e/essen-in-den-religionen"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businessinsider.com/photos-muslims-celebrating-eid-al-fitr-2016-7#egypt-celebrations-often-pour-out-into-the-streets-muslims-in-cairo-waited-to-catch-the-hundreds-of-balloons-distributed-after-eid-al-fitr-prayers-4" TargetMode="External"/><Relationship Id="rId7" Type="http://schemas.openxmlformats.org/officeDocument/2006/relationships/hyperlink" Target="https://www.usamulticulturalcalendar.com/Wall_Calender_a/256.htm" TargetMode="External"/><Relationship Id="rId2" Type="http://schemas.openxmlformats.org/officeDocument/2006/relationships/hyperlink" Target="https://www.vecteezy.com/vector-art/2288908-eid-mubarak-islamic-festival-celebration-with-vector-illustration-on-blue-background" TargetMode="External"/><Relationship Id="rId1" Type="http://schemas.openxmlformats.org/officeDocument/2006/relationships/slideLayout" Target="../slideLayouts/slideLayout2.xml"/><Relationship Id="rId6" Type="http://schemas.openxmlformats.org/officeDocument/2006/relationships/hyperlink" Target="https://religion.orf.at/v3/lexikon/stories/2568989/" TargetMode="External"/><Relationship Id="rId5" Type="http://schemas.openxmlformats.org/officeDocument/2006/relationships/hyperlink" Target="https://pixabay.com/de/images" TargetMode="External"/><Relationship Id="rId4" Type="http://schemas.openxmlformats.org/officeDocument/2006/relationships/hyperlink" Target="https://de.freepik.com/"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en.wikipedia.org/wiki/Religious_festival" TargetMode="External"/><Relationship Id="rId3" Type="http://schemas.openxmlformats.org/officeDocument/2006/relationships/hyperlink" Target="https://www.virtualhospice.ca/Assets/cultural%20traditions%20and%20healthcare%20beliefs%20of%20older%20adults_20090429151038.pdf" TargetMode="External"/><Relationship Id="rId7" Type="http://schemas.openxmlformats.org/officeDocument/2006/relationships/hyperlink" Target="https://www.scholastic.com/teachers/articles/teaching-content/religious-commemorations-around-world/" TargetMode="External"/><Relationship Id="rId2" Type="http://schemas.openxmlformats.org/officeDocument/2006/relationships/hyperlink" Target="https://onlinelibrary.wiley.com/doi/full/10.1002/nop2.343" TargetMode="External"/><Relationship Id="rId1" Type="http://schemas.openxmlformats.org/officeDocument/2006/relationships/slideLayout" Target="../slideLayouts/slideLayout2.xml"/><Relationship Id="rId6" Type="http://schemas.openxmlformats.org/officeDocument/2006/relationships/hyperlink" Target="http://what-when-how.com/nursing/transcultural-and-social-aspects-of-nutrition-nutrition-and-diet-therapy-nursing-part-3/" TargetMode="External"/><Relationship Id="rId5" Type="http://schemas.openxmlformats.org/officeDocument/2006/relationships/hyperlink" Target="https://thrivemeetings.com/2018/01/religious-dietary-restrictions-guide/" TargetMode="External"/><Relationship Id="rId4" Type="http://schemas.openxmlformats.org/officeDocument/2006/relationships/hyperlink" Target="https://www.independentnurse.co.uk/clinical-article/religion-and-dietary-choices/145719/"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Mad, </a:t>
            </a:r>
            <a:r>
              <a:rPr lang="da-DK" dirty="0"/>
              <a:t>drikke</a:t>
            </a:r>
            <a:r>
              <a:rPr lang="en-US" dirty="0"/>
              <a:t>, </a:t>
            </a:r>
            <a:r>
              <a:rPr lang="da-DK" dirty="0"/>
              <a:t>fejring og faste</a:t>
            </a:r>
            <a:endParaRPr lang="en-GB" dirty="0"/>
          </a:p>
        </p:txBody>
      </p:sp>
      <p:sp>
        <p:nvSpPr>
          <p:cNvPr id="3" name="Subtitle 2"/>
          <p:cNvSpPr>
            <a:spLocks noGrp="1"/>
          </p:cNvSpPr>
          <p:nvPr>
            <p:ph type="subTitle" idx="1"/>
          </p:nvPr>
        </p:nvSpPr>
        <p:spPr/>
        <p:txBody>
          <a:bodyPr>
            <a:normAutofit/>
          </a:bodyPr>
          <a:lstStyle/>
          <a:p>
            <a:r>
              <a:rPr lang="en-GB" sz="5400" dirty="0"/>
              <a:t>Modul 3</a:t>
            </a:r>
          </a:p>
        </p:txBody>
      </p:sp>
      <p:sp>
        <p:nvSpPr>
          <p:cNvPr id="4" name="Slide Number Placeholder 3"/>
          <p:cNvSpPr>
            <a:spLocks noGrp="1"/>
          </p:cNvSpPr>
          <p:nvPr>
            <p:ph type="sldNum" sz="quarter" idx="12"/>
          </p:nvPr>
        </p:nvSpPr>
        <p:spPr/>
        <p:txBody>
          <a:bodyPr/>
          <a:lstStyle/>
          <a:p>
            <a:fld id="{C014DD1E-5D91-48A3-AD6D-45FBA980D106}" type="slidenum">
              <a:rPr lang="en-GB" smtClean="0"/>
              <a:t>1</a:t>
            </a:fld>
            <a:endParaRPr lang="en-GB"/>
          </a:p>
        </p:txBody>
      </p:sp>
    </p:spTree>
    <p:extLst>
      <p:ext uri="{BB962C8B-B14F-4D97-AF65-F5344CB8AC3E}">
        <p14:creationId xmlns:p14="http://schemas.microsoft.com/office/powerpoint/2010/main" val="274025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F2705F-990C-4C29-8AF4-72AF56D21224}"/>
              </a:ext>
            </a:extLst>
          </p:cNvPr>
          <p:cNvSpPr>
            <a:spLocks noGrp="1"/>
          </p:cNvSpPr>
          <p:nvPr>
            <p:ph type="title"/>
          </p:nvPr>
        </p:nvSpPr>
        <p:spPr/>
        <p:txBody>
          <a:bodyPr/>
          <a:lstStyle/>
          <a:p>
            <a:r>
              <a:rPr lang="en-US" dirty="0"/>
              <a:t>3. </a:t>
            </a:r>
            <a:r>
              <a:rPr lang="da-DK" dirty="0"/>
              <a:t>Hinduisme</a:t>
            </a:r>
            <a:r>
              <a:rPr lang="en-US" dirty="0"/>
              <a:t> </a:t>
            </a:r>
            <a:endParaRPr lang="el-GR" dirty="0"/>
          </a:p>
        </p:txBody>
      </p:sp>
      <p:sp>
        <p:nvSpPr>
          <p:cNvPr id="3" name="Content Placeholder 2">
            <a:extLst>
              <a:ext uri="{FF2B5EF4-FFF2-40B4-BE49-F238E27FC236}">
                <a16:creationId xmlns:a16="http://schemas.microsoft.com/office/drawing/2014/main" xmlns="" id="{907DB9A8-95EF-4CE4-AD5B-869FD3724DE6}"/>
              </a:ext>
            </a:extLst>
          </p:cNvPr>
          <p:cNvSpPr>
            <a:spLocks noGrp="1"/>
          </p:cNvSpPr>
          <p:nvPr>
            <p:ph idx="1"/>
          </p:nvPr>
        </p:nvSpPr>
        <p:spPr>
          <a:xfrm>
            <a:off x="1357863" y="1700808"/>
            <a:ext cx="9598700" cy="3581400"/>
          </a:xfrm>
        </p:spPr>
        <p:txBody>
          <a:bodyPr>
            <a:normAutofit/>
          </a:bodyPr>
          <a:lstStyle/>
          <a:p>
            <a:pPr marL="0" indent="0">
              <a:lnSpc>
                <a:spcPct val="100000"/>
              </a:lnSpc>
              <a:spcBef>
                <a:spcPts val="600"/>
              </a:spcBef>
              <a:buNone/>
              <a:tabLst>
                <a:tab pos="457200" algn="l"/>
              </a:tabLst>
            </a:pPr>
            <a:r>
              <a:rPr lang="da-DK" sz="2000" dirty="0">
                <a:effectLst/>
                <a:latin typeface="Calibri" panose="020F0502020204030204" pitchFamily="34" charset="0"/>
                <a:ea typeface="Calibri" panose="020F0502020204030204" pitchFamily="34" charset="0"/>
                <a:cs typeface="Times New Roman" panose="02020603050405020304" pitchFamily="18" charset="0"/>
              </a:rPr>
              <a:t>For mange hinduer er et måltid også en vigtig del af deres religiøse liv. Afhængigt af trosretning og livsfase gælder der visse regler for spisning</a:t>
            </a:r>
          </a:p>
          <a:p>
            <a:pPr>
              <a:lnSpc>
                <a:spcPct val="100000"/>
              </a:lnSpc>
              <a:spcBef>
                <a:spcPts val="600"/>
              </a:spcBef>
              <a:tabLst>
                <a:tab pos="457200" algn="l"/>
              </a:tabLst>
            </a:pPr>
            <a:r>
              <a:rPr lang="da-DK" sz="2000" dirty="0">
                <a:effectLst/>
                <a:latin typeface="Calibri" panose="020F0502020204030204" pitchFamily="34" charset="0"/>
                <a:ea typeface="Calibri" panose="020F0502020204030204" pitchFamily="34" charset="0"/>
                <a:cs typeface="Times New Roman" panose="02020603050405020304" pitchFamily="18" charset="0"/>
              </a:rPr>
              <a:t>Oksekød er tabu for hinduer, fordi køer er hellige dyr i hinduismen. </a:t>
            </a:r>
          </a:p>
          <a:p>
            <a:pPr>
              <a:lnSpc>
                <a:spcPct val="100000"/>
              </a:lnSpc>
              <a:spcBef>
                <a:spcPts val="600"/>
              </a:spcBef>
              <a:tabLst>
                <a:tab pos="457200" algn="l"/>
              </a:tabLst>
            </a:pPr>
            <a:r>
              <a:rPr lang="da-DK" sz="2000" dirty="0">
                <a:effectLst/>
                <a:latin typeface="Calibri" panose="020F0502020204030204" pitchFamily="34" charset="0"/>
                <a:ea typeface="Calibri" panose="020F0502020204030204" pitchFamily="34" charset="0"/>
                <a:cs typeface="Times New Roman" panose="02020603050405020304" pitchFamily="18" charset="0"/>
              </a:rPr>
              <a:t>Mange hinduer er vegetarer og spiser derfor ikke retter, der indeholder kød eller andre ingredienser fra et dyr, fordi hinduer tror på evig genfødsel. Ifølge denne tro kan en persons sjæl også blive genfødt i et dyr. Derfor ønsker mange hinduer ikke at dræbe et dyr. </a:t>
            </a:r>
          </a:p>
          <a:p>
            <a:pPr>
              <a:lnSpc>
                <a:spcPct val="100000"/>
              </a:lnSpc>
              <a:spcBef>
                <a:spcPts val="600"/>
              </a:spcBef>
              <a:tabLst>
                <a:tab pos="457200" algn="l"/>
              </a:tabLst>
            </a:pPr>
            <a:r>
              <a:rPr lang="da-DK" sz="2000" dirty="0">
                <a:effectLst/>
                <a:latin typeface="Calibri" panose="020F0502020204030204" pitchFamily="34" charset="0"/>
                <a:ea typeface="Calibri" panose="020F0502020204030204" pitchFamily="34" charset="0"/>
                <a:cs typeface="Times New Roman" panose="02020603050405020304" pitchFamily="18" charset="0"/>
              </a:rPr>
              <a:t>Hinduer vasker deres hænder før hvert måltid, fordi det at spise er en religiøs handling for hinduer, og det omfatter altid renlighed. Det handler også om praktisk hygiejne, for mange hinduer spiser med deres højre hånd uden bestik.</a:t>
            </a:r>
          </a:p>
        </p:txBody>
      </p:sp>
      <p:sp>
        <p:nvSpPr>
          <p:cNvPr id="4" name="Slide Number Placeholder 3">
            <a:extLst>
              <a:ext uri="{FF2B5EF4-FFF2-40B4-BE49-F238E27FC236}">
                <a16:creationId xmlns:a16="http://schemas.microsoft.com/office/drawing/2014/main" xmlns="" id="{C6BD98A4-CF5D-422A-B287-57199B8E3883}"/>
              </a:ext>
            </a:extLst>
          </p:cNvPr>
          <p:cNvSpPr>
            <a:spLocks noGrp="1"/>
          </p:cNvSpPr>
          <p:nvPr>
            <p:ph type="sldNum" sz="quarter" idx="12"/>
          </p:nvPr>
        </p:nvSpPr>
        <p:spPr/>
        <p:txBody>
          <a:bodyPr/>
          <a:lstStyle/>
          <a:p>
            <a:fld id="{C014DD1E-5D91-48A3-AD6D-45FBA980D106}" type="slidenum">
              <a:rPr lang="en-GB" smtClean="0"/>
              <a:t>10</a:t>
            </a:fld>
            <a:endParaRPr lang="en-GB"/>
          </a:p>
        </p:txBody>
      </p:sp>
    </p:spTree>
    <p:extLst>
      <p:ext uri="{BB962C8B-B14F-4D97-AF65-F5344CB8AC3E}">
        <p14:creationId xmlns:p14="http://schemas.microsoft.com/office/powerpoint/2010/main" val="176566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6AE5B3-D5C6-4512-AFBA-F2865FF8D5EE}"/>
              </a:ext>
            </a:extLst>
          </p:cNvPr>
          <p:cNvSpPr>
            <a:spLocks noGrp="1"/>
          </p:cNvSpPr>
          <p:nvPr>
            <p:ph type="title"/>
          </p:nvPr>
        </p:nvSpPr>
        <p:spPr/>
        <p:txBody>
          <a:bodyPr/>
          <a:lstStyle/>
          <a:p>
            <a:r>
              <a:rPr lang="en-US" dirty="0"/>
              <a:t>4. </a:t>
            </a:r>
            <a:r>
              <a:rPr lang="da-DK" dirty="0"/>
              <a:t>Buddhisme</a:t>
            </a:r>
          </a:p>
        </p:txBody>
      </p:sp>
      <p:sp>
        <p:nvSpPr>
          <p:cNvPr id="3" name="Content Placeholder 2">
            <a:extLst>
              <a:ext uri="{FF2B5EF4-FFF2-40B4-BE49-F238E27FC236}">
                <a16:creationId xmlns:a16="http://schemas.microsoft.com/office/drawing/2014/main" xmlns="" id="{E1C73D41-5AA2-4951-8ABC-F1A53E2AAC7D}"/>
              </a:ext>
            </a:extLst>
          </p:cNvPr>
          <p:cNvSpPr>
            <a:spLocks noGrp="1"/>
          </p:cNvSpPr>
          <p:nvPr>
            <p:ph idx="1"/>
          </p:nvPr>
        </p:nvSpPr>
        <p:spPr>
          <a:xfrm>
            <a:off x="1371243" y="1988840"/>
            <a:ext cx="9598700" cy="3581400"/>
          </a:xfrm>
        </p:spPr>
        <p:txBody>
          <a:bodyPr>
            <a:normAutofit/>
          </a:bodyPr>
          <a:lstStyle/>
          <a:p>
            <a:pPr>
              <a:lnSpc>
                <a:spcPct val="100000"/>
              </a:lnSpc>
              <a:spcBef>
                <a:spcPts val="600"/>
              </a:spcBef>
              <a:tabLst>
                <a:tab pos="457200" algn="l"/>
              </a:tabLst>
            </a:pPr>
            <a:r>
              <a:rPr lang="da-DK" sz="2000" dirty="0">
                <a:effectLst/>
                <a:latin typeface="Calibri" panose="020F0502020204030204" pitchFamily="34" charset="0"/>
                <a:ea typeface="Calibri" panose="020F0502020204030204" pitchFamily="34" charset="0"/>
                <a:cs typeface="Times New Roman" panose="02020603050405020304" pitchFamily="18" charset="0"/>
              </a:rPr>
              <a:t>Buddhister har ingen ens regler for, hvilken mad de bør og ikke bør spise. Deres største bekymring er ikke at spilde mad. Derfor bør de kun spise, når de er sultne og kun så meget, at de bliver mætte. Desuden er det forbudt at smide mad væk eller lade mad, der stadig er spiselig, gå til spilde. </a:t>
            </a:r>
          </a:p>
          <a:p>
            <a:pPr>
              <a:lnSpc>
                <a:spcPct val="100000"/>
              </a:lnSpc>
              <a:spcBef>
                <a:spcPts val="600"/>
              </a:spcBef>
              <a:tabLst>
                <a:tab pos="457200" algn="l"/>
              </a:tabLst>
            </a:pPr>
            <a:r>
              <a:rPr lang="da-DK" sz="2000" dirty="0">
                <a:effectLst/>
                <a:latin typeface="Calibri" panose="020F0502020204030204" pitchFamily="34" charset="0"/>
                <a:ea typeface="Calibri" panose="020F0502020204030204" pitchFamily="34" charset="0"/>
                <a:cs typeface="Times New Roman" panose="02020603050405020304" pitchFamily="18" charset="0"/>
              </a:rPr>
              <a:t>Et buddhistisk budskab forbyder at påføre dyr lidelse. Dette omfatter, at man ikke må slagte et dyr blot for at spise det. Derfor er mange buddhister strengt vegetariske. Andre afholder sig dog ikke helt fra kød.  Hvad, der ellers </a:t>
            </a:r>
            <a:r>
              <a:rPr lang="da-DK" sz="2000" dirty="0">
                <a:latin typeface="Calibri" panose="020F0502020204030204" pitchFamily="34" charset="0"/>
                <a:ea typeface="Calibri" panose="020F0502020204030204" pitchFamily="34" charset="0"/>
                <a:cs typeface="Times New Roman" panose="02020603050405020304" pitchFamily="18" charset="0"/>
              </a:rPr>
              <a:t>serveres</a:t>
            </a:r>
            <a:r>
              <a:rPr lang="da-DK" sz="2000" dirty="0">
                <a:effectLst/>
                <a:latin typeface="Calibri" panose="020F0502020204030204" pitchFamily="34" charset="0"/>
                <a:ea typeface="Calibri" panose="020F0502020204030204" pitchFamily="34" charset="0"/>
                <a:cs typeface="Times New Roman" panose="02020603050405020304" pitchFamily="18" charset="0"/>
              </a:rPr>
              <a:t>, afhænger først og fremmest af det enkelte religiøse samfund og buddhistens bopælssted.</a:t>
            </a:r>
          </a:p>
        </p:txBody>
      </p:sp>
      <p:sp>
        <p:nvSpPr>
          <p:cNvPr id="4" name="Slide Number Placeholder 3">
            <a:extLst>
              <a:ext uri="{FF2B5EF4-FFF2-40B4-BE49-F238E27FC236}">
                <a16:creationId xmlns:a16="http://schemas.microsoft.com/office/drawing/2014/main" xmlns="" id="{924AF2C2-4B98-4BE1-9030-5521F03636CE}"/>
              </a:ext>
            </a:extLst>
          </p:cNvPr>
          <p:cNvSpPr>
            <a:spLocks noGrp="1"/>
          </p:cNvSpPr>
          <p:nvPr>
            <p:ph type="sldNum" sz="quarter" idx="12"/>
          </p:nvPr>
        </p:nvSpPr>
        <p:spPr/>
        <p:txBody>
          <a:bodyPr/>
          <a:lstStyle/>
          <a:p>
            <a:fld id="{C014DD1E-5D91-48A3-AD6D-45FBA980D106}" type="slidenum">
              <a:rPr lang="en-GB" smtClean="0"/>
              <a:t>11</a:t>
            </a:fld>
            <a:endParaRPr lang="en-GB"/>
          </a:p>
        </p:txBody>
      </p:sp>
    </p:spTree>
    <p:extLst>
      <p:ext uri="{BB962C8B-B14F-4D97-AF65-F5344CB8AC3E}">
        <p14:creationId xmlns:p14="http://schemas.microsoft.com/office/powerpoint/2010/main" val="1040606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26FFA0-8FC0-432C-9AB6-5DEA52D1CD95}"/>
              </a:ext>
            </a:extLst>
          </p:cNvPr>
          <p:cNvSpPr>
            <a:spLocks noGrp="1"/>
          </p:cNvSpPr>
          <p:nvPr>
            <p:ph type="title"/>
          </p:nvPr>
        </p:nvSpPr>
        <p:spPr/>
        <p:txBody>
          <a:bodyPr/>
          <a:lstStyle/>
          <a:p>
            <a:r>
              <a:rPr lang="en-US" dirty="0"/>
              <a:t>5. </a:t>
            </a:r>
            <a:r>
              <a:rPr lang="en-US" dirty="0" err="1"/>
              <a:t>Kristendom</a:t>
            </a:r>
            <a:endParaRPr lang="el-GR" dirty="0"/>
          </a:p>
        </p:txBody>
      </p:sp>
      <p:sp>
        <p:nvSpPr>
          <p:cNvPr id="3" name="Content Placeholder 2">
            <a:extLst>
              <a:ext uri="{FF2B5EF4-FFF2-40B4-BE49-F238E27FC236}">
                <a16:creationId xmlns:a16="http://schemas.microsoft.com/office/drawing/2014/main" xmlns="" id="{510D4B0A-27BE-4002-9F47-30BBEF3C574F}"/>
              </a:ext>
            </a:extLst>
          </p:cNvPr>
          <p:cNvSpPr>
            <a:spLocks noGrp="1"/>
          </p:cNvSpPr>
          <p:nvPr>
            <p:ph idx="1"/>
          </p:nvPr>
        </p:nvSpPr>
        <p:spPr/>
        <p:txBody>
          <a:bodyPr>
            <a:normAutofit/>
          </a:bodyPr>
          <a:lstStyle/>
          <a:p>
            <a:pPr>
              <a:lnSpc>
                <a:spcPct val="100000"/>
              </a:lnSpc>
              <a:spcBef>
                <a:spcPts val="600"/>
              </a:spcBef>
              <a:tabLst>
                <a:tab pos="457200" algn="l"/>
              </a:tabLst>
            </a:pPr>
            <a:r>
              <a:rPr lang="da-DK" sz="2000" dirty="0">
                <a:effectLst/>
                <a:latin typeface="Calibri" panose="020F0502020204030204" pitchFamily="34" charset="0"/>
                <a:ea typeface="Calibri" panose="020F0502020204030204" pitchFamily="34" charset="0"/>
                <a:cs typeface="Times New Roman" panose="02020603050405020304" pitchFamily="18" charset="0"/>
              </a:rPr>
              <a:t>Kristne har lov til at spise, hvad de vil. De bør dog behandle den natur, som Gud har skabt, med omtanke. Det er op til den enkeltes samvittighed at beslutte, om </a:t>
            </a:r>
            <a:r>
              <a:rPr lang="da-DK" sz="2000" dirty="0">
                <a:latin typeface="Calibri" panose="020F0502020204030204" pitchFamily="34" charset="0"/>
                <a:ea typeface="Calibri" panose="020F0502020204030204" pitchFamily="34" charset="0"/>
                <a:cs typeface="Times New Roman" panose="02020603050405020304" pitchFamily="18" charset="0"/>
              </a:rPr>
              <a:t>han/hun</a:t>
            </a:r>
            <a:r>
              <a:rPr lang="da-DK" sz="2000" dirty="0">
                <a:effectLst/>
                <a:latin typeface="Calibri" panose="020F0502020204030204" pitchFamily="34" charset="0"/>
                <a:ea typeface="Calibri" panose="020F0502020204030204" pitchFamily="34" charset="0"/>
                <a:cs typeface="Times New Roman" panose="02020603050405020304" pitchFamily="18" charset="0"/>
              </a:rPr>
              <a:t> vil spise kød eller æg. Ellers er der ingen madregler i hverdagen.</a:t>
            </a:r>
          </a:p>
        </p:txBody>
      </p:sp>
      <p:sp>
        <p:nvSpPr>
          <p:cNvPr id="4" name="Slide Number Placeholder 3">
            <a:extLst>
              <a:ext uri="{FF2B5EF4-FFF2-40B4-BE49-F238E27FC236}">
                <a16:creationId xmlns:a16="http://schemas.microsoft.com/office/drawing/2014/main" xmlns="" id="{EA51FB61-D44F-44EB-A3D6-BE710088DF34}"/>
              </a:ext>
            </a:extLst>
          </p:cNvPr>
          <p:cNvSpPr>
            <a:spLocks noGrp="1"/>
          </p:cNvSpPr>
          <p:nvPr>
            <p:ph type="sldNum" sz="quarter" idx="12"/>
          </p:nvPr>
        </p:nvSpPr>
        <p:spPr/>
        <p:txBody>
          <a:bodyPr/>
          <a:lstStyle/>
          <a:p>
            <a:fld id="{C014DD1E-5D91-48A3-AD6D-45FBA980D106}" type="slidenum">
              <a:rPr lang="en-GB" smtClean="0"/>
              <a:t>12</a:t>
            </a:fld>
            <a:endParaRPr lang="en-GB"/>
          </a:p>
        </p:txBody>
      </p:sp>
    </p:spTree>
    <p:extLst>
      <p:ext uri="{BB962C8B-B14F-4D97-AF65-F5344CB8AC3E}">
        <p14:creationId xmlns:p14="http://schemas.microsoft.com/office/powerpoint/2010/main" val="757945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6387A2-6E66-4CDB-A366-6848B61DC4C8}"/>
              </a:ext>
            </a:extLst>
          </p:cNvPr>
          <p:cNvSpPr>
            <a:spLocks noGrp="1"/>
          </p:cNvSpPr>
          <p:nvPr>
            <p:ph type="title"/>
          </p:nvPr>
        </p:nvSpPr>
        <p:spPr/>
        <p:txBody>
          <a:bodyPr/>
          <a:lstStyle/>
          <a:p>
            <a:r>
              <a:rPr lang="da-DK" dirty="0"/>
              <a:t>Øvelse: Hvad passer sammen?</a:t>
            </a:r>
          </a:p>
        </p:txBody>
      </p:sp>
      <p:sp>
        <p:nvSpPr>
          <p:cNvPr id="3" name="Content Placeholder 2">
            <a:extLst>
              <a:ext uri="{FF2B5EF4-FFF2-40B4-BE49-F238E27FC236}">
                <a16:creationId xmlns:a16="http://schemas.microsoft.com/office/drawing/2014/main" xmlns="" id="{6A284F5C-8860-4CE5-8F12-DC9DB9B3215F}"/>
              </a:ext>
            </a:extLst>
          </p:cNvPr>
          <p:cNvSpPr>
            <a:spLocks noGrp="1"/>
          </p:cNvSpPr>
          <p:nvPr>
            <p:ph idx="1"/>
          </p:nvPr>
        </p:nvSpPr>
        <p:spPr>
          <a:xfrm>
            <a:off x="1197868" y="1354187"/>
            <a:ext cx="9598700" cy="3581400"/>
          </a:xfrm>
        </p:spPr>
        <p:txBody>
          <a:bodyPr>
            <a:normAutofit/>
          </a:bodyPr>
          <a:lstStyle/>
          <a:p>
            <a:pPr marL="0" indent="0">
              <a:buNone/>
            </a:pPr>
            <a:r>
              <a:rPr lang="da-DK" dirty="0"/>
              <a:t>Hvor meget ved du om forskellige kostvaner? Nogle er religiøse, andre følges af medicinske grunde eller er personernes eget valg. Find de rigtige udtryk i højre side for beskrivelserne af kostvanerne. </a:t>
            </a:r>
            <a:endParaRPr lang="da-DK" i="1" dirty="0"/>
          </a:p>
        </p:txBody>
      </p:sp>
      <p:sp>
        <p:nvSpPr>
          <p:cNvPr id="4" name="Slide Number Placeholder 3">
            <a:extLst>
              <a:ext uri="{FF2B5EF4-FFF2-40B4-BE49-F238E27FC236}">
                <a16:creationId xmlns:a16="http://schemas.microsoft.com/office/drawing/2014/main" xmlns="" id="{BF8CF6A1-F5BC-4283-A35B-A517C4186CE1}"/>
              </a:ext>
            </a:extLst>
          </p:cNvPr>
          <p:cNvSpPr>
            <a:spLocks noGrp="1"/>
          </p:cNvSpPr>
          <p:nvPr>
            <p:ph type="sldNum" sz="quarter" idx="12"/>
          </p:nvPr>
        </p:nvSpPr>
        <p:spPr>
          <a:xfrm>
            <a:off x="10625034" y="6431926"/>
            <a:ext cx="1595876" cy="404614"/>
          </a:xfrm>
        </p:spPr>
        <p:txBody>
          <a:bodyPr/>
          <a:lstStyle/>
          <a:p>
            <a:fld id="{C014DD1E-5D91-48A3-AD6D-45FBA980D106}" type="slidenum">
              <a:rPr lang="en-GB" smtClean="0"/>
              <a:t>13</a:t>
            </a:fld>
            <a:endParaRPr lang="en-GB"/>
          </a:p>
        </p:txBody>
      </p:sp>
      <p:graphicFrame>
        <p:nvGraphicFramePr>
          <p:cNvPr id="5" name="Tabelle 4"/>
          <p:cNvGraphicFramePr>
            <a:graphicFrameLocks noGrp="1"/>
          </p:cNvGraphicFramePr>
          <p:nvPr/>
        </p:nvGraphicFramePr>
        <p:xfrm>
          <a:off x="1024493" y="2636911"/>
          <a:ext cx="8598311" cy="3046847"/>
        </p:xfrm>
        <a:graphic>
          <a:graphicData uri="http://schemas.openxmlformats.org/drawingml/2006/table">
            <a:tbl>
              <a:tblPr firstRow="1" bandRow="1">
                <a:tableStyleId>{5940675A-B579-460E-94D1-54222C63F5DA}</a:tableStyleId>
              </a:tblPr>
              <a:tblGrid>
                <a:gridCol w="8382287">
                  <a:extLst>
                    <a:ext uri="{9D8B030D-6E8A-4147-A177-3AD203B41FA5}">
                      <a16:colId xmlns:a16="http://schemas.microsoft.com/office/drawing/2014/main" xmlns="" val="4034359990"/>
                    </a:ext>
                  </a:extLst>
                </a:gridCol>
                <a:gridCol w="216024">
                  <a:extLst>
                    <a:ext uri="{9D8B030D-6E8A-4147-A177-3AD203B41FA5}">
                      <a16:colId xmlns:a16="http://schemas.microsoft.com/office/drawing/2014/main" xmlns="" val="909633582"/>
                    </a:ext>
                  </a:extLst>
                </a:gridCol>
              </a:tblGrid>
              <a:tr h="370083">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 1.</a:t>
                      </a:r>
                      <a:r>
                        <a:rPr lang="da-DK" sz="1100" kern="1200" dirty="0">
                          <a:solidFill>
                            <a:schemeClr val="tx1"/>
                          </a:solidFill>
                          <a:effectLst/>
                          <a:latin typeface="+mn-lt"/>
                          <a:ea typeface="+mn-ea"/>
                          <a:cs typeface="+mn-cs"/>
                        </a:rPr>
                        <a:t> Dette betyder, at kød er tilladt, hvis dyret har levet så naturligt som muligt og er blevet slagtet ved at halsen er blevet skåret over</a:t>
                      </a:r>
                      <a:r>
                        <a:rPr lang="en-US" sz="1100" kern="1200" dirty="0">
                          <a:solidFill>
                            <a:schemeClr val="tx1"/>
                          </a:solidFill>
                          <a:effectLst/>
                          <a:latin typeface="+mn-lt"/>
                          <a:ea typeface="+mn-ea"/>
                          <a:cs typeface="+mn-cs"/>
                        </a:rPr>
                        <a:t>.  </a:t>
                      </a:r>
                      <a:endParaRPr lang="de-DE" sz="1100" kern="1200" dirty="0">
                        <a:solidFill>
                          <a:schemeClr val="tx1"/>
                        </a:solidFill>
                        <a:effectLst/>
                        <a:latin typeface="+mn-lt"/>
                        <a:ea typeface="+mn-ea"/>
                        <a:cs typeface="+mn-cs"/>
                      </a:endParaRPr>
                    </a:p>
                  </a:txBody>
                  <a:tcPr/>
                </a:tc>
                <a:tc>
                  <a:txBody>
                    <a:bodyPr/>
                    <a:lstStyle/>
                    <a:p>
                      <a:endParaRPr lang="de-DE" sz="1100" dirty="0">
                        <a:latin typeface="+mn-lt"/>
                      </a:endParaRPr>
                    </a:p>
                  </a:txBody>
                  <a:tcPr/>
                </a:tc>
                <a:extLst>
                  <a:ext uri="{0D108BD9-81ED-4DB2-BD59-A6C34878D82A}">
                    <a16:rowId xmlns:a16="http://schemas.microsoft.com/office/drawing/2014/main" xmlns="" val="2523960490"/>
                  </a:ext>
                </a:extLst>
              </a:tr>
              <a:tr h="370083">
                <a:tc>
                  <a:txBody>
                    <a:bodyPr/>
                    <a:lstStyle/>
                    <a:p>
                      <a:r>
                        <a:rPr lang="en-US" sz="1100" dirty="0">
                          <a:latin typeface="+mn-lt"/>
                        </a:rPr>
                        <a:t> 2. </a:t>
                      </a:r>
                      <a:r>
                        <a:rPr lang="da-DK" sz="1100" kern="1200" dirty="0">
                          <a:solidFill>
                            <a:schemeClr val="tx1"/>
                          </a:solidFill>
                          <a:effectLst/>
                          <a:latin typeface="+mn-lt"/>
                          <a:ea typeface="+mn-ea"/>
                          <a:cs typeface="+mn-cs"/>
                        </a:rPr>
                        <a:t>Navnet på den jødiske kostlov er...</a:t>
                      </a:r>
                      <a:endParaRPr lang="de-DE" sz="1100" dirty="0">
                        <a:latin typeface="+mn-lt"/>
                      </a:endParaRPr>
                    </a:p>
                  </a:txBody>
                  <a:tcPr/>
                </a:tc>
                <a:tc>
                  <a:txBody>
                    <a:bodyPr/>
                    <a:lstStyle/>
                    <a:p>
                      <a:endParaRPr lang="de-DE" sz="1100" dirty="0">
                        <a:latin typeface="+mn-lt"/>
                      </a:endParaRPr>
                    </a:p>
                  </a:txBody>
                  <a:tcPr/>
                </a:tc>
                <a:extLst>
                  <a:ext uri="{0D108BD9-81ED-4DB2-BD59-A6C34878D82A}">
                    <a16:rowId xmlns:a16="http://schemas.microsoft.com/office/drawing/2014/main" xmlns="" val="2549522879"/>
                  </a:ext>
                </a:extLst>
              </a:tr>
              <a:tr h="456266">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n-lt"/>
                          <a:ea typeface="+mn-ea"/>
                          <a:cs typeface="+mn-cs"/>
                        </a:rPr>
                        <a:t> 3. </a:t>
                      </a:r>
                      <a:r>
                        <a:rPr lang="da-DK" sz="1100" kern="1200" dirty="0">
                          <a:solidFill>
                            <a:schemeClr val="tx1"/>
                          </a:solidFill>
                          <a:effectLst/>
                          <a:latin typeface="+mn-lt"/>
                          <a:ea typeface="+mn-ea"/>
                          <a:cs typeface="+mn-cs"/>
                        </a:rPr>
                        <a:t>Kød, pølser og andre animalske komponenter skal komme fra "tilladte" dyr. Mejeriprodukter og kød er adskilt</a:t>
                      </a:r>
                      <a:r>
                        <a:rPr lang="en-US" sz="1100" kern="1200" dirty="0">
                          <a:solidFill>
                            <a:schemeClr val="tx1"/>
                          </a:solidFill>
                          <a:latin typeface="+mn-lt"/>
                          <a:ea typeface="+mn-ea"/>
                          <a:cs typeface="+mn-cs"/>
                        </a:rPr>
                        <a:t>.</a:t>
                      </a:r>
                    </a:p>
                    <a:p>
                      <a:pPr marL="0" marR="0" lvl="0" indent="0" algn="l" defTabSz="914126" rtl="0" eaLnBrk="1" fontAlgn="auto" latinLnBrk="0" hangingPunct="1">
                        <a:lnSpc>
                          <a:spcPct val="100000"/>
                        </a:lnSpc>
                        <a:spcBef>
                          <a:spcPts val="0"/>
                        </a:spcBef>
                        <a:spcAft>
                          <a:spcPts val="0"/>
                        </a:spcAft>
                        <a:buClrTx/>
                        <a:buSzTx/>
                        <a:buFontTx/>
                        <a:buNone/>
                        <a:tabLst/>
                        <a:defRPr/>
                      </a:pPr>
                      <a:endParaRPr lang="de-DE" sz="1100" dirty="0">
                        <a:latin typeface="+mn-lt"/>
                      </a:endParaRPr>
                    </a:p>
                  </a:txBody>
                  <a:tcPr/>
                </a:tc>
                <a:tc>
                  <a:txBody>
                    <a:bodyPr/>
                    <a:lstStyle/>
                    <a:p>
                      <a:endParaRPr lang="de-DE" sz="1100" dirty="0">
                        <a:latin typeface="+mn-lt"/>
                      </a:endParaRPr>
                    </a:p>
                  </a:txBody>
                  <a:tcPr/>
                </a:tc>
                <a:extLst>
                  <a:ext uri="{0D108BD9-81ED-4DB2-BD59-A6C34878D82A}">
                    <a16:rowId xmlns:a16="http://schemas.microsoft.com/office/drawing/2014/main" xmlns="" val="735001224"/>
                  </a:ext>
                </a:extLst>
              </a:tr>
              <a:tr h="370083">
                <a:tc>
                  <a:txBody>
                    <a:bodyPr/>
                    <a:lstStyle/>
                    <a:p>
                      <a:pPr marL="0" algn="l" defTabSz="914126" rtl="0" eaLnBrk="1" latinLnBrk="0" hangingPunct="1"/>
                      <a:r>
                        <a:rPr lang="en-US" sz="1100" kern="1200" dirty="0">
                          <a:solidFill>
                            <a:schemeClr val="tx1"/>
                          </a:solidFill>
                          <a:latin typeface="+mn-lt"/>
                          <a:ea typeface="+mn-ea"/>
                          <a:cs typeface="+mn-cs"/>
                        </a:rPr>
                        <a:t> 4. </a:t>
                      </a:r>
                      <a:r>
                        <a:rPr lang="da-DK" sz="1100" kern="1200" dirty="0">
                          <a:solidFill>
                            <a:schemeClr val="tx1"/>
                          </a:solidFill>
                          <a:effectLst/>
                          <a:latin typeface="+mn-lt"/>
                          <a:ea typeface="+mn-ea"/>
                          <a:cs typeface="+mn-cs"/>
                        </a:rPr>
                        <a:t>Ud over den rent plantebaserede kost er æg og mælk også tilladt.</a:t>
                      </a:r>
                      <a:endParaRPr lang="de-DE" sz="1100" kern="1200" dirty="0">
                        <a:solidFill>
                          <a:schemeClr val="tx1"/>
                        </a:solidFill>
                        <a:latin typeface="+mn-lt"/>
                        <a:ea typeface="+mn-ea"/>
                        <a:cs typeface="+mn-cs"/>
                      </a:endParaRPr>
                    </a:p>
                  </a:txBody>
                  <a:tcPr/>
                </a:tc>
                <a:tc>
                  <a:txBody>
                    <a:bodyPr/>
                    <a:lstStyle/>
                    <a:p>
                      <a:pPr marL="0" algn="l" defTabSz="914126" rtl="0" eaLnBrk="1" latinLnBrk="0" hangingPunct="1"/>
                      <a:endParaRPr lang="de-DE" sz="1100" kern="1200" dirty="0">
                        <a:solidFill>
                          <a:schemeClr val="tx1"/>
                        </a:solidFill>
                        <a:latin typeface="+mn-lt"/>
                        <a:ea typeface="+mn-ea"/>
                        <a:cs typeface="+mn-cs"/>
                      </a:endParaRPr>
                    </a:p>
                  </a:txBody>
                  <a:tcPr/>
                </a:tc>
                <a:extLst>
                  <a:ext uri="{0D108BD9-81ED-4DB2-BD59-A6C34878D82A}">
                    <a16:rowId xmlns:a16="http://schemas.microsoft.com/office/drawing/2014/main" xmlns="" val="2294307571"/>
                  </a:ext>
                </a:extLst>
              </a:tr>
              <a:tr h="370083">
                <a:tc>
                  <a:txBody>
                    <a:bodyPr/>
                    <a:lstStyle/>
                    <a:p>
                      <a:pPr marL="0" algn="l" defTabSz="914126" rtl="0" eaLnBrk="1" latinLnBrk="0" hangingPunct="1"/>
                      <a:r>
                        <a:rPr lang="en-US" sz="1100" kern="1200" dirty="0">
                          <a:solidFill>
                            <a:schemeClr val="tx1"/>
                          </a:solidFill>
                          <a:latin typeface="+mn-lt"/>
                          <a:ea typeface="+mn-ea"/>
                          <a:cs typeface="+mn-cs"/>
                        </a:rPr>
                        <a:t> 5. </a:t>
                      </a:r>
                      <a:r>
                        <a:rPr lang="da-DK" sz="1100" kern="1200" dirty="0">
                          <a:solidFill>
                            <a:schemeClr val="tx1"/>
                          </a:solidFill>
                          <a:effectLst/>
                          <a:latin typeface="+mn-lt"/>
                          <a:ea typeface="+mn-ea"/>
                          <a:cs typeface="+mn-cs"/>
                        </a:rPr>
                        <a:t>Animalske produkter undgås i denne diæt.</a:t>
                      </a:r>
                      <a:endParaRPr lang="de-DE" sz="1100" kern="1200" dirty="0">
                        <a:solidFill>
                          <a:schemeClr val="tx1"/>
                        </a:solidFill>
                        <a:latin typeface="+mn-lt"/>
                        <a:ea typeface="+mn-ea"/>
                        <a:cs typeface="+mn-cs"/>
                      </a:endParaRPr>
                    </a:p>
                  </a:txBody>
                  <a:tcPr/>
                </a:tc>
                <a:tc>
                  <a:txBody>
                    <a:bodyPr/>
                    <a:lstStyle/>
                    <a:p>
                      <a:pPr marL="0" algn="l" defTabSz="914126" rtl="0" eaLnBrk="1" latinLnBrk="0" hangingPunct="1"/>
                      <a:endParaRPr lang="de-DE" sz="1100" kern="1200" dirty="0">
                        <a:solidFill>
                          <a:schemeClr val="tx1"/>
                        </a:solidFill>
                        <a:latin typeface="+mn-lt"/>
                        <a:ea typeface="+mn-ea"/>
                        <a:cs typeface="+mn-cs"/>
                      </a:endParaRPr>
                    </a:p>
                  </a:txBody>
                  <a:tcPr/>
                </a:tc>
                <a:extLst>
                  <a:ext uri="{0D108BD9-81ED-4DB2-BD59-A6C34878D82A}">
                    <a16:rowId xmlns:a16="http://schemas.microsoft.com/office/drawing/2014/main" xmlns="" val="2875225895"/>
                  </a:ext>
                </a:extLst>
              </a:tr>
              <a:tr h="370083">
                <a:tc>
                  <a:txBody>
                    <a:bodyPr/>
                    <a:lstStyle/>
                    <a:p>
                      <a:pPr marL="0" algn="l" defTabSz="914126" rtl="0" eaLnBrk="1" latinLnBrk="0" hangingPunct="1"/>
                      <a:r>
                        <a:rPr lang="en-US" sz="1100" kern="1200" dirty="0">
                          <a:solidFill>
                            <a:schemeClr val="tx1"/>
                          </a:solidFill>
                          <a:latin typeface="+mn-lt"/>
                          <a:ea typeface="+mn-ea"/>
                          <a:cs typeface="+mn-cs"/>
                        </a:rPr>
                        <a:t> 6. </a:t>
                      </a:r>
                      <a:r>
                        <a:rPr lang="da-DK" sz="1100" kern="1200" dirty="0">
                          <a:solidFill>
                            <a:schemeClr val="tx1"/>
                          </a:solidFill>
                          <a:effectLst/>
                          <a:latin typeface="+mn-lt"/>
                          <a:ea typeface="+mn-ea"/>
                          <a:cs typeface="+mn-cs"/>
                        </a:rPr>
                        <a:t>Mejeriprodukter/produkter med laktose må ikke spises.</a:t>
                      </a:r>
                      <a:endParaRPr lang="de-DE" sz="1100" kern="1200" dirty="0">
                        <a:solidFill>
                          <a:schemeClr val="tx1"/>
                        </a:solidFill>
                        <a:latin typeface="+mn-lt"/>
                        <a:ea typeface="+mn-ea"/>
                        <a:cs typeface="+mn-cs"/>
                      </a:endParaRPr>
                    </a:p>
                  </a:txBody>
                  <a:tcPr/>
                </a:tc>
                <a:tc>
                  <a:txBody>
                    <a:bodyPr/>
                    <a:lstStyle/>
                    <a:p>
                      <a:pPr marL="0" algn="l" defTabSz="914126" rtl="0" eaLnBrk="1" latinLnBrk="0" hangingPunct="1"/>
                      <a:endParaRPr lang="de-DE" sz="1100" kern="1200" dirty="0">
                        <a:solidFill>
                          <a:schemeClr val="tx1"/>
                        </a:solidFill>
                        <a:latin typeface="+mn-lt"/>
                        <a:ea typeface="+mn-ea"/>
                        <a:cs typeface="+mn-cs"/>
                      </a:endParaRPr>
                    </a:p>
                  </a:txBody>
                  <a:tcPr/>
                </a:tc>
                <a:extLst>
                  <a:ext uri="{0D108BD9-81ED-4DB2-BD59-A6C34878D82A}">
                    <a16:rowId xmlns:a16="http://schemas.microsoft.com/office/drawing/2014/main" xmlns="" val="3918932789"/>
                  </a:ext>
                </a:extLst>
              </a:tr>
              <a:tr h="370083">
                <a:tc>
                  <a:txBody>
                    <a:bodyPr/>
                    <a:lstStyle/>
                    <a:p>
                      <a:pPr>
                        <a:lnSpc>
                          <a:spcPts val="1500"/>
                        </a:lnSpc>
                        <a:spcBef>
                          <a:spcPts val="600"/>
                        </a:spcBef>
                      </a:pPr>
                      <a:r>
                        <a:rPr lang="da-DK" sz="1100" dirty="0">
                          <a:effectLst/>
                          <a:latin typeface="+mn-lt"/>
                          <a:ea typeface="Calibri" panose="020F0502020204030204" pitchFamily="34" charset="0"/>
                          <a:cs typeface="Times New Roman" panose="02020603050405020304" pitchFamily="18" charset="0"/>
                        </a:rPr>
                        <a:t>7. Frugtsaft og tørrede frugter bør undgås i det lange løb. Ligeledes produkter sødet med fruktose eller sorbitol.</a:t>
                      </a:r>
                    </a:p>
                  </a:txBody>
                  <a:tcPr/>
                </a:tc>
                <a:tc>
                  <a:txBody>
                    <a:bodyPr/>
                    <a:lstStyle/>
                    <a:p>
                      <a:pPr marL="0" algn="l" defTabSz="914126" rtl="0" eaLnBrk="1" latinLnBrk="0" hangingPunct="1"/>
                      <a:endParaRPr lang="de-DE" sz="1100" kern="1200" dirty="0">
                        <a:solidFill>
                          <a:schemeClr val="tx1"/>
                        </a:solidFill>
                        <a:latin typeface="+mn-lt"/>
                        <a:ea typeface="+mn-ea"/>
                        <a:cs typeface="+mn-cs"/>
                      </a:endParaRPr>
                    </a:p>
                  </a:txBody>
                  <a:tcPr/>
                </a:tc>
                <a:extLst>
                  <a:ext uri="{0D108BD9-81ED-4DB2-BD59-A6C34878D82A}">
                    <a16:rowId xmlns:a16="http://schemas.microsoft.com/office/drawing/2014/main" xmlns="" val="1196384828"/>
                  </a:ext>
                </a:extLst>
              </a:tr>
              <a:tr h="370083">
                <a:tc>
                  <a:txBody>
                    <a:bodyPr/>
                    <a:lstStyle/>
                    <a:p>
                      <a:pPr marL="0" algn="l" defTabSz="914126" rtl="0" eaLnBrk="1" latinLnBrk="0" hangingPunct="1"/>
                      <a:r>
                        <a:rPr lang="en-US" sz="1100" kern="1200" dirty="0">
                          <a:solidFill>
                            <a:schemeClr val="tx1"/>
                          </a:solidFill>
                          <a:latin typeface="+mn-lt"/>
                          <a:ea typeface="+mn-ea"/>
                          <a:cs typeface="+mn-cs"/>
                        </a:rPr>
                        <a:t> 8. </a:t>
                      </a:r>
                      <a:r>
                        <a:rPr lang="da-DK" sz="1100" kern="1200" dirty="0">
                          <a:solidFill>
                            <a:schemeClr val="tx1"/>
                          </a:solidFill>
                          <a:effectLst/>
                          <a:latin typeface="+mn-lt"/>
                          <a:ea typeface="+mn-ea"/>
                          <a:cs typeface="+mn-cs"/>
                        </a:rPr>
                        <a:t>Alkohol og svinekød er for muslimer...</a:t>
                      </a:r>
                      <a:endParaRPr lang="de-DE" sz="1100" kern="1200" dirty="0">
                        <a:solidFill>
                          <a:schemeClr val="tx1"/>
                        </a:solidFill>
                        <a:latin typeface="+mn-lt"/>
                        <a:ea typeface="+mn-ea"/>
                        <a:cs typeface="+mn-cs"/>
                      </a:endParaRPr>
                    </a:p>
                  </a:txBody>
                  <a:tcPr/>
                </a:tc>
                <a:tc>
                  <a:txBody>
                    <a:bodyPr/>
                    <a:lstStyle/>
                    <a:p>
                      <a:pPr marL="0" algn="l" defTabSz="914126" rtl="0" eaLnBrk="1" latinLnBrk="0" hangingPunct="1"/>
                      <a:endParaRPr lang="de-DE" sz="1100" kern="1200" dirty="0">
                        <a:solidFill>
                          <a:schemeClr val="tx1"/>
                        </a:solidFill>
                        <a:latin typeface="+mn-lt"/>
                        <a:ea typeface="+mn-ea"/>
                        <a:cs typeface="+mn-cs"/>
                      </a:endParaRPr>
                    </a:p>
                  </a:txBody>
                  <a:tcPr/>
                </a:tc>
                <a:extLst>
                  <a:ext uri="{0D108BD9-81ED-4DB2-BD59-A6C34878D82A}">
                    <a16:rowId xmlns:a16="http://schemas.microsoft.com/office/drawing/2014/main" xmlns="" val="3284608061"/>
                  </a:ext>
                </a:extLst>
              </a:tr>
            </a:tbl>
          </a:graphicData>
        </a:graphic>
      </p:graphicFrame>
      <p:sp>
        <p:nvSpPr>
          <p:cNvPr id="6" name="TextBox 5">
            <a:extLst>
              <a:ext uri="{FF2B5EF4-FFF2-40B4-BE49-F238E27FC236}">
                <a16:creationId xmlns:a16="http://schemas.microsoft.com/office/drawing/2014/main" xmlns="" id="{C7FE5FE3-D795-4C7B-BF76-877913F67AD8}"/>
              </a:ext>
            </a:extLst>
          </p:cNvPr>
          <p:cNvSpPr txBox="1"/>
          <p:nvPr/>
        </p:nvSpPr>
        <p:spPr>
          <a:xfrm>
            <a:off x="9889823" y="2274838"/>
            <a:ext cx="2160240" cy="2308324"/>
          </a:xfrm>
          <a:prstGeom prst="rect">
            <a:avLst/>
          </a:prstGeom>
          <a:solidFill>
            <a:schemeClr val="bg2">
              <a:lumMod val="95000"/>
            </a:schemeClr>
          </a:solidFill>
          <a:ln>
            <a:solidFill>
              <a:schemeClr val="accent1"/>
            </a:solidFill>
          </a:ln>
        </p:spPr>
        <p:txBody>
          <a:bodyPr wrap="square" rtlCol="0">
            <a:spAutoFit/>
          </a:bodyPr>
          <a:lstStyle/>
          <a:p>
            <a:pPr algn="ctr"/>
            <a:r>
              <a:rPr lang="da-DK" sz="1800" dirty="0"/>
              <a:t>Vegansk</a:t>
            </a:r>
            <a:br>
              <a:rPr lang="da-DK" sz="1800" dirty="0"/>
            </a:br>
            <a:r>
              <a:rPr lang="da-DK" sz="1800" dirty="0"/>
              <a:t>Haram</a:t>
            </a:r>
          </a:p>
          <a:p>
            <a:pPr algn="ctr"/>
            <a:r>
              <a:rPr lang="da-DK" sz="1800" dirty="0"/>
              <a:t>Laktoseintolerant</a:t>
            </a:r>
          </a:p>
          <a:p>
            <a:pPr algn="ctr"/>
            <a:r>
              <a:rPr lang="da-DK" sz="1800" dirty="0"/>
              <a:t>Fruktoseintolerant</a:t>
            </a:r>
          </a:p>
          <a:p>
            <a:pPr algn="ctr"/>
            <a:r>
              <a:rPr lang="da-DK" sz="1800" dirty="0" err="1"/>
              <a:t>Kashrut</a:t>
            </a:r>
            <a:endParaRPr lang="da-DK" sz="1800" dirty="0"/>
          </a:p>
          <a:p>
            <a:pPr algn="ctr"/>
            <a:r>
              <a:rPr lang="da-DK" sz="1800" dirty="0"/>
              <a:t>Kosher</a:t>
            </a:r>
          </a:p>
          <a:p>
            <a:pPr algn="ctr"/>
            <a:r>
              <a:rPr lang="da-DK" sz="1800" dirty="0"/>
              <a:t>Halal</a:t>
            </a:r>
          </a:p>
          <a:p>
            <a:pPr algn="ctr"/>
            <a:r>
              <a:rPr lang="da-DK" sz="1800" dirty="0" err="1"/>
              <a:t>Lakto</a:t>
            </a:r>
            <a:r>
              <a:rPr lang="da-DK" sz="1800" dirty="0"/>
              <a:t>-ovo vegetar</a:t>
            </a:r>
          </a:p>
        </p:txBody>
      </p:sp>
      <p:pic>
        <p:nvPicPr>
          <p:cNvPr id="7" name="Picture 6">
            <a:extLst>
              <a:ext uri="{FF2B5EF4-FFF2-40B4-BE49-F238E27FC236}">
                <a16:creationId xmlns:a16="http://schemas.microsoft.com/office/drawing/2014/main" xmlns="" id="{B6DAEF3E-E206-4E29-8945-DD45279A2673}"/>
              </a:ext>
            </a:extLst>
          </p:cNvPr>
          <p:cNvPicPr>
            <a:picLocks noChangeAspect="1"/>
          </p:cNvPicPr>
          <p:nvPr/>
        </p:nvPicPr>
        <p:blipFill>
          <a:blip r:embed="rId2"/>
          <a:stretch>
            <a:fillRect/>
          </a:stretch>
        </p:blipFill>
        <p:spPr>
          <a:xfrm>
            <a:off x="10435144" y="5503813"/>
            <a:ext cx="1069597" cy="1057578"/>
          </a:xfrm>
          <a:prstGeom prst="rect">
            <a:avLst/>
          </a:prstGeom>
        </p:spPr>
      </p:pic>
    </p:spTree>
    <p:extLst>
      <p:ext uri="{BB962C8B-B14F-4D97-AF65-F5344CB8AC3E}">
        <p14:creationId xmlns:p14="http://schemas.microsoft.com/office/powerpoint/2010/main" val="253733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2E3F9F-71AD-49DC-BD54-AD093AA966C9}"/>
              </a:ext>
            </a:extLst>
          </p:cNvPr>
          <p:cNvSpPr>
            <a:spLocks noGrp="1"/>
          </p:cNvSpPr>
          <p:nvPr>
            <p:ph type="title"/>
          </p:nvPr>
        </p:nvSpPr>
        <p:spPr>
          <a:xfrm>
            <a:off x="1352709" y="620688"/>
            <a:ext cx="9598700" cy="720080"/>
          </a:xfrm>
        </p:spPr>
        <p:txBody>
          <a:bodyPr/>
          <a:lstStyle/>
          <a:p>
            <a:r>
              <a:rPr lang="en-GB" dirty="0" err="1"/>
              <a:t>Svar</a:t>
            </a:r>
            <a:endParaRPr lang="en-GB" dirty="0"/>
          </a:p>
        </p:txBody>
      </p:sp>
      <p:sp>
        <p:nvSpPr>
          <p:cNvPr id="3" name="Content Placeholder 2">
            <a:extLst>
              <a:ext uri="{FF2B5EF4-FFF2-40B4-BE49-F238E27FC236}">
                <a16:creationId xmlns:a16="http://schemas.microsoft.com/office/drawing/2014/main" xmlns="" id="{7BD3589A-4B73-4497-AB8B-C450B59F04F3}"/>
              </a:ext>
            </a:extLst>
          </p:cNvPr>
          <p:cNvSpPr>
            <a:spLocks noGrp="1"/>
          </p:cNvSpPr>
          <p:nvPr>
            <p:ph idx="1"/>
          </p:nvPr>
        </p:nvSpPr>
        <p:spPr>
          <a:xfrm>
            <a:off x="1352709" y="1565920"/>
            <a:ext cx="9598700" cy="3581400"/>
          </a:xfrm>
        </p:spPr>
        <p:txBody>
          <a:bodyPr>
            <a:normAutofit fontScale="92500" lnSpcReduction="20000"/>
          </a:bodyPr>
          <a:lstStyle/>
          <a:p>
            <a:pPr marL="457200" indent="-457200">
              <a:buAutoNum type="arabicPeriod"/>
            </a:pPr>
            <a:r>
              <a:rPr lang="da-DK" dirty="0"/>
              <a:t>Halal</a:t>
            </a:r>
          </a:p>
          <a:p>
            <a:pPr marL="457200" indent="-457200">
              <a:buAutoNum type="arabicPeriod"/>
            </a:pPr>
            <a:r>
              <a:rPr lang="da-DK" dirty="0" err="1"/>
              <a:t>Kashrut</a:t>
            </a:r>
            <a:endParaRPr lang="da-DK" dirty="0"/>
          </a:p>
          <a:p>
            <a:pPr marL="457200" indent="-457200">
              <a:buAutoNum type="arabicPeriod"/>
            </a:pPr>
            <a:r>
              <a:rPr lang="da-DK" dirty="0"/>
              <a:t>Kosher</a:t>
            </a:r>
          </a:p>
          <a:p>
            <a:pPr marL="457200" indent="-457200">
              <a:buAutoNum type="arabicPeriod"/>
            </a:pPr>
            <a:r>
              <a:rPr lang="da-DK" dirty="0" err="1"/>
              <a:t>Lakto</a:t>
            </a:r>
            <a:r>
              <a:rPr lang="da-DK" dirty="0"/>
              <a:t>-ovo vegetar</a:t>
            </a:r>
          </a:p>
          <a:p>
            <a:pPr marL="457200" indent="-457200">
              <a:buAutoNum type="arabicPeriod"/>
            </a:pPr>
            <a:r>
              <a:rPr lang="da-DK" dirty="0"/>
              <a:t>Veganer</a:t>
            </a:r>
          </a:p>
          <a:p>
            <a:pPr marL="457200" indent="-457200">
              <a:buAutoNum type="arabicPeriod"/>
            </a:pPr>
            <a:r>
              <a:rPr lang="da-DK" dirty="0"/>
              <a:t>Laktoseintolerant</a:t>
            </a:r>
          </a:p>
          <a:p>
            <a:pPr marL="457200" indent="-457200">
              <a:buAutoNum type="arabicPeriod"/>
            </a:pPr>
            <a:r>
              <a:rPr lang="da-DK" dirty="0"/>
              <a:t>Fruktoseintolerant</a:t>
            </a:r>
          </a:p>
          <a:p>
            <a:pPr marL="457200" indent="-457200">
              <a:buAutoNum type="arabicPeriod"/>
            </a:pPr>
            <a:r>
              <a:rPr lang="da-DK" dirty="0"/>
              <a:t>Haram</a:t>
            </a:r>
          </a:p>
          <a:p>
            <a:pPr marL="457200" indent="-457200">
              <a:buAutoNum type="arabicPeriod"/>
            </a:pPr>
            <a:endParaRPr lang="da-DK" dirty="0"/>
          </a:p>
          <a:p>
            <a:pPr marL="0" indent="0">
              <a:buNone/>
            </a:pPr>
            <a:r>
              <a:rPr lang="da-DK" dirty="0"/>
              <a:t>Hvis du ikke kender begreberne, kan du slå dem op.</a:t>
            </a:r>
          </a:p>
        </p:txBody>
      </p:sp>
      <p:sp>
        <p:nvSpPr>
          <p:cNvPr id="4" name="Slide Number Placeholder 3">
            <a:extLst>
              <a:ext uri="{FF2B5EF4-FFF2-40B4-BE49-F238E27FC236}">
                <a16:creationId xmlns:a16="http://schemas.microsoft.com/office/drawing/2014/main" xmlns="" id="{FA03135C-0232-4325-8F23-70CEBA6851D3}"/>
              </a:ext>
            </a:extLst>
          </p:cNvPr>
          <p:cNvSpPr>
            <a:spLocks noGrp="1"/>
          </p:cNvSpPr>
          <p:nvPr>
            <p:ph type="sldNum" sz="quarter" idx="12"/>
          </p:nvPr>
        </p:nvSpPr>
        <p:spPr/>
        <p:txBody>
          <a:bodyPr/>
          <a:lstStyle/>
          <a:p>
            <a:fld id="{C014DD1E-5D91-48A3-AD6D-45FBA980D106}" type="slidenum">
              <a:rPr lang="en-GB" smtClean="0"/>
              <a:t>14</a:t>
            </a:fld>
            <a:endParaRPr lang="en-GB"/>
          </a:p>
        </p:txBody>
      </p:sp>
      <p:pic>
        <p:nvPicPr>
          <p:cNvPr id="5" name="Picture 6">
            <a:extLst>
              <a:ext uri="{FF2B5EF4-FFF2-40B4-BE49-F238E27FC236}">
                <a16:creationId xmlns:a16="http://schemas.microsoft.com/office/drawing/2014/main" xmlns="" id="{FC147BE8-F093-499C-B2A2-553E807B99DC}"/>
              </a:ext>
            </a:extLst>
          </p:cNvPr>
          <p:cNvPicPr>
            <a:picLocks noChangeAspect="1"/>
          </p:cNvPicPr>
          <p:nvPr/>
        </p:nvPicPr>
        <p:blipFill>
          <a:blip r:embed="rId2"/>
          <a:stretch>
            <a:fillRect/>
          </a:stretch>
        </p:blipFill>
        <p:spPr>
          <a:xfrm>
            <a:off x="10435144" y="5503813"/>
            <a:ext cx="1069597" cy="1057578"/>
          </a:xfrm>
          <a:prstGeom prst="rect">
            <a:avLst/>
          </a:prstGeom>
        </p:spPr>
      </p:pic>
    </p:spTree>
    <p:extLst>
      <p:ext uri="{BB962C8B-B14F-4D97-AF65-F5344CB8AC3E}">
        <p14:creationId xmlns:p14="http://schemas.microsoft.com/office/powerpoint/2010/main" val="1304832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EE7C8E-560F-4F9E-BFC0-E220B83C5E7A}"/>
              </a:ext>
            </a:extLst>
          </p:cNvPr>
          <p:cNvSpPr>
            <a:spLocks noGrp="1"/>
          </p:cNvSpPr>
          <p:nvPr>
            <p:ph type="title"/>
          </p:nvPr>
        </p:nvSpPr>
        <p:spPr/>
        <p:txBody>
          <a:bodyPr/>
          <a:lstStyle/>
          <a:p>
            <a:r>
              <a:rPr lang="en-US" dirty="0" err="1"/>
              <a:t>Betydningen</a:t>
            </a:r>
            <a:r>
              <a:rPr lang="en-US" dirty="0"/>
              <a:t> </a:t>
            </a:r>
            <a:r>
              <a:rPr lang="en-US" dirty="0" err="1"/>
              <a:t>af</a:t>
            </a:r>
            <a:r>
              <a:rPr lang="en-US" dirty="0"/>
              <a:t> at </a:t>
            </a:r>
            <a:r>
              <a:rPr lang="en-US" dirty="0" err="1"/>
              <a:t>faste</a:t>
            </a:r>
            <a:endParaRPr lang="el-GR" dirty="0"/>
          </a:p>
        </p:txBody>
      </p:sp>
      <p:sp>
        <p:nvSpPr>
          <p:cNvPr id="4" name="Slide Number Placeholder 3">
            <a:extLst>
              <a:ext uri="{FF2B5EF4-FFF2-40B4-BE49-F238E27FC236}">
                <a16:creationId xmlns:a16="http://schemas.microsoft.com/office/drawing/2014/main" xmlns="" id="{94D0B07E-463F-4482-B82F-5CCBD1F66364}"/>
              </a:ext>
            </a:extLst>
          </p:cNvPr>
          <p:cNvSpPr>
            <a:spLocks noGrp="1"/>
          </p:cNvSpPr>
          <p:nvPr>
            <p:ph type="sldNum" sz="quarter" idx="12"/>
          </p:nvPr>
        </p:nvSpPr>
        <p:spPr/>
        <p:txBody>
          <a:bodyPr/>
          <a:lstStyle/>
          <a:p>
            <a:fld id="{C014DD1E-5D91-48A3-AD6D-45FBA980D106}" type="slidenum">
              <a:rPr lang="en-GB" smtClean="0"/>
              <a:t>15</a:t>
            </a:fld>
            <a:endParaRPr lang="en-GB"/>
          </a:p>
        </p:txBody>
      </p:sp>
      <p:sp>
        <p:nvSpPr>
          <p:cNvPr id="5" name="TextBox 4">
            <a:extLst>
              <a:ext uri="{FF2B5EF4-FFF2-40B4-BE49-F238E27FC236}">
                <a16:creationId xmlns:a16="http://schemas.microsoft.com/office/drawing/2014/main" xmlns="" id="{C5B458CE-8D18-4F0E-ACD0-79DA425C3615}"/>
              </a:ext>
            </a:extLst>
          </p:cNvPr>
          <p:cNvSpPr txBox="1"/>
          <p:nvPr/>
        </p:nvSpPr>
        <p:spPr>
          <a:xfrm>
            <a:off x="1485900" y="2852936"/>
            <a:ext cx="8856984" cy="2477601"/>
          </a:xfrm>
          <a:prstGeom prst="rect">
            <a:avLst/>
          </a:prstGeom>
          <a:noFill/>
        </p:spPr>
        <p:txBody>
          <a:bodyPr wrap="square" rtlCol="0">
            <a:spAutoFit/>
          </a:bodyPr>
          <a:lstStyle/>
          <a:p>
            <a:pPr>
              <a:spcBef>
                <a:spcPts val="600"/>
              </a:spcBef>
              <a:tabLst>
                <a:tab pos="457200" algn="l"/>
              </a:tabLst>
            </a:pPr>
            <a:r>
              <a:rPr lang="da-DK" sz="2000" dirty="0">
                <a:effectLst/>
                <a:latin typeface="Calibri" panose="020F0502020204030204" pitchFamily="34" charset="0"/>
                <a:ea typeface="Calibri" panose="020F0502020204030204" pitchFamily="34" charset="0"/>
                <a:cs typeface="Times New Roman" panose="02020603050405020304" pitchFamily="18" charset="0"/>
              </a:rPr>
              <a:t>Definitionen på at faste på den åndelige måde. </a:t>
            </a:r>
          </a:p>
          <a:p>
            <a:pPr marL="342900" indent="-342900">
              <a:spcBef>
                <a:spcPts val="600"/>
              </a:spcBef>
              <a:buFont typeface="Arial" panose="020B0604020202020204" pitchFamily="34" charset="0"/>
              <a:buChar char="•"/>
              <a:tabLst>
                <a:tab pos="457200" algn="l"/>
              </a:tabLst>
            </a:pPr>
            <a:r>
              <a:rPr lang="da-DK" sz="2000" dirty="0">
                <a:effectLst/>
                <a:latin typeface="Calibri" panose="020F0502020204030204" pitchFamily="34" charset="0"/>
                <a:ea typeface="Calibri" panose="020F0502020204030204" pitchFamily="34" charset="0"/>
                <a:cs typeface="Times New Roman" panose="02020603050405020304" pitchFamily="18" charset="0"/>
              </a:rPr>
              <a:t>Faste praktiseres i forskellige religioner på forskellige måder og ved forskellige lejligheder. </a:t>
            </a:r>
          </a:p>
          <a:p>
            <a:pPr marL="342900" indent="-342900">
              <a:spcBef>
                <a:spcPts val="600"/>
              </a:spcBef>
              <a:buFont typeface="Arial" panose="020B0604020202020204" pitchFamily="34" charset="0"/>
              <a:buChar char="•"/>
              <a:tabLst>
                <a:tab pos="457200" algn="l"/>
              </a:tabLst>
            </a:pPr>
            <a:r>
              <a:rPr lang="da-DK" sz="2000" dirty="0">
                <a:effectLst/>
                <a:latin typeface="Calibri" panose="020F0502020204030204" pitchFamily="34" charset="0"/>
                <a:ea typeface="Calibri" panose="020F0502020204030204" pitchFamily="34" charset="0"/>
                <a:cs typeface="Times New Roman" panose="02020603050405020304" pitchFamily="18" charset="0"/>
              </a:rPr>
              <a:t>I kombination med medicinske problemer kan religiøs faste have negative virkninger på patienternes generelle tilstand. Derfor er det vigtigt, at læge- og plejepersonalet informerer om de mulige risici som følge af faste. </a:t>
            </a:r>
          </a:p>
          <a:p>
            <a:pPr marL="342900" indent="-342900">
              <a:spcBef>
                <a:spcPts val="600"/>
              </a:spcBef>
              <a:buFont typeface="Arial" panose="020B0604020202020204" pitchFamily="34" charset="0"/>
              <a:buChar char="•"/>
              <a:tabLst>
                <a:tab pos="457200" algn="l"/>
              </a:tabLst>
            </a:pPr>
            <a:r>
              <a:rPr lang="da-DK" sz="2000" dirty="0">
                <a:effectLst/>
                <a:latin typeface="Calibri" panose="020F0502020204030204" pitchFamily="34" charset="0"/>
                <a:ea typeface="Calibri" panose="020F0502020204030204" pitchFamily="34" charset="0"/>
                <a:cs typeface="Times New Roman" panose="02020603050405020304" pitchFamily="18" charset="0"/>
              </a:rPr>
              <a:t>I de fleste religioner er sundhed vigtigere end at faste.</a:t>
            </a:r>
          </a:p>
        </p:txBody>
      </p:sp>
      <p:sp>
        <p:nvSpPr>
          <p:cNvPr id="3" name="Horizontales Scrollen 2"/>
          <p:cNvSpPr/>
          <p:nvPr/>
        </p:nvSpPr>
        <p:spPr>
          <a:xfrm>
            <a:off x="1349185" y="1307604"/>
            <a:ext cx="8971641" cy="1728192"/>
          </a:xfrm>
          <a:prstGeom prst="horizontalScroll">
            <a:avLst/>
          </a:prstGeom>
        </p:spPr>
        <p:style>
          <a:lnRef idx="3">
            <a:schemeClr val="lt1"/>
          </a:lnRef>
          <a:fillRef idx="1">
            <a:schemeClr val="accent5"/>
          </a:fillRef>
          <a:effectRef idx="1">
            <a:schemeClr val="accent5"/>
          </a:effectRef>
          <a:fontRef idx="minor">
            <a:schemeClr val="lt1"/>
          </a:fontRef>
        </p:style>
        <p:txBody>
          <a:bodyPr rtlCol="0" anchor="ctr"/>
          <a:lstStyle/>
          <a:p>
            <a:r>
              <a:rPr lang="da-DK" sz="1800" i="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Den åndelige fastepraksis opbygger fokus og bevidsthed. De åndelige fordele ved en sund faste er en stærkere fornemmelse af  forbindelsen med universet. Spirituel faste har til formål at få </a:t>
            </a:r>
            <a:r>
              <a:rPr lang="da-DK" sz="1800" i="1" dirty="0">
                <a:solidFill>
                  <a:schemeClr val="bg2"/>
                </a:solidFill>
                <a:latin typeface="Calibri" panose="020F0502020204030204" pitchFamily="34" charset="0"/>
                <a:ea typeface="Calibri" panose="020F0502020204030204" pitchFamily="34" charset="0"/>
                <a:cs typeface="Times New Roman" panose="02020603050405020304" pitchFamily="18" charset="0"/>
              </a:rPr>
              <a:t>den fastende </a:t>
            </a:r>
            <a:r>
              <a:rPr lang="da-DK" sz="1800" i="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til at føle sig mindre selvcentreret. Det er en måde at frigøre sig selv fra begrænsningerne af det, som man ønsker eller tror, man har brug for. </a:t>
            </a:r>
            <a:endParaRPr lang="en-US" sz="1800" i="1" dirty="0">
              <a:solidFill>
                <a:schemeClr val="bg2"/>
              </a:solidFill>
            </a:endParaRPr>
          </a:p>
        </p:txBody>
      </p:sp>
    </p:spTree>
    <p:extLst>
      <p:ext uri="{BB962C8B-B14F-4D97-AF65-F5344CB8AC3E}">
        <p14:creationId xmlns:p14="http://schemas.microsoft.com/office/powerpoint/2010/main" val="24162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EE7C8E-560F-4F9E-BFC0-E220B83C5E7A}"/>
              </a:ext>
            </a:extLst>
          </p:cNvPr>
          <p:cNvSpPr>
            <a:spLocks noGrp="1"/>
          </p:cNvSpPr>
          <p:nvPr>
            <p:ph type="title"/>
          </p:nvPr>
        </p:nvSpPr>
        <p:spPr>
          <a:xfrm>
            <a:off x="1017089" y="332656"/>
            <a:ext cx="9598700" cy="1485900"/>
          </a:xfrm>
        </p:spPr>
        <p:txBody>
          <a:bodyPr/>
          <a:lstStyle/>
          <a:p>
            <a:r>
              <a:rPr lang="en-US" dirty="0" err="1"/>
              <a:t>Faste</a:t>
            </a:r>
            <a:r>
              <a:rPr lang="en-US" dirty="0"/>
              <a:t> </a:t>
            </a:r>
            <a:r>
              <a:rPr lang="en-US" dirty="0" err="1"/>
              <a:t>i</a:t>
            </a:r>
            <a:r>
              <a:rPr lang="en-US" dirty="0"/>
              <a:t> </a:t>
            </a:r>
            <a:r>
              <a:rPr lang="en-US" dirty="0" err="1"/>
              <a:t>forskellige</a:t>
            </a:r>
            <a:r>
              <a:rPr lang="en-US" dirty="0"/>
              <a:t> </a:t>
            </a:r>
            <a:r>
              <a:rPr lang="en-US" dirty="0" err="1"/>
              <a:t>religioner</a:t>
            </a:r>
            <a:endParaRPr lang="el-GR" dirty="0"/>
          </a:p>
        </p:txBody>
      </p:sp>
      <p:sp>
        <p:nvSpPr>
          <p:cNvPr id="4" name="Slide Number Placeholder 3">
            <a:extLst>
              <a:ext uri="{FF2B5EF4-FFF2-40B4-BE49-F238E27FC236}">
                <a16:creationId xmlns:a16="http://schemas.microsoft.com/office/drawing/2014/main" xmlns="" id="{94D0B07E-463F-4482-B82F-5CCBD1F66364}"/>
              </a:ext>
            </a:extLst>
          </p:cNvPr>
          <p:cNvSpPr>
            <a:spLocks noGrp="1"/>
          </p:cNvSpPr>
          <p:nvPr>
            <p:ph type="sldNum" sz="quarter" idx="12"/>
          </p:nvPr>
        </p:nvSpPr>
        <p:spPr/>
        <p:txBody>
          <a:bodyPr/>
          <a:lstStyle/>
          <a:p>
            <a:fld id="{C014DD1E-5D91-48A3-AD6D-45FBA980D106}" type="slidenum">
              <a:rPr lang="en-GB" smtClean="0"/>
              <a:t>16</a:t>
            </a:fld>
            <a:endParaRPr lang="en-GB" dirty="0"/>
          </a:p>
        </p:txBody>
      </p:sp>
      <p:sp>
        <p:nvSpPr>
          <p:cNvPr id="3" name="Abgerundetes Rechteck 2"/>
          <p:cNvSpPr/>
          <p:nvPr/>
        </p:nvSpPr>
        <p:spPr>
          <a:xfrm>
            <a:off x="1086716" y="1196752"/>
            <a:ext cx="3312368" cy="23762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de-DE" sz="1200" b="1" dirty="0"/>
          </a:p>
          <a:p>
            <a:pPr algn="ctr"/>
            <a:r>
              <a:rPr lang="de-DE" sz="1600" b="1" dirty="0"/>
              <a:t>Islam</a:t>
            </a:r>
            <a:endParaRPr lang="de-DE" sz="1200" b="1" dirty="0"/>
          </a:p>
          <a:p>
            <a:r>
              <a:rPr lang="da-DK" sz="1200" b="1" dirty="0">
                <a:effectLst/>
                <a:latin typeface="Calibri" panose="020F0502020204030204" pitchFamily="34" charset="0"/>
                <a:ea typeface="Calibri" panose="020F0502020204030204" pitchFamily="34" charset="0"/>
                <a:cs typeface="Times New Roman" panose="02020603050405020304" pitchFamily="18" charset="0"/>
              </a:rPr>
              <a:t>Ramadan</a:t>
            </a:r>
            <a:r>
              <a:rPr lang="da-DK" sz="1200" dirty="0">
                <a:effectLst/>
                <a:latin typeface="Calibri" panose="020F0502020204030204" pitchFamily="34" charset="0"/>
                <a:ea typeface="Calibri" panose="020F0502020204030204" pitchFamily="34" charset="0"/>
                <a:cs typeface="Times New Roman" panose="02020603050405020304" pitchFamily="18" charset="0"/>
              </a:rPr>
              <a:t> er muslimernes fastemåned. I 30 dage må de ikke spise, drikke eller ryge mellem solopgang og solnedgang. Samleje er også forbudt. Bruddet på fasten om aftenen finder sted i større grupper - så ramadan har en stærk familie og samfundsopbyggende karakter. De gamle, de syge, de svage, rejsende, gravide kvinder</a:t>
            </a:r>
            <a:r>
              <a:rPr lang="da-DK" sz="1200" dirty="0">
                <a:latin typeface="Calibri" panose="020F0502020204030204" pitchFamily="34" charset="0"/>
                <a:ea typeface="Calibri" panose="020F0502020204030204" pitchFamily="34" charset="0"/>
                <a:cs typeface="Times New Roman" panose="02020603050405020304" pitchFamily="18" charset="0"/>
              </a:rPr>
              <a:t> </a:t>
            </a:r>
            <a:r>
              <a:rPr lang="da-DK" sz="1200" dirty="0">
                <a:effectLst/>
                <a:latin typeface="Calibri" panose="020F0502020204030204" pitchFamily="34" charset="0"/>
                <a:ea typeface="Calibri" panose="020F0502020204030204" pitchFamily="34" charset="0"/>
                <a:cs typeface="Times New Roman" panose="02020603050405020304" pitchFamily="18" charset="0"/>
              </a:rPr>
              <a:t>og menstruerende kvinder er undtaget fra fastekravet. </a:t>
            </a:r>
            <a:endParaRPr lang="en-US" sz="1200" dirty="0"/>
          </a:p>
          <a:p>
            <a:endParaRPr lang="de-DE" sz="1200" dirty="0"/>
          </a:p>
        </p:txBody>
      </p:sp>
      <p:sp>
        <p:nvSpPr>
          <p:cNvPr id="6" name="Abgerundetes Rechteck 5"/>
          <p:cNvSpPr/>
          <p:nvPr/>
        </p:nvSpPr>
        <p:spPr>
          <a:xfrm>
            <a:off x="4633207" y="1196752"/>
            <a:ext cx="3312368" cy="23785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b="1" dirty="0">
                <a:solidFill>
                  <a:schemeClr val="tx1"/>
                </a:solidFill>
              </a:rPr>
              <a:t>Judaism</a:t>
            </a:r>
            <a:endParaRPr lang="en-US" sz="1200" b="1" dirty="0">
              <a:solidFill>
                <a:schemeClr val="tx1"/>
              </a:solidFill>
            </a:endParaRPr>
          </a:p>
          <a:p>
            <a:r>
              <a:rPr lang="da-DK" sz="1200" dirty="0">
                <a:latin typeface="Calibri" panose="020F0502020204030204" pitchFamily="34" charset="0"/>
                <a:ea typeface="Calibri" panose="020F0502020204030204" pitchFamily="34" charset="0"/>
                <a:cs typeface="Times New Roman" panose="02020603050405020304" pitchFamily="18" charset="0"/>
              </a:rPr>
              <a:t>I</a:t>
            </a:r>
            <a:r>
              <a:rPr lang="da-DK" sz="1200" dirty="0">
                <a:effectLst/>
                <a:latin typeface="Calibri" panose="020F0502020204030204" pitchFamily="34" charset="0"/>
                <a:ea typeface="Calibri" panose="020F0502020204030204" pitchFamily="34" charset="0"/>
                <a:cs typeface="Times New Roman" panose="02020603050405020304" pitchFamily="18" charset="0"/>
              </a:rPr>
              <a:t> jødedommen, er der forskellige fasteperioder. Ingen har lov til helt at afholde sig fra mad og drikke i mere end 25 timer ad gangen, fordi sundhed kommer først. </a:t>
            </a:r>
            <a:br>
              <a:rPr lang="da-DK" sz="1200" dirty="0">
                <a:effectLst/>
                <a:latin typeface="Calibri" panose="020F0502020204030204" pitchFamily="34" charset="0"/>
                <a:ea typeface="Calibri" panose="020F0502020204030204" pitchFamily="34" charset="0"/>
                <a:cs typeface="Times New Roman" panose="02020603050405020304" pitchFamily="18" charset="0"/>
              </a:rPr>
            </a:br>
            <a:r>
              <a:rPr lang="da-DK" sz="1200" b="1" dirty="0" err="1">
                <a:effectLst/>
                <a:latin typeface="Calibri" panose="020F0502020204030204" pitchFamily="34" charset="0"/>
                <a:ea typeface="Calibri" panose="020F0502020204030204" pitchFamily="34" charset="0"/>
                <a:cs typeface="Times New Roman" panose="02020603050405020304" pitchFamily="18" charset="0"/>
              </a:rPr>
              <a:t>Yom</a:t>
            </a:r>
            <a:r>
              <a:rPr lang="da-DK" sz="1200" b="1" dirty="0">
                <a:effectLst/>
                <a:latin typeface="Calibri" panose="020F0502020204030204" pitchFamily="34" charset="0"/>
                <a:ea typeface="Calibri" panose="020F0502020204030204" pitchFamily="34" charset="0"/>
                <a:cs typeface="Times New Roman" panose="02020603050405020304" pitchFamily="18" charset="0"/>
              </a:rPr>
              <a:t> </a:t>
            </a:r>
            <a:r>
              <a:rPr lang="da-DK" sz="1200" b="1" dirty="0" err="1">
                <a:effectLst/>
                <a:latin typeface="Calibri" panose="020F0502020204030204" pitchFamily="34" charset="0"/>
                <a:ea typeface="Calibri" panose="020F0502020204030204" pitchFamily="34" charset="0"/>
                <a:cs typeface="Times New Roman" panose="02020603050405020304" pitchFamily="18" charset="0"/>
              </a:rPr>
              <a:t>Kippur</a:t>
            </a:r>
            <a:r>
              <a:rPr lang="da-DK" sz="1200" b="1" dirty="0">
                <a:effectLst/>
                <a:latin typeface="Calibri" panose="020F0502020204030204" pitchFamily="34" charset="0"/>
                <a:ea typeface="Calibri" panose="020F0502020204030204" pitchFamily="34" charset="0"/>
                <a:cs typeface="Times New Roman" panose="02020603050405020304" pitchFamily="18" charset="0"/>
              </a:rPr>
              <a:t> </a:t>
            </a:r>
            <a:r>
              <a:rPr lang="da-DK" sz="1200" dirty="0">
                <a:effectLst/>
                <a:latin typeface="Calibri" panose="020F0502020204030204" pitchFamily="34" charset="0"/>
                <a:ea typeface="Calibri" panose="020F0502020204030204" pitchFamily="34" charset="0"/>
                <a:cs typeface="Times New Roman" panose="02020603050405020304" pitchFamily="18" charset="0"/>
              </a:rPr>
              <a:t>er den store forsonings- og fastedag i jødedommen. På denne dag må folk ikke spise, drikke eller ryge. Man vasker sig ikke, er seksuelt afholdende og går ikke på arbejde. </a:t>
            </a:r>
            <a:endParaRPr lang="en-US" sz="1200" dirty="0"/>
          </a:p>
        </p:txBody>
      </p:sp>
      <p:sp>
        <p:nvSpPr>
          <p:cNvPr id="7" name="Abgerundetes Rechteck 6"/>
          <p:cNvSpPr/>
          <p:nvPr/>
        </p:nvSpPr>
        <p:spPr>
          <a:xfrm>
            <a:off x="8179698" y="1196752"/>
            <a:ext cx="3312368" cy="237626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200" dirty="0"/>
          </a:p>
          <a:p>
            <a:pPr algn="ctr"/>
            <a:r>
              <a:rPr lang="en-US" sz="1600" b="1" dirty="0">
                <a:solidFill>
                  <a:schemeClr val="tx1"/>
                </a:solidFill>
              </a:rPr>
              <a:t>Den </a:t>
            </a:r>
            <a:r>
              <a:rPr lang="en-US" sz="1600" b="1" dirty="0" err="1">
                <a:solidFill>
                  <a:schemeClr val="tx1"/>
                </a:solidFill>
              </a:rPr>
              <a:t>ortodokse</a:t>
            </a:r>
            <a:r>
              <a:rPr lang="en-US" sz="1600" b="1" dirty="0">
                <a:solidFill>
                  <a:schemeClr val="tx1"/>
                </a:solidFill>
              </a:rPr>
              <a:t> </a:t>
            </a:r>
            <a:r>
              <a:rPr lang="en-US" sz="1600" b="1" dirty="0" err="1">
                <a:solidFill>
                  <a:schemeClr val="tx1"/>
                </a:solidFill>
              </a:rPr>
              <a:t>kirke</a:t>
            </a:r>
            <a:endParaRPr lang="en-US" sz="1200" b="1" dirty="0">
              <a:solidFill>
                <a:schemeClr val="tx1"/>
              </a:solidFill>
            </a:endParaRPr>
          </a:p>
          <a:p>
            <a:r>
              <a:rPr lang="da-DK" sz="1200" dirty="0">
                <a:effectLst/>
                <a:latin typeface="Calibri" panose="020F0502020204030204" pitchFamily="34" charset="0"/>
                <a:ea typeface="Calibri" panose="020F0502020204030204" pitchFamily="34" charset="0"/>
                <a:cs typeface="Times New Roman" panose="02020603050405020304" pitchFamily="18" charset="0"/>
              </a:rPr>
              <a:t>I den ortodokse kirke er der fire fasteperioder af flere ugers varighed i kirkeåret: syv uger i passionstiden, apostelfasten en uge efter pinse, fasten der ærer jomfru Marias optagelse i himlen i august og adventsfasten fra midten af november til den 24. december. Desuden fastes der hver onsdag og fredag. Kød, æg og mejeriprodukter er forbudt på alle fastedage, ligesom fisk, vin og olie er forbudt på strenge fastedage.</a:t>
            </a:r>
            <a:endParaRPr lang="de-DE" sz="1200" dirty="0"/>
          </a:p>
        </p:txBody>
      </p:sp>
      <p:sp>
        <p:nvSpPr>
          <p:cNvPr id="8" name="Abgerundetes Rechteck 7"/>
          <p:cNvSpPr/>
          <p:nvPr/>
        </p:nvSpPr>
        <p:spPr>
          <a:xfrm>
            <a:off x="1057632" y="3861048"/>
            <a:ext cx="3312368" cy="230862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b="1" dirty="0" err="1">
                <a:solidFill>
                  <a:schemeClr val="tx1"/>
                </a:solidFill>
              </a:rPr>
              <a:t>Hinduisme</a:t>
            </a:r>
            <a:r>
              <a:rPr lang="en-US" sz="1200" dirty="0">
                <a:solidFill>
                  <a:schemeClr val="tx1"/>
                </a:solidFill>
              </a:rPr>
              <a:t> </a:t>
            </a:r>
          </a:p>
          <a:p>
            <a:pPr>
              <a:lnSpc>
                <a:spcPts val="1500"/>
              </a:lnSpc>
              <a:spcBef>
                <a:spcPts val="600"/>
              </a:spcBef>
              <a:tabLst>
                <a:tab pos="457200" algn="l"/>
              </a:tabLst>
            </a:pPr>
            <a:r>
              <a:rPr lang="da-DK" sz="1200" dirty="0">
                <a:effectLst/>
                <a:latin typeface="Calibri" panose="020F0502020204030204" pitchFamily="34" charset="0"/>
                <a:ea typeface="Calibri" panose="020F0502020204030204" pitchFamily="34" charset="0"/>
                <a:cs typeface="Times New Roman" panose="02020603050405020304" pitchFamily="18" charset="0"/>
              </a:rPr>
              <a:t>Mange hinduer faster for at sone noget og for at rense sjælen, for at bede om velsignelse </a:t>
            </a:r>
            <a:r>
              <a:rPr lang="da-DK" sz="1200" dirty="0">
                <a:latin typeface="Calibri" panose="020F0502020204030204" pitchFamily="34" charset="0"/>
                <a:ea typeface="Calibri" panose="020F0502020204030204" pitchFamily="34" charset="0"/>
                <a:cs typeface="Times New Roman" panose="02020603050405020304" pitchFamily="18" charset="0"/>
              </a:rPr>
              <a:t>af noget</a:t>
            </a:r>
            <a:r>
              <a:rPr lang="da-DK" sz="1200" dirty="0">
                <a:effectLst/>
                <a:latin typeface="Calibri" panose="020F0502020204030204" pitchFamily="34" charset="0"/>
                <a:ea typeface="Calibri" panose="020F0502020204030204" pitchFamily="34" charset="0"/>
                <a:cs typeface="Times New Roman" panose="02020603050405020304" pitchFamily="18" charset="0"/>
              </a:rPr>
              <a:t>, for at ære en guddom eller for at være tæt på den. </a:t>
            </a:r>
          </a:p>
          <a:p>
            <a:pPr>
              <a:lnSpc>
                <a:spcPts val="1500"/>
              </a:lnSpc>
              <a:spcBef>
                <a:spcPts val="600"/>
              </a:spcBef>
              <a:tabLst>
                <a:tab pos="457200" algn="l"/>
              </a:tabLst>
            </a:pPr>
            <a:r>
              <a:rPr lang="da-DK" sz="1200" dirty="0">
                <a:effectLst/>
                <a:latin typeface="Calibri" panose="020F0502020204030204" pitchFamily="34" charset="0"/>
                <a:ea typeface="Calibri" panose="020F0502020204030204" pitchFamily="34" charset="0"/>
                <a:cs typeface="Times New Roman" panose="02020603050405020304" pitchFamily="18" charset="0"/>
              </a:rPr>
              <a:t>Hvem der faster hvornår, hvor længe og på hvilken måde, er op til den enkelte. Der er ikke bestemte fastetidspunkter eller faste-ritualer i hinduismen.</a:t>
            </a:r>
          </a:p>
        </p:txBody>
      </p:sp>
      <p:sp>
        <p:nvSpPr>
          <p:cNvPr id="9" name="Abgerundetes Rechteck 8"/>
          <p:cNvSpPr/>
          <p:nvPr/>
        </p:nvSpPr>
        <p:spPr>
          <a:xfrm>
            <a:off x="4656142" y="3846964"/>
            <a:ext cx="3312368" cy="230862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b="1" dirty="0" err="1">
                <a:solidFill>
                  <a:schemeClr val="tx1"/>
                </a:solidFill>
              </a:rPr>
              <a:t>Buddhisme</a:t>
            </a:r>
            <a:endParaRPr lang="en-US" sz="1600" b="1" dirty="0">
              <a:solidFill>
                <a:schemeClr val="tx1"/>
              </a:solidFill>
            </a:endParaRPr>
          </a:p>
          <a:p>
            <a:r>
              <a:rPr lang="da-DK" sz="1200" dirty="0">
                <a:effectLst/>
                <a:latin typeface="Calibri" panose="020F0502020204030204" pitchFamily="34" charset="0"/>
                <a:ea typeface="Calibri" panose="020F0502020204030204" pitchFamily="34" charset="0"/>
                <a:cs typeface="Times New Roman" panose="02020603050405020304" pitchFamily="18" charset="0"/>
              </a:rPr>
              <a:t>Buddhister har ikke ensartede fasteperioder som andre religioner. De varierer fra den ene tro og det ene land til det andet. </a:t>
            </a:r>
          </a:p>
          <a:p>
            <a:r>
              <a:rPr lang="da-DK" sz="1200" dirty="0">
                <a:effectLst/>
                <a:latin typeface="Calibri" panose="020F0502020204030204" pitchFamily="34" charset="0"/>
                <a:ea typeface="Calibri" panose="020F0502020204030204" pitchFamily="34" charset="0"/>
                <a:cs typeface="Times New Roman" panose="02020603050405020304" pitchFamily="18" charset="0"/>
              </a:rPr>
              <a:t>At spise lidt gør det dog nemmere at meditere på vejen til indre fred og oplysning. Derfor afholder buddhistiske munke og nonner sig fra al mad efter middag hver dag. Desuden er der månedlige fastedage. </a:t>
            </a:r>
            <a:endParaRPr lang="en-US" sz="1200" dirty="0">
              <a:solidFill>
                <a:schemeClr val="tx1"/>
              </a:solidFill>
            </a:endParaRPr>
          </a:p>
        </p:txBody>
      </p:sp>
      <p:sp>
        <p:nvSpPr>
          <p:cNvPr id="10" name="Abgerundetes Rechteck 9"/>
          <p:cNvSpPr/>
          <p:nvPr/>
        </p:nvSpPr>
        <p:spPr>
          <a:xfrm>
            <a:off x="8179698" y="3842626"/>
            <a:ext cx="3312368" cy="231968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b="1" dirty="0" err="1">
                <a:solidFill>
                  <a:schemeClr val="tx1"/>
                </a:solidFill>
              </a:rPr>
              <a:t>Kristendom</a:t>
            </a:r>
            <a:endParaRPr lang="en-US" sz="1600" b="1" dirty="0">
              <a:solidFill>
                <a:schemeClr val="tx1"/>
              </a:solidFill>
            </a:endParaRPr>
          </a:p>
          <a:p>
            <a:r>
              <a:rPr lang="da-DK" sz="1200" dirty="0">
                <a:effectLst/>
                <a:latin typeface="Calibri" panose="020F0502020204030204" pitchFamily="34" charset="0"/>
                <a:ea typeface="Calibri" panose="020F0502020204030204" pitchFamily="34" charset="0"/>
                <a:cs typeface="Times New Roman" panose="02020603050405020304" pitchFamily="18" charset="0"/>
              </a:rPr>
              <a:t>For kristne varer fasten fra askeonsdag til påske. I denne periode er det meningen, at </a:t>
            </a:r>
            <a:r>
              <a:rPr lang="da-DK" sz="1200" dirty="0">
                <a:latin typeface="Calibri" panose="020F0502020204030204" pitchFamily="34" charset="0"/>
                <a:ea typeface="Calibri" panose="020F0502020204030204" pitchFamily="34" charset="0"/>
                <a:cs typeface="Times New Roman" panose="02020603050405020304" pitchFamily="18" charset="0"/>
              </a:rPr>
              <a:t>man</a:t>
            </a:r>
            <a:r>
              <a:rPr lang="da-DK" sz="1200" dirty="0">
                <a:effectLst/>
                <a:latin typeface="Calibri" panose="020F0502020204030204" pitchFamily="34" charset="0"/>
                <a:ea typeface="Calibri" panose="020F0502020204030204" pitchFamily="34" charset="0"/>
                <a:cs typeface="Times New Roman" panose="02020603050405020304" pitchFamily="18" charset="0"/>
              </a:rPr>
              <a:t> reflekterer gennem afholdenhed, gør bod og søger nærhed til Gud. </a:t>
            </a:r>
            <a:br>
              <a:rPr lang="da-DK" sz="1200" dirty="0">
                <a:effectLst/>
                <a:latin typeface="Calibri" panose="020F0502020204030204" pitchFamily="34" charset="0"/>
                <a:ea typeface="Calibri" panose="020F0502020204030204" pitchFamily="34" charset="0"/>
                <a:cs typeface="Times New Roman" panose="02020603050405020304" pitchFamily="18" charset="0"/>
              </a:rPr>
            </a:br>
            <a:r>
              <a:rPr lang="da-DK" sz="1200" dirty="0">
                <a:effectLst/>
                <a:latin typeface="Calibri" panose="020F0502020204030204" pitchFamily="34" charset="0"/>
                <a:ea typeface="Calibri" panose="020F0502020204030204" pitchFamily="34" charset="0"/>
                <a:cs typeface="Times New Roman" panose="02020603050405020304" pitchFamily="18" charset="0"/>
              </a:rPr>
              <a:t>I dag er der dog ikke længere strenge regler. Alle kan selv bestemme, hvordan de vil tilrettelægge fasten.</a:t>
            </a:r>
            <a:endParaRPr lang="en-US" sz="1200" dirty="0">
              <a:solidFill>
                <a:schemeClr val="tx1"/>
              </a:solidFill>
            </a:endParaRPr>
          </a:p>
        </p:txBody>
      </p:sp>
    </p:spTree>
    <p:extLst>
      <p:ext uri="{BB962C8B-B14F-4D97-AF65-F5344CB8AC3E}">
        <p14:creationId xmlns:p14="http://schemas.microsoft.com/office/powerpoint/2010/main" val="129983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26ADF3-742F-4D17-B599-7C7507347878}"/>
              </a:ext>
            </a:extLst>
          </p:cNvPr>
          <p:cNvSpPr>
            <a:spLocks noGrp="1"/>
          </p:cNvSpPr>
          <p:nvPr>
            <p:ph type="title"/>
          </p:nvPr>
        </p:nvSpPr>
        <p:spPr/>
        <p:txBody>
          <a:bodyPr/>
          <a:lstStyle/>
          <a:p>
            <a:r>
              <a:rPr lang="en-US" dirty="0" err="1"/>
              <a:t>Praktiske</a:t>
            </a:r>
            <a:r>
              <a:rPr lang="en-US" dirty="0"/>
              <a:t> tips </a:t>
            </a:r>
            <a:r>
              <a:rPr lang="en-US" dirty="0" err="1"/>
              <a:t>til</a:t>
            </a:r>
            <a:r>
              <a:rPr lang="en-US" dirty="0"/>
              <a:t> </a:t>
            </a:r>
            <a:r>
              <a:rPr lang="en-US" dirty="0" err="1"/>
              <a:t>fagfolk</a:t>
            </a:r>
            <a:endParaRPr lang="el-GR" dirty="0"/>
          </a:p>
        </p:txBody>
      </p:sp>
      <p:sp>
        <p:nvSpPr>
          <p:cNvPr id="4" name="Slide Number Placeholder 3">
            <a:extLst>
              <a:ext uri="{FF2B5EF4-FFF2-40B4-BE49-F238E27FC236}">
                <a16:creationId xmlns:a16="http://schemas.microsoft.com/office/drawing/2014/main" xmlns="" id="{2D3D879C-D287-4DF9-B52C-F77F5226280E}"/>
              </a:ext>
            </a:extLst>
          </p:cNvPr>
          <p:cNvSpPr>
            <a:spLocks noGrp="1"/>
          </p:cNvSpPr>
          <p:nvPr>
            <p:ph type="sldNum" sz="quarter" idx="12"/>
          </p:nvPr>
        </p:nvSpPr>
        <p:spPr/>
        <p:txBody>
          <a:bodyPr/>
          <a:lstStyle/>
          <a:p>
            <a:fld id="{C014DD1E-5D91-48A3-AD6D-45FBA980D106}" type="slidenum">
              <a:rPr lang="en-GB" smtClean="0"/>
              <a:t>17</a:t>
            </a:fld>
            <a:endParaRPr lang="en-GB"/>
          </a:p>
        </p:txBody>
      </p:sp>
      <p:sp>
        <p:nvSpPr>
          <p:cNvPr id="6" name="TextBox 4">
            <a:extLst>
              <a:ext uri="{FF2B5EF4-FFF2-40B4-BE49-F238E27FC236}">
                <a16:creationId xmlns:a16="http://schemas.microsoft.com/office/drawing/2014/main" xmlns="" id="{D27E30D9-9F14-47FB-97C4-79CAE6359341}"/>
              </a:ext>
            </a:extLst>
          </p:cNvPr>
          <p:cNvSpPr txBox="1"/>
          <p:nvPr/>
        </p:nvSpPr>
        <p:spPr>
          <a:xfrm>
            <a:off x="1371243" y="1412776"/>
            <a:ext cx="9907745" cy="5586145"/>
          </a:xfrm>
          <a:prstGeom prst="rect">
            <a:avLst/>
          </a:prstGeom>
          <a:noFill/>
        </p:spPr>
        <p:txBody>
          <a:bodyPr wrap="square" rtlCol="0">
            <a:spAutoFit/>
          </a:bodyPr>
          <a:lstStyle/>
          <a:p>
            <a:r>
              <a:rPr lang="da-DK" sz="1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Enhver borger</a:t>
            </a:r>
            <a:r>
              <a:rPr lang="da-DK"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er et individ med egen historie, personlighed og verdenssyn. Der findes derfor ikke nogen </a:t>
            </a:r>
            <a:r>
              <a:rPr lang="da-DK" sz="1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udtømmende</a:t>
            </a:r>
            <a:r>
              <a:rPr lang="da-DK"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"tjekliste" for håndtering af </a:t>
            </a:r>
            <a:r>
              <a:rPr lang="da-DK" sz="1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borgere</a:t>
            </a:r>
            <a:r>
              <a:rPr lang="da-DK"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med forskellige religioner. Men man kan overveje følgende aspekter, når det drejer sig om </a:t>
            </a:r>
            <a:r>
              <a:rPr lang="da-DK"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ernæring og kostregler</a:t>
            </a:r>
            <a:r>
              <a:rPr lang="da-DK"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600" dirty="0">
              <a:solidFill>
                <a:srgbClr val="002060"/>
              </a:solidFill>
            </a:endParaRPr>
          </a:p>
          <a:p>
            <a:pPr marL="285750" indent="-285750">
              <a:spcBef>
                <a:spcPts val="600"/>
              </a:spcBef>
              <a:buFont typeface="Arial" panose="020B0604020202020204" pitchFamily="34" charset="0"/>
              <a:buChar char="•"/>
              <a:tabLst>
                <a:tab pos="457200" algn="l"/>
              </a:tabLst>
            </a:pPr>
            <a:r>
              <a:rPr lang="da-DK"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Kostvaner og særlige diæter eller fødevareintolerancer bør registreres i den </a:t>
            </a:r>
            <a:r>
              <a:rPr lang="da-DK"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medicinske journal</a:t>
            </a:r>
            <a:endParaRPr lang="da-DK" sz="18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spcBef>
                <a:spcPts val="600"/>
              </a:spcBef>
              <a:buFont typeface="Arial" panose="020B0604020202020204" pitchFamily="34" charset="0"/>
              <a:buChar char="•"/>
              <a:tabLst>
                <a:tab pos="457200" algn="l"/>
              </a:tabLst>
            </a:pPr>
            <a:r>
              <a:rPr lang="da-DK"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For at muliggøre en kost, der følger reglerne, bør </a:t>
            </a:r>
            <a:r>
              <a:rPr lang="da-DK"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eventuelle (animalske) tilsætningsstoffer angives på menuer</a:t>
            </a:r>
            <a:endParaRPr lang="da-DK" sz="1800"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spcBef>
                <a:spcPts val="600"/>
              </a:spcBef>
              <a:buFont typeface="Arial" panose="020B0604020202020204" pitchFamily="34" charset="0"/>
              <a:buChar char="•"/>
              <a:tabLst>
                <a:tab pos="457200" algn="l"/>
              </a:tabLst>
            </a:pPr>
            <a:r>
              <a:rPr lang="da-DK"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Medicineringsspørgsmål</a:t>
            </a:r>
            <a:r>
              <a:rPr lang="da-DK"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muslimske patienter kan f.eks. nægte at indtage medicin, der indeholder animalske produkter (f.eks. gelatine i kapsler, </a:t>
            </a:r>
            <a:r>
              <a:rPr lang="da-DK" sz="180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heparin</a:t>
            </a:r>
            <a:r>
              <a:rPr lang="da-DK"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eller alkohol. Generelt bør det i sådanne tilfælde påpeges, at </a:t>
            </a:r>
            <a:r>
              <a:rPr lang="da-DK" sz="18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ingredienser</a:t>
            </a:r>
            <a:r>
              <a:rPr lang="da-DK"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der i sig selv er forbudte, er tilladte i forbindelse med helbredelse og terapi, hvis der ikke findes alternativer. Hvis der findes alternativer, bør de anvendes</a:t>
            </a:r>
          </a:p>
          <a:p>
            <a:pPr marL="285750" indent="-285750">
              <a:spcBef>
                <a:spcPts val="600"/>
              </a:spcBef>
              <a:buFont typeface="Arial" panose="020B0604020202020204" pitchFamily="34" charset="0"/>
              <a:buChar char="•"/>
              <a:tabLst>
                <a:tab pos="457200" algn="l"/>
              </a:tabLst>
            </a:pPr>
            <a:r>
              <a:rPr lang="da-DK"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Forsøg altid at </a:t>
            </a:r>
            <a:r>
              <a:rPr lang="da-DK"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inddrage familien</a:t>
            </a:r>
            <a:r>
              <a:rPr lang="da-DK"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og informere dem i tilfælde af nødvendige ernærings- eller diætproblematikker</a:t>
            </a:r>
          </a:p>
          <a:p>
            <a:pPr marL="285750" indent="-285750">
              <a:spcBef>
                <a:spcPts val="600"/>
              </a:spcBef>
              <a:buFont typeface="Arial" panose="020B0604020202020204" pitchFamily="34" charset="0"/>
              <a:buChar char="•"/>
              <a:tabLst>
                <a:tab pos="457200" algn="l"/>
              </a:tabLst>
            </a:pPr>
            <a:r>
              <a:rPr lang="da-DK"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 tilfælde af religiøse problemer kan det være nyttigt at </a:t>
            </a:r>
            <a:r>
              <a:rPr lang="da-DK"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inddrage hospitalets præst eller en anden repræsentant for de pågældende religiøse samfund</a:t>
            </a:r>
            <a:r>
              <a:rPr lang="da-DK"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for at løse problemet.</a:t>
            </a:r>
          </a:p>
          <a:p>
            <a:endParaRPr lang="en-US" sz="1400" dirty="0">
              <a:solidFill>
                <a:srgbClr val="004680"/>
              </a:solidFill>
            </a:endParaRPr>
          </a:p>
          <a:p>
            <a:endParaRPr lang="en-US" dirty="0">
              <a:solidFill>
                <a:srgbClr val="004680"/>
              </a:solidFill>
            </a:endParaRPr>
          </a:p>
          <a:p>
            <a:endParaRPr lang="en-US" dirty="0">
              <a:solidFill>
                <a:srgbClr val="004680"/>
              </a:solidFill>
            </a:endParaRPr>
          </a:p>
          <a:p>
            <a:endParaRPr lang="en-US" dirty="0">
              <a:solidFill>
                <a:srgbClr val="004680"/>
              </a:solidFill>
            </a:endParaRPr>
          </a:p>
        </p:txBody>
      </p:sp>
    </p:spTree>
    <p:extLst>
      <p:ext uri="{BB962C8B-B14F-4D97-AF65-F5344CB8AC3E}">
        <p14:creationId xmlns:p14="http://schemas.microsoft.com/office/powerpoint/2010/main" val="261703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2449D9-EEAE-4EBE-8208-7D0626563794}"/>
              </a:ext>
            </a:extLst>
          </p:cNvPr>
          <p:cNvSpPr>
            <a:spLocks noGrp="1"/>
          </p:cNvSpPr>
          <p:nvPr>
            <p:ph type="title"/>
          </p:nvPr>
        </p:nvSpPr>
        <p:spPr/>
        <p:txBody>
          <a:bodyPr/>
          <a:lstStyle/>
          <a:p>
            <a:r>
              <a:rPr lang="da-DK" dirty="0"/>
              <a:t>Øvelse: selvreflektion</a:t>
            </a:r>
          </a:p>
        </p:txBody>
      </p:sp>
      <p:sp>
        <p:nvSpPr>
          <p:cNvPr id="3" name="Content Placeholder 2">
            <a:extLst>
              <a:ext uri="{FF2B5EF4-FFF2-40B4-BE49-F238E27FC236}">
                <a16:creationId xmlns:a16="http://schemas.microsoft.com/office/drawing/2014/main" xmlns="" id="{2F2984B1-80D5-44F3-985D-58285961B1B9}"/>
              </a:ext>
            </a:extLst>
          </p:cNvPr>
          <p:cNvSpPr>
            <a:spLocks noGrp="1"/>
          </p:cNvSpPr>
          <p:nvPr>
            <p:ph idx="1"/>
          </p:nvPr>
        </p:nvSpPr>
        <p:spPr>
          <a:xfrm>
            <a:off x="1371243" y="1700808"/>
            <a:ext cx="9598700" cy="4176464"/>
          </a:xfrm>
        </p:spPr>
        <p:txBody>
          <a:bodyPr>
            <a:normAutofit/>
          </a:bodyPr>
          <a:lstStyle/>
          <a:p>
            <a:pPr marL="0" indent="0">
              <a:lnSpc>
                <a:spcPct val="100000"/>
              </a:lnSpc>
              <a:spcBef>
                <a:spcPts val="600"/>
              </a:spcBef>
              <a:buNone/>
            </a:pPr>
            <a:r>
              <a:rPr lang="da-DK" sz="2000" dirty="0">
                <a:effectLst/>
                <a:latin typeface="Calibri" panose="020F0502020204030204" pitchFamily="34" charset="0"/>
                <a:ea typeface="Calibri" panose="020F0502020204030204" pitchFamily="34" charset="0"/>
                <a:cs typeface="Times New Roman" panose="02020603050405020304" pitchFamily="18" charset="0"/>
              </a:rPr>
              <a:t>Tænk på den kontekst, du arbejder i: </a:t>
            </a:r>
          </a:p>
          <a:p>
            <a:pPr marL="873093" lvl="1" indent="-342900">
              <a:lnSpc>
                <a:spcPct val="100000"/>
              </a:lnSpc>
              <a:spcBef>
                <a:spcPts val="600"/>
              </a:spcBef>
              <a:buClr>
                <a:srgbClr val="003399"/>
              </a:buClr>
              <a:buSzPts val="1100"/>
              <a:buFont typeface="Symbol" panose="05050102010706020507" pitchFamily="18" charset="2"/>
              <a:buChar char=""/>
              <a:tabLst>
                <a:tab pos="457200" algn="l"/>
              </a:tabLst>
            </a:pPr>
            <a:r>
              <a:rPr lang="da-DK" sz="2000" i="0" dirty="0">
                <a:effectLst/>
                <a:latin typeface="Calibri" panose="020F0502020204030204" pitchFamily="34" charset="0"/>
                <a:ea typeface="Calibri" panose="020F0502020204030204" pitchFamily="34" charset="0"/>
                <a:cs typeface="Times New Roman" panose="02020603050405020304" pitchFamily="18" charset="0"/>
              </a:rPr>
              <a:t>Hvordan kan du finde ud af patienternes behov </a:t>
            </a:r>
            <a:r>
              <a:rPr lang="da-DK" sz="2000" i="0" dirty="0">
                <a:latin typeface="Calibri" panose="020F0502020204030204" pitchFamily="34" charset="0"/>
                <a:ea typeface="Calibri" panose="020F0502020204030204" pitchFamily="34" charset="0"/>
                <a:cs typeface="Times New Roman" panose="02020603050405020304" pitchFamily="18" charset="0"/>
              </a:rPr>
              <a:t>i forhold </a:t>
            </a:r>
            <a:r>
              <a:rPr lang="da-DK" sz="2000" i="0" dirty="0">
                <a:effectLst/>
                <a:latin typeface="Calibri" panose="020F0502020204030204" pitchFamily="34" charset="0"/>
                <a:ea typeface="Calibri" panose="020F0502020204030204" pitchFamily="34" charset="0"/>
                <a:cs typeface="Times New Roman" panose="02020603050405020304" pitchFamily="18" charset="0"/>
              </a:rPr>
              <a:t>til traditioner eller regler for deres mad?</a:t>
            </a:r>
          </a:p>
          <a:p>
            <a:pPr marL="873093" lvl="1" indent="-342900">
              <a:lnSpc>
                <a:spcPct val="100000"/>
              </a:lnSpc>
              <a:spcBef>
                <a:spcPts val="600"/>
              </a:spcBef>
              <a:buClr>
                <a:srgbClr val="003399"/>
              </a:buClr>
              <a:buSzPts val="1100"/>
              <a:buFont typeface="Symbol" panose="05050102010706020507" pitchFamily="18" charset="2"/>
              <a:buChar char=""/>
              <a:tabLst>
                <a:tab pos="457200" algn="l"/>
              </a:tabLst>
            </a:pPr>
            <a:r>
              <a:rPr lang="da-DK" sz="2000" i="0" dirty="0">
                <a:effectLst/>
                <a:latin typeface="Calibri" panose="020F0502020204030204" pitchFamily="34" charset="0"/>
                <a:ea typeface="Calibri" panose="020F0502020204030204" pitchFamily="34" charset="0"/>
                <a:cs typeface="Times New Roman" panose="02020603050405020304" pitchFamily="18" charset="0"/>
              </a:rPr>
              <a:t>Hvilke muligheder er der i din organisation for at imødekomme disse behov?</a:t>
            </a:r>
          </a:p>
          <a:p>
            <a:pPr marL="873093" lvl="1" indent="-342900">
              <a:lnSpc>
                <a:spcPct val="100000"/>
              </a:lnSpc>
              <a:spcBef>
                <a:spcPts val="600"/>
              </a:spcBef>
              <a:buClr>
                <a:srgbClr val="003399"/>
              </a:buClr>
              <a:buSzPts val="1100"/>
              <a:buFont typeface="Symbol" panose="05050102010706020507" pitchFamily="18" charset="2"/>
              <a:buChar char=""/>
              <a:tabLst>
                <a:tab pos="457200" algn="l"/>
              </a:tabLst>
            </a:pPr>
            <a:r>
              <a:rPr lang="da-DK" sz="2000" i="0" dirty="0">
                <a:effectLst/>
                <a:latin typeface="Calibri" panose="020F0502020204030204" pitchFamily="34" charset="0"/>
                <a:ea typeface="Calibri" panose="020F0502020204030204" pitchFamily="34" charset="0"/>
                <a:cs typeface="Times New Roman" panose="02020603050405020304" pitchFamily="18" charset="0"/>
              </a:rPr>
              <a:t>Hvad skal du bruge for bedre at imødekomme borgernes/patienternes individuelle behov?</a:t>
            </a:r>
          </a:p>
        </p:txBody>
      </p:sp>
      <p:sp>
        <p:nvSpPr>
          <p:cNvPr id="4" name="Slide Number Placeholder 3">
            <a:extLst>
              <a:ext uri="{FF2B5EF4-FFF2-40B4-BE49-F238E27FC236}">
                <a16:creationId xmlns:a16="http://schemas.microsoft.com/office/drawing/2014/main" xmlns="" id="{F6512F37-6041-4E9B-BFB0-DC1F161D5582}"/>
              </a:ext>
            </a:extLst>
          </p:cNvPr>
          <p:cNvSpPr>
            <a:spLocks noGrp="1"/>
          </p:cNvSpPr>
          <p:nvPr>
            <p:ph type="sldNum" sz="quarter" idx="12"/>
          </p:nvPr>
        </p:nvSpPr>
        <p:spPr/>
        <p:txBody>
          <a:bodyPr/>
          <a:lstStyle/>
          <a:p>
            <a:fld id="{C014DD1E-5D91-48A3-AD6D-45FBA980D106}" type="slidenum">
              <a:rPr lang="en-GB" smtClean="0"/>
              <a:t>18</a:t>
            </a:fld>
            <a:endParaRPr lang="en-GB"/>
          </a:p>
        </p:txBody>
      </p:sp>
      <p:pic>
        <p:nvPicPr>
          <p:cNvPr id="5" name="Picture 6">
            <a:extLst>
              <a:ext uri="{FF2B5EF4-FFF2-40B4-BE49-F238E27FC236}">
                <a16:creationId xmlns:a16="http://schemas.microsoft.com/office/drawing/2014/main" xmlns="" id="{12AC2A1C-943D-489D-A87B-DB83C11FE06E}"/>
              </a:ext>
            </a:extLst>
          </p:cNvPr>
          <p:cNvPicPr>
            <a:picLocks noChangeAspect="1"/>
          </p:cNvPicPr>
          <p:nvPr/>
        </p:nvPicPr>
        <p:blipFill>
          <a:blip r:embed="rId2"/>
          <a:stretch>
            <a:fillRect/>
          </a:stretch>
        </p:blipFill>
        <p:spPr>
          <a:xfrm>
            <a:off x="10435144" y="5503813"/>
            <a:ext cx="1069597" cy="1057578"/>
          </a:xfrm>
          <a:prstGeom prst="rect">
            <a:avLst/>
          </a:prstGeom>
        </p:spPr>
      </p:pic>
    </p:spTree>
    <p:extLst>
      <p:ext uri="{BB962C8B-B14F-4D97-AF65-F5344CB8AC3E}">
        <p14:creationId xmlns:p14="http://schemas.microsoft.com/office/powerpoint/2010/main" val="359672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Sammenfatning</a:t>
            </a:r>
          </a:p>
        </p:txBody>
      </p:sp>
      <p:sp>
        <p:nvSpPr>
          <p:cNvPr id="3" name="Inhaltsplatzhalter 2"/>
          <p:cNvSpPr>
            <a:spLocks noGrp="1"/>
          </p:cNvSpPr>
          <p:nvPr>
            <p:ph idx="1"/>
          </p:nvPr>
        </p:nvSpPr>
        <p:spPr>
          <a:xfrm>
            <a:off x="1347231" y="1628800"/>
            <a:ext cx="9598700" cy="3581400"/>
          </a:xfrm>
        </p:spPr>
        <p:txBody>
          <a:bodyPr>
            <a:normAutofit/>
          </a:bodyPr>
          <a:lstStyle/>
          <a:p>
            <a:pPr marL="457200">
              <a:lnSpc>
                <a:spcPct val="100000"/>
              </a:lnSpc>
              <a:spcBef>
                <a:spcPts val="600"/>
              </a:spcBef>
              <a:spcAft>
                <a:spcPts val="0"/>
              </a:spcAft>
            </a:pPr>
            <a:r>
              <a:rPr lang="da-DK" sz="2000" i="1" dirty="0">
                <a:effectLst/>
                <a:latin typeface="Calibri" panose="020F0502020204030204" pitchFamily="34" charset="0"/>
                <a:ea typeface="Calibri" panose="020F0502020204030204" pitchFamily="34" charset="0"/>
                <a:cs typeface="Times New Roman" panose="02020603050405020304" pitchFamily="18" charset="0"/>
              </a:rPr>
              <a:t>Spisevaner er ofte, men ikke altid, bestemt af religion. Uanset om </a:t>
            </a:r>
            <a:r>
              <a:rPr lang="da-DK" sz="2000" i="1" dirty="0">
                <a:latin typeface="Calibri" panose="020F0502020204030204" pitchFamily="34" charset="0"/>
                <a:ea typeface="Calibri" panose="020F0502020204030204" pitchFamily="34" charset="0"/>
                <a:cs typeface="Times New Roman" panose="02020603050405020304" pitchFamily="18" charset="0"/>
              </a:rPr>
              <a:t>man</a:t>
            </a:r>
            <a:r>
              <a:rPr lang="da-DK" sz="2000" i="1" dirty="0">
                <a:effectLst/>
                <a:latin typeface="Calibri" panose="020F0502020204030204" pitchFamily="34" charset="0"/>
                <a:ea typeface="Calibri" panose="020F0502020204030204" pitchFamily="34" charset="0"/>
                <a:cs typeface="Times New Roman" panose="02020603050405020304" pitchFamily="18" charset="0"/>
              </a:rPr>
              <a:t> er vegetar eller veganer, ønsker at spise halal eller kosher, er dette baseret på forskellige synspunkter og måder at se verden på. </a:t>
            </a:r>
          </a:p>
          <a:p>
            <a:pPr marL="457200">
              <a:lnSpc>
                <a:spcPct val="100000"/>
              </a:lnSpc>
              <a:spcBef>
                <a:spcPts val="600"/>
              </a:spcBef>
              <a:spcAft>
                <a:spcPts val="0"/>
              </a:spcAft>
            </a:pPr>
            <a:r>
              <a:rPr lang="da-DK" sz="2000" i="1" dirty="0">
                <a:effectLst/>
                <a:latin typeface="Calibri" panose="020F0502020204030204" pitchFamily="34" charset="0"/>
                <a:ea typeface="Calibri" panose="020F0502020204030204" pitchFamily="34" charset="0"/>
                <a:cs typeface="Times New Roman" panose="02020603050405020304" pitchFamily="18" charset="0"/>
              </a:rPr>
              <a:t>I plejen er det vigtigt altid at understrege sundhedsaspekterne i ernæringen, at skabe forståelse for individuelle behov og at finde alternativer. Plejepersonale behøver ikke at være eksperter i religiøse studier, men en grundlæggende viden om visse emner kan være nyttig.</a:t>
            </a:r>
          </a:p>
          <a:p>
            <a:pPr marL="457200">
              <a:lnSpc>
                <a:spcPct val="100000"/>
              </a:lnSpc>
              <a:spcBef>
                <a:spcPts val="600"/>
              </a:spcBef>
              <a:spcAft>
                <a:spcPts val="0"/>
              </a:spcAft>
            </a:pPr>
            <a:r>
              <a:rPr lang="da-DK" sz="2000" i="1" dirty="0">
                <a:effectLst/>
                <a:latin typeface="Calibri" panose="020F0502020204030204" pitchFamily="34" charset="0"/>
                <a:ea typeface="Calibri" panose="020F0502020204030204" pitchFamily="34" charset="0"/>
                <a:cs typeface="Times New Roman" panose="02020603050405020304" pitchFamily="18" charset="0"/>
              </a:rPr>
              <a:t>Transkulturel pleje bør vurdere og respektere mennesker som individer, ikke </a:t>
            </a:r>
            <a:r>
              <a:rPr lang="da-DK" sz="2000" i="1" dirty="0">
                <a:latin typeface="Calibri" panose="020F0502020204030204" pitchFamily="34" charset="0"/>
                <a:ea typeface="Calibri" panose="020F0502020204030204" pitchFamily="34" charset="0"/>
                <a:cs typeface="Times New Roman" panose="02020603050405020304" pitchFamily="18" charset="0"/>
              </a:rPr>
              <a:t>ud fra</a:t>
            </a:r>
            <a:r>
              <a:rPr lang="da-DK" sz="2000" i="1" dirty="0">
                <a:effectLst/>
                <a:latin typeface="Calibri" panose="020F0502020204030204" pitchFamily="34" charset="0"/>
                <a:ea typeface="Calibri" panose="020F0502020204030204" pitchFamily="34" charset="0"/>
                <a:cs typeface="Times New Roman" panose="02020603050405020304" pitchFamily="18" charset="0"/>
              </a:rPr>
              <a:t> deres religion, men ud fra deres behov.</a:t>
            </a:r>
          </a:p>
        </p:txBody>
      </p:sp>
      <p:sp>
        <p:nvSpPr>
          <p:cNvPr id="4" name="Foliennummernplatzhalter 3"/>
          <p:cNvSpPr>
            <a:spLocks noGrp="1"/>
          </p:cNvSpPr>
          <p:nvPr>
            <p:ph type="sldNum" sz="quarter" idx="12"/>
          </p:nvPr>
        </p:nvSpPr>
        <p:spPr/>
        <p:txBody>
          <a:bodyPr/>
          <a:lstStyle/>
          <a:p>
            <a:fld id="{C014DD1E-5D91-48A3-AD6D-45FBA980D106}" type="slidenum">
              <a:rPr lang="en-GB" smtClean="0"/>
              <a:t>19</a:t>
            </a:fld>
            <a:endParaRPr lang="en-GB"/>
          </a:p>
        </p:txBody>
      </p:sp>
    </p:spTree>
    <p:extLst>
      <p:ext uri="{BB962C8B-B14F-4D97-AF65-F5344CB8AC3E}">
        <p14:creationId xmlns:p14="http://schemas.microsoft.com/office/powerpoint/2010/main" val="141403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579044-9202-4F63-92A4-08D1DA8A16B9}"/>
              </a:ext>
            </a:extLst>
          </p:cNvPr>
          <p:cNvSpPr>
            <a:spLocks noGrp="1"/>
          </p:cNvSpPr>
          <p:nvPr>
            <p:ph type="title"/>
          </p:nvPr>
        </p:nvSpPr>
        <p:spPr/>
        <p:txBody>
          <a:bodyPr/>
          <a:lstStyle/>
          <a:p>
            <a:r>
              <a:rPr lang="da-DK" dirty="0"/>
              <a:t>Læringsmål</a:t>
            </a:r>
          </a:p>
        </p:txBody>
      </p:sp>
      <p:sp>
        <p:nvSpPr>
          <p:cNvPr id="3" name="Content Placeholder 2">
            <a:extLst>
              <a:ext uri="{FF2B5EF4-FFF2-40B4-BE49-F238E27FC236}">
                <a16:creationId xmlns:a16="http://schemas.microsoft.com/office/drawing/2014/main" xmlns="" id="{0FE02942-4B78-44A9-BCF9-0F42E1D60980}"/>
              </a:ext>
            </a:extLst>
          </p:cNvPr>
          <p:cNvSpPr>
            <a:spLocks noGrp="1"/>
          </p:cNvSpPr>
          <p:nvPr>
            <p:ph idx="1"/>
          </p:nvPr>
        </p:nvSpPr>
        <p:spPr>
          <a:xfrm>
            <a:off x="1371243" y="1916832"/>
            <a:ext cx="9598700" cy="3581400"/>
          </a:xfrm>
        </p:spPr>
        <p:txBody>
          <a:bodyPr>
            <a:normAutofit/>
          </a:bodyPr>
          <a:lstStyle/>
          <a:p>
            <a:pPr marL="0" indent="0">
              <a:lnSpc>
                <a:spcPct val="100000"/>
              </a:lnSpc>
              <a:spcBef>
                <a:spcPts val="600"/>
              </a:spcBef>
              <a:buNone/>
            </a:pPr>
            <a:r>
              <a:rPr lang="da-DK" sz="2000" dirty="0">
                <a:effectLst/>
                <a:latin typeface="Calibri" panose="020F0502020204030204" pitchFamily="34" charset="0"/>
                <a:ea typeface="Calibri" panose="020F0502020204030204" pitchFamily="34" charset="0"/>
                <a:cs typeface="Times New Roman" panose="02020603050405020304" pitchFamily="18" charset="0"/>
              </a:rPr>
              <a:t>Efter at have gennemført dette modul vil eleverne:</a:t>
            </a:r>
          </a:p>
          <a:p>
            <a:pPr marL="342900" lvl="0" indent="-342900">
              <a:lnSpc>
                <a:spcPct val="100000"/>
              </a:lnSpc>
              <a:spcBef>
                <a:spcPts val="600"/>
              </a:spcBef>
              <a:buFont typeface="Wingdings" panose="05000000000000000000" pitchFamily="2" charset="2"/>
              <a:buChar char=""/>
            </a:pPr>
            <a:r>
              <a:rPr lang="da-DK" sz="2000" dirty="0">
                <a:effectLst/>
                <a:latin typeface="Calibri" panose="020F0502020204030204" pitchFamily="34" charset="0"/>
                <a:ea typeface="Calibri" panose="020F0502020204030204" pitchFamily="34" charset="0"/>
                <a:cs typeface="Times New Roman" panose="02020603050405020304" pitchFamily="18" charset="0"/>
              </a:rPr>
              <a:t>Kende til de vigtigste madtraditioner i forskellige kulturer.</a:t>
            </a:r>
          </a:p>
          <a:p>
            <a:pPr marL="342900" lvl="0" indent="-342900">
              <a:lnSpc>
                <a:spcPct val="100000"/>
              </a:lnSpc>
              <a:buFont typeface="Wingdings" panose="05000000000000000000" pitchFamily="2" charset="2"/>
              <a:buChar char=""/>
            </a:pPr>
            <a:r>
              <a:rPr lang="da-DK" sz="2000" dirty="0">
                <a:effectLst/>
                <a:latin typeface="Calibri" panose="020F0502020204030204" pitchFamily="34" charset="0"/>
                <a:ea typeface="Calibri" panose="020F0502020204030204" pitchFamily="34" charset="0"/>
                <a:cs typeface="Times New Roman" panose="02020603050405020304" pitchFamily="18" charset="0"/>
              </a:rPr>
              <a:t>Være bevidste om forbindelserne mellem disse traditioner og religioner.</a:t>
            </a:r>
          </a:p>
          <a:p>
            <a:pPr marL="342900" lvl="0" indent="-342900">
              <a:lnSpc>
                <a:spcPct val="100000"/>
              </a:lnSpc>
              <a:buFont typeface="Wingdings" panose="05000000000000000000" pitchFamily="2" charset="2"/>
              <a:buChar char=""/>
            </a:pPr>
            <a:r>
              <a:rPr lang="da-DK" sz="2000" dirty="0">
                <a:effectLst/>
                <a:latin typeface="Calibri" panose="020F0502020204030204" pitchFamily="34" charset="0"/>
                <a:ea typeface="Calibri" panose="020F0502020204030204" pitchFamily="34" charset="0"/>
                <a:cs typeface="Times New Roman" panose="02020603050405020304" pitchFamily="18" charset="0"/>
              </a:rPr>
              <a:t>Have en øget forståelse </a:t>
            </a:r>
            <a:r>
              <a:rPr lang="da-DK" sz="2000" dirty="0">
                <a:latin typeface="Calibri" panose="020F0502020204030204" pitchFamily="34" charset="0"/>
                <a:ea typeface="Calibri" panose="020F0502020204030204" pitchFamily="34" charset="0"/>
                <a:cs typeface="Times New Roman" panose="02020603050405020304" pitchFamily="18" charset="0"/>
              </a:rPr>
              <a:t>af</a:t>
            </a:r>
            <a:r>
              <a:rPr lang="da-DK" sz="2000" dirty="0">
                <a:effectLst/>
                <a:latin typeface="Calibri" panose="020F0502020204030204" pitchFamily="34" charset="0"/>
                <a:ea typeface="Calibri" panose="020F0502020204030204" pitchFamily="34" charset="0"/>
                <a:cs typeface="Times New Roman" panose="02020603050405020304" pitchFamily="18" charset="0"/>
              </a:rPr>
              <a:t> traditioner, og hvorfor de kan være vigtige for  klienter/patienter.</a:t>
            </a:r>
          </a:p>
          <a:p>
            <a:pPr marL="342900" lvl="0" indent="-342900">
              <a:lnSpc>
                <a:spcPct val="100000"/>
              </a:lnSpc>
              <a:buFont typeface="Wingdings" panose="05000000000000000000" pitchFamily="2" charset="2"/>
              <a:buChar char=""/>
            </a:pPr>
            <a:r>
              <a:rPr lang="da-DK" sz="2000" dirty="0">
                <a:effectLst/>
                <a:latin typeface="Calibri" panose="020F0502020204030204" pitchFamily="34" charset="0"/>
                <a:ea typeface="Calibri" panose="020F0502020204030204" pitchFamily="34" charset="0"/>
                <a:cs typeface="Times New Roman" panose="02020603050405020304" pitchFamily="18" charset="0"/>
              </a:rPr>
              <a:t>Forstå at fokus i plejen altid </a:t>
            </a:r>
            <a:r>
              <a:rPr lang="da-DK" sz="2000" dirty="0">
                <a:latin typeface="Calibri" panose="020F0502020204030204" pitchFamily="34" charset="0"/>
                <a:ea typeface="Calibri" panose="020F0502020204030204" pitchFamily="34" charset="0"/>
                <a:cs typeface="Times New Roman" panose="02020603050405020304" pitchFamily="18" charset="0"/>
              </a:rPr>
              <a:t>er på </a:t>
            </a:r>
            <a:r>
              <a:rPr lang="da-DK" sz="2000" dirty="0">
                <a:effectLst/>
                <a:latin typeface="Calibri" panose="020F0502020204030204" pitchFamily="34" charset="0"/>
                <a:ea typeface="Calibri" panose="020F0502020204030204" pitchFamily="34" charset="0"/>
                <a:cs typeface="Times New Roman" panose="02020603050405020304" pitchFamily="18" charset="0"/>
              </a:rPr>
              <a:t>den enkelte, uanset hvilken kulturel eller religiøs baggrund </a:t>
            </a:r>
            <a:r>
              <a:rPr lang="da-DK" sz="2000" dirty="0">
                <a:latin typeface="Calibri" panose="020F0502020204030204" pitchFamily="34" charset="0"/>
                <a:ea typeface="Calibri" panose="020F0502020204030204" pitchFamily="34" charset="0"/>
                <a:cs typeface="Times New Roman" panose="02020603050405020304" pitchFamily="18" charset="0"/>
              </a:rPr>
              <a:t>vedkommende </a:t>
            </a:r>
            <a:r>
              <a:rPr lang="da-DK" sz="2000" dirty="0">
                <a:effectLst/>
                <a:latin typeface="Calibri" panose="020F0502020204030204" pitchFamily="34" charset="0"/>
                <a:ea typeface="Calibri" panose="020F0502020204030204" pitchFamily="34" charset="0"/>
                <a:cs typeface="Times New Roman" panose="02020603050405020304" pitchFamily="18" charset="0"/>
              </a:rPr>
              <a:t>har.</a:t>
            </a:r>
          </a:p>
          <a:p>
            <a:pPr marL="342900" lvl="0" indent="-342900">
              <a:lnSpc>
                <a:spcPct val="100000"/>
              </a:lnSpc>
              <a:buFont typeface="Wingdings" panose="05000000000000000000" pitchFamily="2" charset="2"/>
              <a:buChar char=""/>
            </a:pPr>
            <a:r>
              <a:rPr lang="da-DK" sz="2000" dirty="0">
                <a:effectLst/>
                <a:latin typeface="Calibri" panose="020F0502020204030204" pitchFamily="34" charset="0"/>
                <a:ea typeface="Calibri" panose="020F0502020204030204" pitchFamily="34" charset="0"/>
                <a:cs typeface="Times New Roman" panose="02020603050405020304" pitchFamily="18" charset="0"/>
              </a:rPr>
              <a:t>Have praktisk indsigt i, hvordan de kan støtte </a:t>
            </a:r>
            <a:r>
              <a:rPr lang="da-DK" sz="2000" dirty="0">
                <a:latin typeface="Calibri" panose="020F0502020204030204" pitchFamily="34" charset="0"/>
                <a:ea typeface="Calibri" panose="020F0502020204030204" pitchFamily="34" charset="0"/>
                <a:cs typeface="Times New Roman" panose="02020603050405020304" pitchFamily="18" charset="0"/>
              </a:rPr>
              <a:t>borgere</a:t>
            </a:r>
            <a:r>
              <a:rPr lang="da-DK" sz="2000" dirty="0">
                <a:effectLst/>
                <a:latin typeface="Calibri" panose="020F0502020204030204" pitchFamily="34" charset="0"/>
                <a:ea typeface="Calibri" panose="020F0502020204030204" pitchFamily="34" charset="0"/>
                <a:cs typeface="Times New Roman" panose="02020603050405020304" pitchFamily="18" charset="0"/>
              </a:rPr>
              <a:t> med at praktisere deres religiøse/kulturelle traditioner eller ritualer.</a:t>
            </a:r>
          </a:p>
        </p:txBody>
      </p:sp>
      <p:sp>
        <p:nvSpPr>
          <p:cNvPr id="4" name="Slide Number Placeholder 3">
            <a:extLst>
              <a:ext uri="{FF2B5EF4-FFF2-40B4-BE49-F238E27FC236}">
                <a16:creationId xmlns:a16="http://schemas.microsoft.com/office/drawing/2014/main" xmlns="" id="{EC69B7C0-2B4B-4767-BDF2-ACD151F904DF}"/>
              </a:ext>
            </a:extLst>
          </p:cNvPr>
          <p:cNvSpPr>
            <a:spLocks noGrp="1"/>
          </p:cNvSpPr>
          <p:nvPr>
            <p:ph type="sldNum" sz="quarter" idx="12"/>
          </p:nvPr>
        </p:nvSpPr>
        <p:spPr/>
        <p:txBody>
          <a:bodyPr/>
          <a:lstStyle/>
          <a:p>
            <a:fld id="{C014DD1E-5D91-48A3-AD6D-45FBA980D106}" type="slidenum">
              <a:rPr lang="en-GB" smtClean="0"/>
              <a:t>2</a:t>
            </a:fld>
            <a:endParaRPr lang="en-GB"/>
          </a:p>
        </p:txBody>
      </p:sp>
    </p:spTree>
    <p:extLst>
      <p:ext uri="{BB962C8B-B14F-4D97-AF65-F5344CB8AC3E}">
        <p14:creationId xmlns:p14="http://schemas.microsoft.com/office/powerpoint/2010/main" val="58502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err="1"/>
              <a:t>Fejring</a:t>
            </a:r>
            <a:r>
              <a:rPr lang="en-GB" sz="5400" dirty="0"/>
              <a:t> </a:t>
            </a:r>
            <a:r>
              <a:rPr lang="en-GB" sz="5400" dirty="0" err="1"/>
              <a:t>i</a:t>
            </a:r>
            <a:r>
              <a:rPr lang="en-GB" sz="5400" dirty="0"/>
              <a:t> </a:t>
            </a:r>
            <a:r>
              <a:rPr lang="en-GB" sz="5400" dirty="0" err="1"/>
              <a:t>forskellige</a:t>
            </a:r>
            <a:r>
              <a:rPr lang="en-GB" sz="5400" dirty="0"/>
              <a:t> </a:t>
            </a:r>
            <a:r>
              <a:rPr lang="en-GB" sz="5400" dirty="0" err="1"/>
              <a:t>kulturer</a:t>
            </a:r>
            <a:r>
              <a:rPr lang="en-GB" sz="5400" dirty="0"/>
              <a:t> </a:t>
            </a:r>
            <a:r>
              <a:rPr lang="en-GB" sz="5400" dirty="0" err="1"/>
              <a:t>og</a:t>
            </a:r>
            <a:r>
              <a:rPr lang="en-GB" sz="5400" dirty="0"/>
              <a:t> </a:t>
            </a:r>
            <a:r>
              <a:rPr lang="en-GB" sz="5400" dirty="0" err="1"/>
              <a:t>religioner</a:t>
            </a:r>
            <a:endParaRPr lang="en-GB" sz="5400" dirty="0"/>
          </a:p>
        </p:txBody>
      </p:sp>
      <p:sp>
        <p:nvSpPr>
          <p:cNvPr id="4" name="Slide Number Placeholder 3"/>
          <p:cNvSpPr>
            <a:spLocks noGrp="1"/>
          </p:cNvSpPr>
          <p:nvPr>
            <p:ph type="sldNum" sz="quarter" idx="12"/>
          </p:nvPr>
        </p:nvSpPr>
        <p:spPr/>
        <p:txBody>
          <a:bodyPr/>
          <a:lstStyle/>
          <a:p>
            <a:fld id="{C014DD1E-5D91-48A3-AD6D-45FBA980D106}" type="slidenum">
              <a:rPr lang="en-GB" smtClean="0"/>
              <a:t>20</a:t>
            </a:fld>
            <a:endParaRPr lang="en-GB"/>
          </a:p>
        </p:txBody>
      </p:sp>
    </p:spTree>
    <p:extLst>
      <p:ext uri="{BB962C8B-B14F-4D97-AF65-F5344CB8AC3E}">
        <p14:creationId xmlns:p14="http://schemas.microsoft.com/office/powerpoint/2010/main" val="199169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44188B-B8E8-4141-9608-2611A187C789}"/>
              </a:ext>
            </a:extLst>
          </p:cNvPr>
          <p:cNvSpPr>
            <a:spLocks noGrp="1"/>
          </p:cNvSpPr>
          <p:nvPr>
            <p:ph type="title"/>
          </p:nvPr>
        </p:nvSpPr>
        <p:spPr>
          <a:xfrm>
            <a:off x="1144523" y="476672"/>
            <a:ext cx="10339793" cy="798984"/>
          </a:xfrm>
        </p:spPr>
        <p:txBody>
          <a:bodyPr>
            <a:normAutofit/>
          </a:bodyPr>
          <a:lstStyle/>
          <a:p>
            <a:r>
              <a:rPr lang="en-US" dirty="0" err="1"/>
              <a:t>Betydningen</a:t>
            </a:r>
            <a:r>
              <a:rPr lang="en-US" dirty="0"/>
              <a:t> </a:t>
            </a:r>
            <a:r>
              <a:rPr lang="en-US" dirty="0" err="1"/>
              <a:t>af</a:t>
            </a:r>
            <a:r>
              <a:rPr lang="en-US" dirty="0"/>
              <a:t> </a:t>
            </a:r>
            <a:r>
              <a:rPr lang="en-US" dirty="0" err="1"/>
              <a:t>fejringer</a:t>
            </a:r>
            <a:endParaRPr lang="el-GR" dirty="0"/>
          </a:p>
        </p:txBody>
      </p:sp>
      <p:sp>
        <p:nvSpPr>
          <p:cNvPr id="3" name="Content Placeholder 2">
            <a:extLst>
              <a:ext uri="{FF2B5EF4-FFF2-40B4-BE49-F238E27FC236}">
                <a16:creationId xmlns:a16="http://schemas.microsoft.com/office/drawing/2014/main" xmlns="" id="{F1AD76E5-14F1-4A1D-83F1-47116D579B95}"/>
              </a:ext>
            </a:extLst>
          </p:cNvPr>
          <p:cNvSpPr>
            <a:spLocks noGrp="1"/>
          </p:cNvSpPr>
          <p:nvPr>
            <p:ph idx="1"/>
          </p:nvPr>
        </p:nvSpPr>
        <p:spPr>
          <a:xfrm>
            <a:off x="1269876" y="1916832"/>
            <a:ext cx="9577064" cy="4166592"/>
          </a:xfrm>
        </p:spPr>
        <p:txBody>
          <a:bodyPr>
            <a:normAutofit/>
          </a:bodyPr>
          <a:lstStyle/>
          <a:p>
            <a:pPr>
              <a:lnSpc>
                <a:spcPct val="100000"/>
              </a:lnSpc>
            </a:pPr>
            <a:r>
              <a:rPr lang="da-DK" sz="2000" dirty="0">
                <a:effectLst/>
                <a:latin typeface="Calibri" panose="020F0502020204030204" pitchFamily="34" charset="0"/>
                <a:ea typeface="Calibri" panose="020F0502020204030204" pitchFamily="34" charset="0"/>
                <a:cs typeface="Times New Roman" panose="02020603050405020304" pitchFamily="18" charset="0"/>
              </a:rPr>
              <a:t>Fejringer er sociale begivenheder, der for det meste er kollektive og har betydning ikke kun for den enkelte, men også for den fejrende gruppe som helhed. </a:t>
            </a:r>
          </a:p>
          <a:p>
            <a:pPr>
              <a:lnSpc>
                <a:spcPct val="100000"/>
              </a:lnSpc>
            </a:pPr>
            <a:r>
              <a:rPr lang="da-DK" sz="2000" dirty="0">
                <a:effectLst/>
                <a:latin typeface="Calibri" panose="020F0502020204030204" pitchFamily="34" charset="0"/>
                <a:ea typeface="Calibri" panose="020F0502020204030204" pitchFamily="34" charset="0"/>
                <a:cs typeface="Times New Roman" panose="02020603050405020304" pitchFamily="18" charset="0"/>
              </a:rPr>
              <a:t>Især religiøse fejringer har en </a:t>
            </a:r>
            <a:r>
              <a:rPr lang="da-DK" sz="2000" dirty="0">
                <a:latin typeface="Calibri" panose="020F0502020204030204" pitchFamily="34" charset="0"/>
                <a:ea typeface="Calibri" panose="020F0502020204030204" pitchFamily="34" charset="0"/>
                <a:cs typeface="Times New Roman" panose="02020603050405020304" pitchFamily="18" charset="0"/>
              </a:rPr>
              <a:t>betydningsfuld rolle i </a:t>
            </a:r>
            <a:r>
              <a:rPr lang="da-DK" sz="2000" dirty="0">
                <a:effectLst/>
                <a:latin typeface="Calibri" panose="020F0502020204030204" pitchFamily="34" charset="0"/>
                <a:ea typeface="Calibri" panose="020F0502020204030204" pitchFamily="34" charset="0"/>
                <a:cs typeface="Times New Roman" panose="02020603050405020304" pitchFamily="18" charset="0"/>
              </a:rPr>
              <a:t>det religiøse samfund. Kulturelle fester og religiøse fejringer er også ofte en vigtig distraktion fra hverdagens bekymringer og stress. </a:t>
            </a:r>
          </a:p>
          <a:p>
            <a:pPr>
              <a:lnSpc>
                <a:spcPct val="100000"/>
              </a:lnSpc>
            </a:pPr>
            <a:r>
              <a:rPr lang="da-DK" sz="2000" dirty="0">
                <a:effectLst/>
                <a:latin typeface="Calibri" panose="020F0502020204030204" pitchFamily="34" charset="0"/>
                <a:ea typeface="Calibri" panose="020F0502020204030204" pitchFamily="34" charset="0"/>
                <a:cs typeface="Times New Roman" panose="02020603050405020304" pitchFamily="18" charset="0"/>
              </a:rPr>
              <a:t>Det giver fejringer  en særlig betydning for syge og/eller ældre. </a:t>
            </a:r>
          </a:p>
          <a:p>
            <a:pPr>
              <a:lnSpc>
                <a:spcPct val="100000"/>
              </a:lnSpc>
            </a:pPr>
            <a:r>
              <a:rPr lang="da-DK" sz="2000" dirty="0">
                <a:effectLst/>
                <a:latin typeface="Calibri" panose="020F0502020204030204" pitchFamily="34" charset="0"/>
                <a:ea typeface="Calibri" panose="020F0502020204030204" pitchFamily="34" charset="0"/>
                <a:cs typeface="Times New Roman" panose="02020603050405020304" pitchFamily="18" charset="0"/>
              </a:rPr>
              <a:t>Især når </a:t>
            </a:r>
            <a:r>
              <a:rPr lang="da-DK" sz="2000" dirty="0">
                <a:latin typeface="Calibri" panose="020F0502020204030204" pitchFamily="34" charset="0"/>
                <a:ea typeface="Calibri" panose="020F0502020204030204" pitchFamily="34" charset="0"/>
                <a:cs typeface="Times New Roman" panose="02020603050405020304" pitchFamily="18" charset="0"/>
              </a:rPr>
              <a:t>man</a:t>
            </a:r>
            <a:r>
              <a:rPr lang="da-DK" sz="2000" dirty="0">
                <a:effectLst/>
                <a:latin typeface="Calibri" panose="020F0502020204030204" pitchFamily="34" charset="0"/>
                <a:ea typeface="Calibri" panose="020F0502020204030204" pitchFamily="34" charset="0"/>
                <a:cs typeface="Times New Roman" panose="02020603050405020304" pitchFamily="18" charset="0"/>
              </a:rPr>
              <a:t> ikke er i </a:t>
            </a:r>
            <a:r>
              <a:rPr lang="da-DK" sz="2000" dirty="0">
                <a:latin typeface="Calibri" panose="020F0502020204030204" pitchFamily="34" charset="0"/>
                <a:ea typeface="Calibri" panose="020F0502020204030204" pitchFamily="34" charset="0"/>
                <a:cs typeface="Times New Roman" panose="02020603050405020304" pitchFamily="18" charset="0"/>
              </a:rPr>
              <a:t>sit</a:t>
            </a:r>
            <a:r>
              <a:rPr lang="da-DK" sz="2000" dirty="0">
                <a:effectLst/>
                <a:latin typeface="Calibri" panose="020F0502020204030204" pitchFamily="34" charset="0"/>
                <a:ea typeface="Calibri" panose="020F0502020204030204" pitchFamily="34" charset="0"/>
                <a:cs typeface="Times New Roman" panose="02020603050405020304" pitchFamily="18" charset="0"/>
              </a:rPr>
              <a:t> familie- eller hjemmemiljø, kan det at fejre begivenheder sammen være en vigtig følelsesmæssig støtte.</a:t>
            </a:r>
            <a:r>
              <a:rPr lang="da-DK"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rgbClr val="004680"/>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xmlns="" id="{508A5CD1-6D3B-43C5-AD5E-C7AC27DC397A}"/>
              </a:ext>
            </a:extLst>
          </p:cNvPr>
          <p:cNvSpPr>
            <a:spLocks noGrp="1"/>
          </p:cNvSpPr>
          <p:nvPr>
            <p:ph type="sldNum" sz="quarter" idx="12"/>
          </p:nvPr>
        </p:nvSpPr>
        <p:spPr/>
        <p:txBody>
          <a:bodyPr/>
          <a:lstStyle/>
          <a:p>
            <a:fld id="{C014DD1E-5D91-48A3-AD6D-45FBA980D106}" type="slidenum">
              <a:rPr lang="en-GB" smtClean="0"/>
              <a:t>21</a:t>
            </a:fld>
            <a:endParaRPr lang="en-GB"/>
          </a:p>
        </p:txBody>
      </p:sp>
    </p:spTree>
    <p:extLst>
      <p:ext uri="{BB962C8B-B14F-4D97-AF65-F5344CB8AC3E}">
        <p14:creationId xmlns:p14="http://schemas.microsoft.com/office/powerpoint/2010/main" val="106778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2449D9-EEAE-4EBE-8208-7D0626563794}"/>
              </a:ext>
            </a:extLst>
          </p:cNvPr>
          <p:cNvSpPr>
            <a:spLocks noGrp="1"/>
          </p:cNvSpPr>
          <p:nvPr>
            <p:ph type="title"/>
          </p:nvPr>
        </p:nvSpPr>
        <p:spPr/>
        <p:txBody>
          <a:bodyPr/>
          <a:lstStyle/>
          <a:p>
            <a:r>
              <a:rPr lang="de-DE" sz="4400" dirty="0"/>
              <a:t>Kulturel ekspert for en dag</a:t>
            </a:r>
            <a:r>
              <a:rPr lang="de-DE" sz="4400" u="sng" dirty="0"/>
              <a:t/>
            </a:r>
            <a:br>
              <a:rPr lang="de-DE" sz="4400" u="sng" dirty="0"/>
            </a:br>
            <a:endParaRPr lang="el-GR" dirty="0"/>
          </a:p>
        </p:txBody>
      </p:sp>
      <p:sp>
        <p:nvSpPr>
          <p:cNvPr id="3" name="Content Placeholder 2">
            <a:extLst>
              <a:ext uri="{FF2B5EF4-FFF2-40B4-BE49-F238E27FC236}">
                <a16:creationId xmlns:a16="http://schemas.microsoft.com/office/drawing/2014/main" xmlns="" id="{2F2984B1-80D5-44F3-985D-58285961B1B9}"/>
              </a:ext>
            </a:extLst>
          </p:cNvPr>
          <p:cNvSpPr>
            <a:spLocks noGrp="1"/>
          </p:cNvSpPr>
          <p:nvPr>
            <p:ph idx="1"/>
          </p:nvPr>
        </p:nvSpPr>
        <p:spPr>
          <a:xfrm>
            <a:off x="1371243" y="1844824"/>
            <a:ext cx="9598700" cy="3581400"/>
          </a:xfrm>
        </p:spPr>
        <p:txBody>
          <a:bodyPr>
            <a:normAutofit/>
          </a:bodyPr>
          <a:lstStyle/>
          <a:p>
            <a:pPr>
              <a:lnSpc>
                <a:spcPct val="100000"/>
              </a:lnSpc>
              <a:spcBef>
                <a:spcPts val="600"/>
              </a:spcBef>
            </a:pPr>
            <a:r>
              <a:rPr lang="da-DK" sz="2000" dirty="0">
                <a:effectLst/>
                <a:latin typeface="Calibri" panose="020F0502020204030204" pitchFamily="34" charset="0"/>
                <a:ea typeface="Calibri" panose="020F0502020204030204" pitchFamily="34" charset="0"/>
                <a:cs typeface="Times New Roman" panose="02020603050405020304" pitchFamily="18" charset="0"/>
              </a:rPr>
              <a:t>Tænk på mangfoldigheden i dit eget team og spørg </a:t>
            </a:r>
          </a:p>
          <a:p>
            <a:pPr marL="873093" lvl="1" indent="-342900">
              <a:lnSpc>
                <a:spcPct val="100000"/>
              </a:lnSpc>
              <a:spcBef>
                <a:spcPts val="600"/>
              </a:spcBef>
              <a:buClr>
                <a:srgbClr val="003399"/>
              </a:buClr>
              <a:buSzPts val="1100"/>
              <a:buFont typeface="Symbol" panose="05050102010706020507" pitchFamily="18" charset="2"/>
              <a:buChar char=""/>
              <a:tabLst>
                <a:tab pos="457200" algn="l"/>
              </a:tabLst>
            </a:pPr>
            <a:r>
              <a:rPr lang="da-DK" sz="2000" i="0" dirty="0">
                <a:effectLst/>
                <a:latin typeface="Calibri" panose="020F0502020204030204" pitchFamily="34" charset="0"/>
                <a:ea typeface="Calibri" panose="020F0502020204030204" pitchFamily="34" charset="0"/>
                <a:cs typeface="Times New Roman" panose="02020603050405020304" pitchFamily="18" charset="0"/>
              </a:rPr>
              <a:t>Hvor kommer du/dine kolleger fra? </a:t>
            </a:r>
          </a:p>
          <a:p>
            <a:pPr marL="873093" lvl="1" indent="-342900">
              <a:lnSpc>
                <a:spcPct val="100000"/>
              </a:lnSpc>
              <a:spcBef>
                <a:spcPts val="600"/>
              </a:spcBef>
              <a:buClr>
                <a:srgbClr val="003399"/>
              </a:buClr>
              <a:buSzPts val="1100"/>
              <a:buFont typeface="Symbol" panose="05050102010706020507" pitchFamily="18" charset="2"/>
              <a:buChar char=""/>
              <a:tabLst>
                <a:tab pos="457200" algn="l"/>
              </a:tabLst>
            </a:pPr>
            <a:r>
              <a:rPr lang="da-DK" sz="2000" i="0" dirty="0">
                <a:effectLst/>
                <a:latin typeface="Calibri" panose="020F0502020204030204" pitchFamily="34" charset="0"/>
                <a:ea typeface="Calibri" panose="020F0502020204030204" pitchFamily="34" charset="0"/>
                <a:cs typeface="Times New Roman" panose="02020603050405020304" pitchFamily="18" charset="0"/>
              </a:rPr>
              <a:t>Hvilken slags festligheder har du/de i deres kultur/traditioner? </a:t>
            </a:r>
          </a:p>
          <a:p>
            <a:pPr marL="873093" lvl="1" indent="-342900">
              <a:lnSpc>
                <a:spcPct val="100000"/>
              </a:lnSpc>
              <a:spcBef>
                <a:spcPts val="600"/>
              </a:spcBef>
              <a:buClr>
                <a:srgbClr val="003399"/>
              </a:buClr>
              <a:buSzPts val="1100"/>
              <a:buFont typeface="Symbol" panose="05050102010706020507" pitchFamily="18" charset="2"/>
              <a:buChar char=""/>
              <a:tabLst>
                <a:tab pos="457200" algn="l"/>
              </a:tabLst>
            </a:pPr>
            <a:r>
              <a:rPr lang="da-DK" sz="2000" i="0" dirty="0">
                <a:effectLst/>
                <a:latin typeface="Calibri" panose="020F0502020204030204" pitchFamily="34" charset="0"/>
                <a:ea typeface="Calibri" panose="020F0502020204030204" pitchFamily="34" charset="0"/>
                <a:cs typeface="Times New Roman" panose="02020603050405020304" pitchFamily="18" charset="0"/>
              </a:rPr>
              <a:t>Lad dem fortælle mere om dette!</a:t>
            </a:r>
          </a:p>
          <a:p>
            <a:pPr marL="873093" lvl="1" indent="-342900">
              <a:lnSpc>
                <a:spcPct val="100000"/>
              </a:lnSpc>
              <a:spcBef>
                <a:spcPts val="600"/>
              </a:spcBef>
              <a:buClr>
                <a:srgbClr val="003399"/>
              </a:buClr>
              <a:buSzPts val="1100"/>
              <a:buFont typeface="Symbol" panose="05050102010706020507" pitchFamily="18" charset="2"/>
              <a:buChar char=""/>
              <a:tabLst>
                <a:tab pos="457200" algn="l"/>
              </a:tabLst>
            </a:pPr>
            <a:r>
              <a:rPr lang="da-DK" sz="2000" i="0" dirty="0">
                <a:latin typeface="Calibri" panose="020F0502020204030204" pitchFamily="34" charset="0"/>
                <a:ea typeface="Calibri" panose="020F0502020204030204" pitchFamily="34" charset="0"/>
                <a:cs typeface="Times New Roman" panose="02020603050405020304" pitchFamily="18" charset="0"/>
              </a:rPr>
              <a:t>Holder de  traditionerne i hævd</a:t>
            </a:r>
            <a:r>
              <a:rPr lang="da-DK" sz="2000" i="0" dirty="0">
                <a:effectLst/>
                <a:latin typeface="Calibri" panose="020F0502020204030204" pitchFamily="34" charset="0"/>
                <a:ea typeface="Calibri" panose="020F0502020204030204" pitchFamily="34" charset="0"/>
                <a:cs typeface="Times New Roman" panose="02020603050405020304" pitchFamily="18" charset="0"/>
              </a:rPr>
              <a:t>? Hvordan praktiserer de dem? </a:t>
            </a:r>
          </a:p>
          <a:p>
            <a:pPr marL="873093" lvl="1" indent="-342900">
              <a:lnSpc>
                <a:spcPct val="100000"/>
              </a:lnSpc>
              <a:spcBef>
                <a:spcPts val="600"/>
              </a:spcBef>
              <a:buClr>
                <a:srgbClr val="003399"/>
              </a:buClr>
              <a:buSzPts val="1100"/>
              <a:buFont typeface="Symbol" panose="05050102010706020507" pitchFamily="18" charset="2"/>
              <a:buChar char=""/>
              <a:tabLst>
                <a:tab pos="457200" algn="l"/>
              </a:tabLst>
            </a:pPr>
            <a:r>
              <a:rPr lang="da-DK" sz="2000" i="0" dirty="0">
                <a:effectLst/>
                <a:latin typeface="Calibri" panose="020F0502020204030204" pitchFamily="34" charset="0"/>
                <a:ea typeface="Calibri" panose="020F0502020204030204" pitchFamily="34" charset="0"/>
                <a:cs typeface="Times New Roman" panose="02020603050405020304" pitchFamily="18" charset="0"/>
              </a:rPr>
              <a:t>Er der nogen muligheder for, at du/de kan følge deres traditioner på arbejdspladsen?</a:t>
            </a:r>
          </a:p>
        </p:txBody>
      </p:sp>
      <p:sp>
        <p:nvSpPr>
          <p:cNvPr id="4" name="Slide Number Placeholder 3">
            <a:extLst>
              <a:ext uri="{FF2B5EF4-FFF2-40B4-BE49-F238E27FC236}">
                <a16:creationId xmlns:a16="http://schemas.microsoft.com/office/drawing/2014/main" xmlns="" id="{F6512F37-6041-4E9B-BFB0-DC1F161D5582}"/>
              </a:ext>
            </a:extLst>
          </p:cNvPr>
          <p:cNvSpPr>
            <a:spLocks noGrp="1"/>
          </p:cNvSpPr>
          <p:nvPr>
            <p:ph type="sldNum" sz="quarter" idx="12"/>
          </p:nvPr>
        </p:nvSpPr>
        <p:spPr/>
        <p:txBody>
          <a:bodyPr/>
          <a:lstStyle/>
          <a:p>
            <a:fld id="{C014DD1E-5D91-48A3-AD6D-45FBA980D106}" type="slidenum">
              <a:rPr lang="en-GB" smtClean="0"/>
              <a:t>22</a:t>
            </a:fld>
            <a:endParaRPr lang="en-GB"/>
          </a:p>
        </p:txBody>
      </p:sp>
      <p:pic>
        <p:nvPicPr>
          <p:cNvPr id="5" name="Picture 4">
            <a:extLst>
              <a:ext uri="{FF2B5EF4-FFF2-40B4-BE49-F238E27FC236}">
                <a16:creationId xmlns:a16="http://schemas.microsoft.com/office/drawing/2014/main" xmlns="" id="{9AE99E48-4FFB-41BC-8B4C-2CAE9795110D}"/>
              </a:ext>
            </a:extLst>
          </p:cNvPr>
          <p:cNvPicPr>
            <a:picLocks noChangeAspect="1"/>
          </p:cNvPicPr>
          <p:nvPr/>
        </p:nvPicPr>
        <p:blipFill>
          <a:blip r:embed="rId2"/>
          <a:stretch>
            <a:fillRect/>
          </a:stretch>
        </p:blipFill>
        <p:spPr>
          <a:xfrm>
            <a:off x="10969943" y="5547030"/>
            <a:ext cx="1072989" cy="1054699"/>
          </a:xfrm>
          <a:prstGeom prst="rect">
            <a:avLst/>
          </a:prstGeom>
        </p:spPr>
      </p:pic>
    </p:spTree>
    <p:extLst>
      <p:ext uri="{BB962C8B-B14F-4D97-AF65-F5344CB8AC3E}">
        <p14:creationId xmlns:p14="http://schemas.microsoft.com/office/powerpoint/2010/main" val="358433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44188B-B8E8-4141-9608-2611A187C789}"/>
              </a:ext>
            </a:extLst>
          </p:cNvPr>
          <p:cNvSpPr>
            <a:spLocks noGrp="1"/>
          </p:cNvSpPr>
          <p:nvPr>
            <p:ph type="title"/>
          </p:nvPr>
        </p:nvSpPr>
        <p:spPr>
          <a:xfrm>
            <a:off x="1371243" y="685800"/>
            <a:ext cx="9598700" cy="870992"/>
          </a:xfrm>
        </p:spPr>
        <p:txBody>
          <a:bodyPr>
            <a:noAutofit/>
          </a:bodyPr>
          <a:lstStyle/>
          <a:p>
            <a:r>
              <a:rPr lang="en-US" sz="3600" dirty="0"/>
              <a:t>Religion </a:t>
            </a:r>
            <a:r>
              <a:rPr lang="en-US" sz="3600" dirty="0" err="1"/>
              <a:t>og</a:t>
            </a:r>
            <a:r>
              <a:rPr lang="en-US" sz="3600" dirty="0"/>
              <a:t> </a:t>
            </a:r>
            <a:r>
              <a:rPr lang="en-US" sz="3600" dirty="0" err="1"/>
              <a:t>kulturelle</a:t>
            </a:r>
            <a:r>
              <a:rPr lang="en-US" sz="3600" dirty="0"/>
              <a:t> </a:t>
            </a:r>
            <a:r>
              <a:rPr lang="en-US" sz="3600" dirty="0" err="1"/>
              <a:t>traditioner</a:t>
            </a:r>
            <a:r>
              <a:rPr lang="en-US" sz="3600" dirty="0"/>
              <a:t> </a:t>
            </a:r>
            <a:r>
              <a:rPr lang="en-US" sz="3600" dirty="0" err="1"/>
              <a:t>i</a:t>
            </a:r>
            <a:r>
              <a:rPr lang="en-US" sz="3600" dirty="0"/>
              <a:t> </a:t>
            </a:r>
            <a:r>
              <a:rPr lang="en-US" sz="3600" dirty="0" err="1"/>
              <a:t>sundheds</a:t>
            </a:r>
            <a:r>
              <a:rPr lang="en-US" sz="3600" dirty="0"/>
              <a:t>- </a:t>
            </a:r>
            <a:r>
              <a:rPr lang="en-US" sz="3600" dirty="0" err="1"/>
              <a:t>og</a:t>
            </a:r>
            <a:r>
              <a:rPr lang="en-US" sz="3600" dirty="0"/>
              <a:t> </a:t>
            </a:r>
            <a:r>
              <a:rPr lang="en-US" sz="3600" dirty="0" err="1"/>
              <a:t>plejesituationer</a:t>
            </a:r>
            <a:endParaRPr lang="el-GR" sz="3600" dirty="0"/>
          </a:p>
        </p:txBody>
      </p:sp>
      <p:sp>
        <p:nvSpPr>
          <p:cNvPr id="3" name="Content Placeholder 2">
            <a:extLst>
              <a:ext uri="{FF2B5EF4-FFF2-40B4-BE49-F238E27FC236}">
                <a16:creationId xmlns:a16="http://schemas.microsoft.com/office/drawing/2014/main" xmlns="" id="{F1AD76E5-14F1-4A1D-83F1-47116D579B95}"/>
              </a:ext>
            </a:extLst>
          </p:cNvPr>
          <p:cNvSpPr>
            <a:spLocks noGrp="1"/>
          </p:cNvSpPr>
          <p:nvPr>
            <p:ph idx="1"/>
          </p:nvPr>
        </p:nvSpPr>
        <p:spPr>
          <a:xfrm>
            <a:off x="1371243" y="2348880"/>
            <a:ext cx="9598700" cy="3581400"/>
          </a:xfrm>
        </p:spPr>
        <p:txBody>
          <a:bodyPr>
            <a:normAutofit/>
          </a:bodyPr>
          <a:lstStyle/>
          <a:p>
            <a:pPr>
              <a:lnSpc>
                <a:spcPct val="100000"/>
              </a:lnSpc>
            </a:pPr>
            <a:r>
              <a:rPr lang="da-DK" sz="2000" dirty="0">
                <a:effectLst/>
                <a:latin typeface="Calibri" panose="020F0502020204030204" pitchFamily="34" charset="0"/>
                <a:ea typeface="Calibri" panose="020F0502020204030204" pitchFamily="34" charset="0"/>
                <a:cs typeface="Times New Roman" panose="02020603050405020304" pitchFamily="18" charset="0"/>
              </a:rPr>
              <a:t>Især ældre mennesker kan i stigende grad reflektere over deres oprindelse og traditioner. </a:t>
            </a:r>
          </a:p>
          <a:p>
            <a:pPr>
              <a:lnSpc>
                <a:spcPct val="100000"/>
              </a:lnSpc>
            </a:pPr>
            <a:r>
              <a:rPr lang="da-DK" sz="2000" dirty="0">
                <a:effectLst/>
                <a:latin typeface="Calibri" panose="020F0502020204030204" pitchFamily="34" charset="0"/>
                <a:ea typeface="Calibri" panose="020F0502020204030204" pitchFamily="34" charset="0"/>
                <a:cs typeface="Times New Roman" panose="02020603050405020304" pitchFamily="18" charset="0"/>
              </a:rPr>
              <a:t>Derfor er det meget vigtigt for dem at leve i et miljø, hvor dette behov respekteres. </a:t>
            </a:r>
          </a:p>
          <a:p>
            <a:pPr>
              <a:lnSpc>
                <a:spcPct val="100000"/>
              </a:lnSpc>
            </a:pPr>
            <a:r>
              <a:rPr lang="da-DK" sz="2000" dirty="0">
                <a:effectLst/>
                <a:latin typeface="Calibri" panose="020F0502020204030204" pitchFamily="34" charset="0"/>
                <a:ea typeface="Calibri" panose="020F0502020204030204" pitchFamily="34" charset="0"/>
                <a:cs typeface="Times New Roman" panose="02020603050405020304" pitchFamily="18" charset="0"/>
              </a:rPr>
              <a:t>Mens der på hospitaler af medicinske årsager og på grund af den strenge regulering af hverdagen ikke altid kan tages hensyn til religiøse traditioner, bør der på plejehjem og institutioner tages hensyn til patienternes individuelle livssituation, da de tilbringer deres daglige liv der. </a:t>
            </a:r>
            <a:endParaRPr lang="en-US" sz="2000" dirty="0">
              <a:solidFill>
                <a:srgbClr val="004680"/>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xmlns="" id="{508A5CD1-6D3B-43C5-AD5E-C7AC27DC397A}"/>
              </a:ext>
            </a:extLst>
          </p:cNvPr>
          <p:cNvSpPr>
            <a:spLocks noGrp="1"/>
          </p:cNvSpPr>
          <p:nvPr>
            <p:ph type="sldNum" sz="quarter" idx="12"/>
          </p:nvPr>
        </p:nvSpPr>
        <p:spPr/>
        <p:txBody>
          <a:bodyPr/>
          <a:lstStyle/>
          <a:p>
            <a:fld id="{C014DD1E-5D91-48A3-AD6D-45FBA980D106}" type="slidenum">
              <a:rPr lang="en-GB" smtClean="0"/>
              <a:t>23</a:t>
            </a:fld>
            <a:endParaRPr lang="en-GB"/>
          </a:p>
        </p:txBody>
      </p:sp>
    </p:spTree>
    <p:extLst>
      <p:ext uri="{BB962C8B-B14F-4D97-AF65-F5344CB8AC3E}">
        <p14:creationId xmlns:p14="http://schemas.microsoft.com/office/powerpoint/2010/main" val="384269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44188B-B8E8-4141-9608-2611A187C789}"/>
              </a:ext>
            </a:extLst>
          </p:cNvPr>
          <p:cNvSpPr>
            <a:spLocks noGrp="1"/>
          </p:cNvSpPr>
          <p:nvPr>
            <p:ph type="title"/>
          </p:nvPr>
        </p:nvSpPr>
        <p:spPr>
          <a:xfrm>
            <a:off x="1371242" y="685800"/>
            <a:ext cx="10123769" cy="870992"/>
          </a:xfrm>
        </p:spPr>
        <p:txBody>
          <a:bodyPr>
            <a:noAutofit/>
          </a:bodyPr>
          <a:lstStyle/>
          <a:p>
            <a:r>
              <a:rPr lang="da-DK" sz="3600" dirty="0">
                <a:effectLst/>
                <a:latin typeface="Calibri" panose="020F0502020204030204" pitchFamily="34" charset="0"/>
                <a:ea typeface="Calibri" panose="020F0502020204030204" pitchFamily="34" charset="0"/>
                <a:cs typeface="Times New Roman" panose="02020603050405020304" pitchFamily="18" charset="0"/>
              </a:rPr>
              <a:t>Kostvaner og religiøse/kulturelle traditioner i sundheds- og socialsektoren – kulturelt følsom pleje</a:t>
            </a:r>
            <a:endParaRPr lang="el-GR" sz="3600" dirty="0"/>
          </a:p>
        </p:txBody>
      </p:sp>
      <p:sp>
        <p:nvSpPr>
          <p:cNvPr id="3" name="Content Placeholder 2">
            <a:extLst>
              <a:ext uri="{FF2B5EF4-FFF2-40B4-BE49-F238E27FC236}">
                <a16:creationId xmlns:a16="http://schemas.microsoft.com/office/drawing/2014/main" xmlns="" id="{F1AD76E5-14F1-4A1D-83F1-47116D579B95}"/>
              </a:ext>
            </a:extLst>
          </p:cNvPr>
          <p:cNvSpPr>
            <a:spLocks noGrp="1"/>
          </p:cNvSpPr>
          <p:nvPr>
            <p:ph idx="1"/>
          </p:nvPr>
        </p:nvSpPr>
        <p:spPr>
          <a:xfrm>
            <a:off x="1371243" y="1916832"/>
            <a:ext cx="9598700" cy="3581400"/>
          </a:xfrm>
        </p:spPr>
        <p:txBody>
          <a:bodyPr>
            <a:normAutofit/>
          </a:bodyPr>
          <a:lstStyle/>
          <a:p>
            <a:pPr marL="0" indent="0" algn="ctr">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a:t>
            </a:r>
            <a:r>
              <a:rPr lang="da-DK" sz="1800" i="1" dirty="0">
                <a:effectLst/>
                <a:latin typeface="Calibri" panose="020F0502020204030204" pitchFamily="34" charset="0"/>
                <a:ea typeface="Calibri" panose="020F0502020204030204" pitchFamily="34" charset="0"/>
                <a:cs typeface="Times New Roman" panose="02020603050405020304" pitchFamily="18" charset="0"/>
              </a:rPr>
              <a:t>Kulturelt følsom pleje bidrager til, at en person kan leve i overensstemmelse med sine individuelle værdier, kulturelle og religiøse tro og behov</a:t>
            </a:r>
            <a:r>
              <a:rPr lang="da-DK"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i="1" dirty="0">
              <a:solidFill>
                <a:srgbClr val="004680"/>
              </a:solidFill>
              <a:effectLst/>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Ifølge dette betyder kulturelt følsom pleje at være lydhør over for det enkelte individ, </a:t>
            </a:r>
            <a:r>
              <a:rPr lang="da-DK" sz="1800" dirty="0">
                <a:latin typeface="Calibri" panose="020F0502020204030204" pitchFamily="34" charset="0"/>
                <a:ea typeface="Calibri" panose="020F0502020204030204" pitchFamily="34" charset="0"/>
                <a:cs typeface="Times New Roman" panose="02020603050405020304" pitchFamily="18" charset="0"/>
              </a:rPr>
              <a:t>vedkommendes</a:t>
            </a:r>
            <a:r>
              <a:rPr lang="da-DK" sz="1800" dirty="0">
                <a:effectLst/>
                <a:latin typeface="Calibri" panose="020F0502020204030204" pitchFamily="34" charset="0"/>
                <a:ea typeface="Calibri" panose="020F0502020204030204" pitchFamily="34" charset="0"/>
                <a:cs typeface="Times New Roman" panose="02020603050405020304" pitchFamily="18" charset="0"/>
              </a:rPr>
              <a:t> livshistorie, religiøse, kulturelle, kønsspecifikke og/eller migrationsrelaterede baggrund og individuelle behov.</a:t>
            </a:r>
          </a:p>
          <a:p>
            <a:pPr marL="0" indent="0" algn="ctr">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I sidste ende omfatter dette også at respektere visse madregler og tillade, at religiøse traditioner og fejringer kan holdes i hævd.</a:t>
            </a:r>
            <a:endParaRPr lang="en-US" b="0" dirty="0">
              <a:solidFill>
                <a:srgbClr val="004680"/>
              </a:solidFill>
              <a:effectLst/>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xmlns="" id="{508A5CD1-6D3B-43C5-AD5E-C7AC27DC397A}"/>
              </a:ext>
            </a:extLst>
          </p:cNvPr>
          <p:cNvSpPr>
            <a:spLocks noGrp="1"/>
          </p:cNvSpPr>
          <p:nvPr>
            <p:ph type="sldNum" sz="quarter" idx="12"/>
          </p:nvPr>
        </p:nvSpPr>
        <p:spPr/>
        <p:txBody>
          <a:bodyPr/>
          <a:lstStyle/>
          <a:p>
            <a:fld id="{C014DD1E-5D91-48A3-AD6D-45FBA980D106}" type="slidenum">
              <a:rPr lang="en-GB" smtClean="0"/>
              <a:t>24</a:t>
            </a:fld>
            <a:endParaRPr lang="en-GB"/>
          </a:p>
        </p:txBody>
      </p:sp>
      <p:sp>
        <p:nvSpPr>
          <p:cNvPr id="5" name="Pfeil nach unten 4"/>
          <p:cNvSpPr/>
          <p:nvPr/>
        </p:nvSpPr>
        <p:spPr>
          <a:xfrm>
            <a:off x="4654252" y="4425542"/>
            <a:ext cx="1656184"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2710036" y="5134081"/>
            <a:ext cx="6092825" cy="830997"/>
          </a:xfrm>
          <a:prstGeom prst="rect">
            <a:avLst/>
          </a:prstGeom>
        </p:spPr>
        <p:txBody>
          <a:bodyPr>
            <a:spAutoFit/>
          </a:bodyPr>
          <a:lstStyle/>
          <a:p>
            <a:pPr algn="ctr"/>
            <a:r>
              <a:rPr lang="da-DK"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Værdsættelse </a:t>
            </a:r>
            <a:r>
              <a:rPr lang="da-DK">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af </a:t>
            </a:r>
            <a:r>
              <a:rPr lang="da-DK">
                <a:solidFill>
                  <a:srgbClr val="002060"/>
                </a:solidFill>
                <a:latin typeface="Calibri" panose="020F0502020204030204" pitchFamily="34" charset="0"/>
                <a:ea typeface="Calibri" panose="020F0502020204030204" pitchFamily="34" charset="0"/>
                <a:cs typeface="Times New Roman" panose="02020603050405020304" pitchFamily="18" charset="0"/>
              </a:rPr>
              <a:t>borgerne</a:t>
            </a:r>
            <a:r>
              <a:rPr lang="da-DK">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da-DK"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og deres kultur skal integreres i plejeaktiviteterne.</a:t>
            </a:r>
            <a:endParaRPr lang="en-US"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939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44188B-B8E8-4141-9608-2611A187C789}"/>
              </a:ext>
            </a:extLst>
          </p:cNvPr>
          <p:cNvSpPr>
            <a:spLocks noGrp="1"/>
          </p:cNvSpPr>
          <p:nvPr>
            <p:ph type="title"/>
          </p:nvPr>
        </p:nvSpPr>
        <p:spPr>
          <a:xfrm>
            <a:off x="1144523" y="476672"/>
            <a:ext cx="10339793" cy="798984"/>
          </a:xfrm>
        </p:spPr>
        <p:txBody>
          <a:bodyPr>
            <a:normAutofit/>
          </a:bodyPr>
          <a:lstStyle/>
          <a:p>
            <a:r>
              <a:rPr lang="en-US" dirty="0" err="1"/>
              <a:t>Fejring</a:t>
            </a:r>
            <a:r>
              <a:rPr lang="en-US" dirty="0"/>
              <a:t> </a:t>
            </a:r>
            <a:r>
              <a:rPr lang="en-US" dirty="0" err="1"/>
              <a:t>i</a:t>
            </a:r>
            <a:r>
              <a:rPr lang="en-US" dirty="0"/>
              <a:t> </a:t>
            </a:r>
            <a:r>
              <a:rPr lang="en-US" dirty="0" err="1"/>
              <a:t>islam</a:t>
            </a:r>
            <a:r>
              <a:rPr lang="en-US" dirty="0"/>
              <a:t> </a:t>
            </a:r>
            <a:r>
              <a:rPr lang="en-US" dirty="0" err="1"/>
              <a:t>og</a:t>
            </a:r>
            <a:r>
              <a:rPr lang="en-US" dirty="0"/>
              <a:t> </a:t>
            </a:r>
            <a:r>
              <a:rPr lang="en-US" dirty="0" err="1"/>
              <a:t>jødedommen</a:t>
            </a:r>
            <a:endParaRPr lang="el-GR" dirty="0"/>
          </a:p>
        </p:txBody>
      </p:sp>
      <p:sp>
        <p:nvSpPr>
          <p:cNvPr id="4" name="Slide Number Placeholder 3">
            <a:extLst>
              <a:ext uri="{FF2B5EF4-FFF2-40B4-BE49-F238E27FC236}">
                <a16:creationId xmlns:a16="http://schemas.microsoft.com/office/drawing/2014/main" xmlns="" id="{508A5CD1-6D3B-43C5-AD5E-C7AC27DC397A}"/>
              </a:ext>
            </a:extLst>
          </p:cNvPr>
          <p:cNvSpPr>
            <a:spLocks noGrp="1"/>
          </p:cNvSpPr>
          <p:nvPr>
            <p:ph type="sldNum" sz="quarter" idx="12"/>
          </p:nvPr>
        </p:nvSpPr>
        <p:spPr/>
        <p:txBody>
          <a:bodyPr/>
          <a:lstStyle/>
          <a:p>
            <a:fld id="{C014DD1E-5D91-48A3-AD6D-45FBA980D106}" type="slidenum">
              <a:rPr lang="en-GB" smtClean="0"/>
              <a:t>25</a:t>
            </a:fld>
            <a:endParaRPr lang="en-GB"/>
          </a:p>
        </p:txBody>
      </p:sp>
      <p:sp>
        <p:nvSpPr>
          <p:cNvPr id="7" name="Abgerundetes Rechteck 6"/>
          <p:cNvSpPr/>
          <p:nvPr/>
        </p:nvSpPr>
        <p:spPr>
          <a:xfrm>
            <a:off x="6598468" y="1275655"/>
            <a:ext cx="3240360" cy="4665305"/>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r>
              <a:rPr lang="da-DK" sz="1600" b="1" dirty="0" err="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Yom</a:t>
            </a:r>
            <a:r>
              <a:rPr lang="da-DK" sz="16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r>
              <a:rPr lang="da-DK" sz="1600" b="1" dirty="0" err="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Kippur</a:t>
            </a:r>
            <a:r>
              <a:rPr lang="da-DK"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er den strengeste helligdag i </a:t>
            </a:r>
            <a:r>
              <a:rPr lang="da-DK" sz="16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jødedommen</a:t>
            </a:r>
            <a:r>
              <a:rPr lang="da-DK"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r>
              <a:rPr lang="da-DK" sz="1600" dirty="0" err="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Yom</a:t>
            </a:r>
            <a:r>
              <a:rPr lang="da-DK"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r>
              <a:rPr lang="da-DK" sz="1600" dirty="0" err="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Kippur</a:t>
            </a:r>
            <a:r>
              <a:rPr lang="da-DK"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overholdes i en mere eller mindre streng form af de fleste jøder, selv ikke-religiøse jøder. </a:t>
            </a:r>
          </a:p>
          <a:p>
            <a:r>
              <a:rPr lang="da-DK" sz="1600" b="1" dirty="0" err="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Hanukkah</a:t>
            </a:r>
            <a:r>
              <a:rPr lang="da-DK"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er lysets fest. </a:t>
            </a:r>
            <a:r>
              <a:rPr lang="da-DK" sz="1600" dirty="0" err="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Hanukkah</a:t>
            </a:r>
            <a:r>
              <a:rPr lang="da-DK"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er primært en  fest i hjemmet.  Om aftenen samles familierne med venner til en livlig fejring. Fællesfester er almindelige og børn modtager gaver og slik. </a:t>
            </a:r>
            <a:endParaRPr lang="de-DE" sz="1600" dirty="0">
              <a:solidFill>
                <a:schemeClr val="bg2"/>
              </a:solidFill>
            </a:endParaRPr>
          </a:p>
        </p:txBody>
      </p:sp>
      <p:sp>
        <p:nvSpPr>
          <p:cNvPr id="16" name="Abgerundetes Rechteck 15"/>
          <p:cNvSpPr/>
          <p:nvPr/>
        </p:nvSpPr>
        <p:spPr>
          <a:xfrm>
            <a:off x="3008336" y="1275655"/>
            <a:ext cx="3240360" cy="4665305"/>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spcBef>
                <a:spcPts val="600"/>
              </a:spcBef>
              <a:tabLst>
                <a:tab pos="457200" algn="l"/>
              </a:tabLst>
            </a:pPr>
            <a:r>
              <a:rPr lang="da-DK"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Festen der bryder fasten kaldes ofte </a:t>
            </a:r>
            <a:r>
              <a:rPr lang="da-DK" sz="16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Eid</a:t>
            </a:r>
            <a:r>
              <a:rPr lang="da-DK"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Den afslutter fasten i ramadanen. På arabisk hedder den </a:t>
            </a:r>
            <a:r>
              <a:rPr lang="da-DK" sz="16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Id al-</a:t>
            </a:r>
            <a:r>
              <a:rPr lang="da-DK" sz="1600" b="1" dirty="0" err="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Fitr</a:t>
            </a:r>
            <a:r>
              <a:rPr lang="da-DK"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Der er forskelle i typen af fejring afhængigt af land og region. Festugen bruges til at besøge slægtninge og venner. Der serveres normalt søde retter, og der uddeles og spises en masse slik.</a:t>
            </a:r>
          </a:p>
          <a:p>
            <a:pPr>
              <a:spcBef>
                <a:spcPts val="600"/>
              </a:spcBef>
              <a:tabLst>
                <a:tab pos="457200" algn="l"/>
              </a:tabLst>
            </a:pPr>
            <a:r>
              <a:rPr lang="da-DK" sz="16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Offerfesten</a:t>
            </a:r>
            <a:r>
              <a:rPr lang="da-DK"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er den vigtigste fest for </a:t>
            </a:r>
            <a:r>
              <a:rPr lang="da-DK" sz="16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muslimer</a:t>
            </a:r>
            <a:r>
              <a:rPr lang="da-DK"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Den minder dem om, at de bør og kan stole på Gud. Kronologisk set fejres den efter ramadanen</a:t>
            </a:r>
            <a:endParaRPr lang="de-DE" sz="1600" dirty="0">
              <a:solidFill>
                <a:schemeClr val="bg2"/>
              </a:solidFill>
            </a:endParaRPr>
          </a:p>
        </p:txBody>
      </p:sp>
      <p:pic>
        <p:nvPicPr>
          <p:cNvPr id="3" name="Grafik 2"/>
          <p:cNvPicPr>
            <a:picLocks noChangeAspect="1"/>
          </p:cNvPicPr>
          <p:nvPr/>
        </p:nvPicPr>
        <p:blipFill>
          <a:blip r:embed="rId2"/>
          <a:stretch>
            <a:fillRect/>
          </a:stretch>
        </p:blipFill>
        <p:spPr>
          <a:xfrm>
            <a:off x="1144523" y="1857543"/>
            <a:ext cx="1602053" cy="1577254"/>
          </a:xfrm>
          <a:prstGeom prst="rect">
            <a:avLst/>
          </a:prstGeom>
        </p:spPr>
      </p:pic>
      <p:pic>
        <p:nvPicPr>
          <p:cNvPr id="6" name="Grafik 5"/>
          <p:cNvPicPr>
            <a:picLocks noChangeAspect="1"/>
          </p:cNvPicPr>
          <p:nvPr/>
        </p:nvPicPr>
        <p:blipFill>
          <a:blip r:embed="rId3"/>
          <a:stretch>
            <a:fillRect/>
          </a:stretch>
        </p:blipFill>
        <p:spPr>
          <a:xfrm>
            <a:off x="1160391" y="3688869"/>
            <a:ext cx="1601346" cy="1601346"/>
          </a:xfrm>
          <a:prstGeom prst="rect">
            <a:avLst/>
          </a:prstGeom>
        </p:spPr>
      </p:pic>
      <p:sp>
        <p:nvSpPr>
          <p:cNvPr id="17" name="Textfeld 16"/>
          <p:cNvSpPr txBox="1"/>
          <p:nvPr/>
        </p:nvSpPr>
        <p:spPr>
          <a:xfrm>
            <a:off x="1427463" y="5059383"/>
            <a:ext cx="1132041" cy="230832"/>
          </a:xfrm>
          <a:prstGeom prst="rect">
            <a:avLst/>
          </a:prstGeom>
          <a:noFill/>
        </p:spPr>
        <p:txBody>
          <a:bodyPr wrap="none" rtlCol="0">
            <a:spAutoFit/>
          </a:bodyPr>
          <a:lstStyle/>
          <a:p>
            <a:r>
              <a:rPr lang="de-DE" sz="900" dirty="0">
                <a:solidFill>
                  <a:schemeClr val="bg2"/>
                </a:solidFill>
              </a:rPr>
              <a:t>AP </a:t>
            </a:r>
            <a:r>
              <a:rPr lang="de-DE" sz="900" dirty="0" err="1">
                <a:solidFill>
                  <a:schemeClr val="bg2"/>
                </a:solidFill>
              </a:rPr>
              <a:t>Photo</a:t>
            </a:r>
            <a:r>
              <a:rPr lang="de-DE" sz="900" dirty="0">
                <a:solidFill>
                  <a:schemeClr val="bg2"/>
                </a:solidFill>
              </a:rPr>
              <a:t>/Amr Nabil</a:t>
            </a:r>
          </a:p>
        </p:txBody>
      </p:sp>
      <p:pic>
        <p:nvPicPr>
          <p:cNvPr id="19" name="Grafik 18"/>
          <p:cNvPicPr>
            <a:picLocks noChangeAspect="1"/>
          </p:cNvPicPr>
          <p:nvPr/>
        </p:nvPicPr>
        <p:blipFill>
          <a:blip r:embed="rId4"/>
          <a:stretch>
            <a:fillRect/>
          </a:stretch>
        </p:blipFill>
        <p:spPr>
          <a:xfrm>
            <a:off x="10054852" y="1857543"/>
            <a:ext cx="1552746" cy="1577254"/>
          </a:xfrm>
          <a:prstGeom prst="rect">
            <a:avLst/>
          </a:prstGeom>
        </p:spPr>
      </p:pic>
      <p:pic>
        <p:nvPicPr>
          <p:cNvPr id="20" name="Grafik 19"/>
          <p:cNvPicPr>
            <a:picLocks noChangeAspect="1"/>
          </p:cNvPicPr>
          <p:nvPr/>
        </p:nvPicPr>
        <p:blipFill>
          <a:blip r:embed="rId5"/>
          <a:stretch>
            <a:fillRect/>
          </a:stretch>
        </p:blipFill>
        <p:spPr>
          <a:xfrm>
            <a:off x="10054852" y="3692337"/>
            <a:ext cx="1552746" cy="1597878"/>
          </a:xfrm>
          <a:prstGeom prst="rect">
            <a:avLst/>
          </a:prstGeom>
        </p:spPr>
      </p:pic>
      <p:sp>
        <p:nvSpPr>
          <p:cNvPr id="21" name="Textfeld 20"/>
          <p:cNvSpPr txBox="1"/>
          <p:nvPr/>
        </p:nvSpPr>
        <p:spPr>
          <a:xfrm>
            <a:off x="1923046" y="3225002"/>
            <a:ext cx="838691" cy="230832"/>
          </a:xfrm>
          <a:prstGeom prst="rect">
            <a:avLst/>
          </a:prstGeom>
          <a:noFill/>
        </p:spPr>
        <p:txBody>
          <a:bodyPr wrap="none" rtlCol="0">
            <a:spAutoFit/>
          </a:bodyPr>
          <a:lstStyle/>
          <a:p>
            <a:r>
              <a:rPr lang="de-DE" sz="900" dirty="0">
                <a:solidFill>
                  <a:schemeClr val="bg2"/>
                </a:solidFill>
              </a:rPr>
              <a:t>Vecteezy.com</a:t>
            </a:r>
          </a:p>
        </p:txBody>
      </p:sp>
    </p:spTree>
    <p:extLst>
      <p:ext uri="{BB962C8B-B14F-4D97-AF65-F5344CB8AC3E}">
        <p14:creationId xmlns:p14="http://schemas.microsoft.com/office/powerpoint/2010/main" val="383687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44188B-B8E8-4141-9608-2611A187C789}"/>
              </a:ext>
            </a:extLst>
          </p:cNvPr>
          <p:cNvSpPr>
            <a:spLocks noGrp="1"/>
          </p:cNvSpPr>
          <p:nvPr>
            <p:ph type="title"/>
          </p:nvPr>
        </p:nvSpPr>
        <p:spPr>
          <a:xfrm>
            <a:off x="1144523" y="476672"/>
            <a:ext cx="10339793" cy="798984"/>
          </a:xfrm>
        </p:spPr>
        <p:txBody>
          <a:bodyPr>
            <a:normAutofit/>
          </a:bodyPr>
          <a:lstStyle/>
          <a:p>
            <a:r>
              <a:rPr lang="en-US" dirty="0" err="1"/>
              <a:t>Fejringer</a:t>
            </a:r>
            <a:r>
              <a:rPr lang="en-US" dirty="0"/>
              <a:t> </a:t>
            </a:r>
            <a:r>
              <a:rPr lang="en-US" dirty="0" err="1"/>
              <a:t>i</a:t>
            </a:r>
            <a:r>
              <a:rPr lang="en-US" dirty="0"/>
              <a:t> </a:t>
            </a:r>
            <a:r>
              <a:rPr lang="en-US" dirty="0" err="1"/>
              <a:t>buddhisme</a:t>
            </a:r>
            <a:r>
              <a:rPr lang="en-US" dirty="0"/>
              <a:t> </a:t>
            </a:r>
            <a:r>
              <a:rPr lang="en-US" dirty="0" err="1"/>
              <a:t>og</a:t>
            </a:r>
            <a:r>
              <a:rPr lang="en-US" dirty="0"/>
              <a:t> </a:t>
            </a:r>
            <a:r>
              <a:rPr lang="en-US" dirty="0" err="1"/>
              <a:t>hinduisme</a:t>
            </a:r>
            <a:endParaRPr lang="el-GR" dirty="0"/>
          </a:p>
        </p:txBody>
      </p:sp>
      <p:sp>
        <p:nvSpPr>
          <p:cNvPr id="4" name="Slide Number Placeholder 3">
            <a:extLst>
              <a:ext uri="{FF2B5EF4-FFF2-40B4-BE49-F238E27FC236}">
                <a16:creationId xmlns:a16="http://schemas.microsoft.com/office/drawing/2014/main" xmlns="" id="{508A5CD1-6D3B-43C5-AD5E-C7AC27DC397A}"/>
              </a:ext>
            </a:extLst>
          </p:cNvPr>
          <p:cNvSpPr>
            <a:spLocks noGrp="1"/>
          </p:cNvSpPr>
          <p:nvPr>
            <p:ph type="sldNum" sz="quarter" idx="12"/>
          </p:nvPr>
        </p:nvSpPr>
        <p:spPr/>
        <p:txBody>
          <a:bodyPr/>
          <a:lstStyle/>
          <a:p>
            <a:fld id="{C014DD1E-5D91-48A3-AD6D-45FBA980D106}" type="slidenum">
              <a:rPr lang="en-GB" smtClean="0"/>
              <a:t>26</a:t>
            </a:fld>
            <a:endParaRPr lang="en-GB"/>
          </a:p>
        </p:txBody>
      </p:sp>
      <p:pic>
        <p:nvPicPr>
          <p:cNvPr id="5" name="Grafik 4"/>
          <p:cNvPicPr>
            <a:picLocks noChangeAspect="1"/>
          </p:cNvPicPr>
          <p:nvPr/>
        </p:nvPicPr>
        <p:blipFill>
          <a:blip r:embed="rId2"/>
          <a:stretch>
            <a:fillRect/>
          </a:stretch>
        </p:blipFill>
        <p:spPr>
          <a:xfrm>
            <a:off x="6607828" y="4293096"/>
            <a:ext cx="2798952" cy="1839577"/>
          </a:xfrm>
          <a:prstGeom prst="rect">
            <a:avLst/>
          </a:prstGeom>
        </p:spPr>
      </p:pic>
      <p:pic>
        <p:nvPicPr>
          <p:cNvPr id="7" name="Grafik 6"/>
          <p:cNvPicPr>
            <a:picLocks noChangeAspect="1"/>
          </p:cNvPicPr>
          <p:nvPr/>
        </p:nvPicPr>
        <p:blipFill>
          <a:blip r:embed="rId3"/>
          <a:stretch>
            <a:fillRect/>
          </a:stretch>
        </p:blipFill>
        <p:spPr>
          <a:xfrm>
            <a:off x="3934172" y="1423582"/>
            <a:ext cx="2703452" cy="1954715"/>
          </a:xfrm>
          <a:prstGeom prst="rect">
            <a:avLst/>
          </a:prstGeom>
        </p:spPr>
      </p:pic>
      <p:sp>
        <p:nvSpPr>
          <p:cNvPr id="8" name="Abgerundetes Rechteck 7"/>
          <p:cNvSpPr/>
          <p:nvPr/>
        </p:nvSpPr>
        <p:spPr>
          <a:xfrm>
            <a:off x="2145305" y="3749310"/>
            <a:ext cx="3888432" cy="237626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da-DK"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Fejringer i </a:t>
            </a:r>
            <a:r>
              <a:rPr lang="da-DK" sz="16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hinduismen</a:t>
            </a:r>
            <a:r>
              <a:rPr lang="da-DK"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har ofte noget at gøre med årstiderne. Holi er en glædelig fest, hvor alle deltagere kaster farvet mel eller pulver på hinanden. Hinduer bruger den til at fejre forårets begyndelse</a:t>
            </a:r>
            <a:endParaRPr lang="en-US" sz="1400" dirty="0">
              <a:solidFill>
                <a:schemeClr val="bg2"/>
              </a:solidFill>
              <a:latin typeface="Calibri" panose="020F0502020204030204" pitchFamily="34" charset="0"/>
              <a:cs typeface="Calibri" panose="020F0502020204030204" pitchFamily="34" charset="0"/>
            </a:endParaRPr>
          </a:p>
        </p:txBody>
      </p:sp>
      <p:sp>
        <p:nvSpPr>
          <p:cNvPr id="10" name="Abgerundetes Rechteck 9"/>
          <p:cNvSpPr/>
          <p:nvPr/>
        </p:nvSpPr>
        <p:spPr>
          <a:xfrm>
            <a:off x="7228909" y="1275656"/>
            <a:ext cx="3240360" cy="28014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6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I buddhismen</a:t>
            </a:r>
            <a:r>
              <a:rPr lang="da-DK"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kaldes den vigtigste fest </a:t>
            </a:r>
            <a:r>
              <a:rPr lang="da-DK" sz="1600" dirty="0" err="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Vesak</a:t>
            </a:r>
            <a:r>
              <a:rPr lang="da-DK"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som buddhister over hele verden fejrer som en samlende højtid. </a:t>
            </a:r>
            <a:r>
              <a:rPr lang="da-DK" sz="1600" dirty="0" err="1">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Vesak</a:t>
            </a:r>
            <a:r>
              <a:rPr lang="da-DK" sz="16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er fødselsdagsfesten for Buddha. </a:t>
            </a:r>
            <a:endParaRPr lang="en-US" sz="1600" dirty="0">
              <a:solidFill>
                <a:schemeClr val="bg2"/>
              </a:solidFill>
              <a:latin typeface="Calibri" panose="020F0502020204030204" pitchFamily="34" charset="0"/>
              <a:cs typeface="Calibri" panose="020F0502020204030204" pitchFamily="34" charset="0"/>
            </a:endParaRPr>
          </a:p>
        </p:txBody>
      </p:sp>
      <p:sp>
        <p:nvSpPr>
          <p:cNvPr id="3" name="Textfeld 2"/>
          <p:cNvSpPr txBox="1"/>
          <p:nvPr/>
        </p:nvSpPr>
        <p:spPr>
          <a:xfrm>
            <a:off x="6606041" y="4255903"/>
            <a:ext cx="1891865" cy="246221"/>
          </a:xfrm>
          <a:prstGeom prst="rect">
            <a:avLst/>
          </a:prstGeom>
          <a:noFill/>
        </p:spPr>
        <p:txBody>
          <a:bodyPr wrap="none" rtlCol="0">
            <a:spAutoFit/>
          </a:bodyPr>
          <a:lstStyle/>
          <a:p>
            <a:r>
              <a:rPr lang="de-DE" sz="1000" dirty="0">
                <a:solidFill>
                  <a:schemeClr val="bg2"/>
                </a:solidFill>
              </a:rPr>
              <a:t>https://pixabay.com/de/images/</a:t>
            </a:r>
          </a:p>
        </p:txBody>
      </p:sp>
      <p:sp>
        <p:nvSpPr>
          <p:cNvPr id="6" name="Rechteck 5"/>
          <p:cNvSpPr/>
          <p:nvPr/>
        </p:nvSpPr>
        <p:spPr>
          <a:xfrm>
            <a:off x="5008691" y="3144456"/>
            <a:ext cx="1659429" cy="246221"/>
          </a:xfrm>
          <a:prstGeom prst="rect">
            <a:avLst/>
          </a:prstGeom>
        </p:spPr>
        <p:txBody>
          <a:bodyPr wrap="none">
            <a:spAutoFit/>
          </a:bodyPr>
          <a:lstStyle/>
          <a:p>
            <a:r>
              <a:rPr lang="de-DE" sz="1000" dirty="0">
                <a:solidFill>
                  <a:schemeClr val="bg2"/>
                </a:solidFill>
              </a:rPr>
              <a:t>Reuters/</a:t>
            </a:r>
            <a:r>
              <a:rPr lang="de-DE" sz="1000" dirty="0" err="1">
                <a:solidFill>
                  <a:schemeClr val="bg2"/>
                </a:solidFill>
              </a:rPr>
              <a:t>Dinuka</a:t>
            </a:r>
            <a:r>
              <a:rPr lang="de-DE" sz="1000" dirty="0">
                <a:solidFill>
                  <a:schemeClr val="bg2"/>
                </a:solidFill>
              </a:rPr>
              <a:t> </a:t>
            </a:r>
            <a:r>
              <a:rPr lang="de-DE" sz="1000" dirty="0" err="1">
                <a:solidFill>
                  <a:schemeClr val="bg2"/>
                </a:solidFill>
              </a:rPr>
              <a:t>Liyanawatte</a:t>
            </a:r>
            <a:endParaRPr lang="de-DE" sz="1000" dirty="0">
              <a:solidFill>
                <a:schemeClr val="bg2"/>
              </a:solidFill>
            </a:endParaRPr>
          </a:p>
        </p:txBody>
      </p:sp>
    </p:spTree>
    <p:extLst>
      <p:ext uri="{BB962C8B-B14F-4D97-AF65-F5344CB8AC3E}">
        <p14:creationId xmlns:p14="http://schemas.microsoft.com/office/powerpoint/2010/main" val="86091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Fejringer i Kristendommen</a:t>
            </a:r>
          </a:p>
        </p:txBody>
      </p:sp>
      <p:sp>
        <p:nvSpPr>
          <p:cNvPr id="4" name="Foliennummernplatzhalter 3"/>
          <p:cNvSpPr>
            <a:spLocks noGrp="1"/>
          </p:cNvSpPr>
          <p:nvPr>
            <p:ph type="sldNum" sz="quarter" idx="12"/>
          </p:nvPr>
        </p:nvSpPr>
        <p:spPr/>
        <p:txBody>
          <a:bodyPr/>
          <a:lstStyle/>
          <a:p>
            <a:fld id="{C014DD1E-5D91-48A3-AD6D-45FBA980D106}" type="slidenum">
              <a:rPr lang="en-GB" smtClean="0"/>
              <a:t>27</a:t>
            </a:fld>
            <a:endParaRPr lang="en-GB"/>
          </a:p>
        </p:txBody>
      </p:sp>
      <p:sp>
        <p:nvSpPr>
          <p:cNvPr id="5" name="Abgerundetes Rechteck 4"/>
          <p:cNvSpPr/>
          <p:nvPr/>
        </p:nvSpPr>
        <p:spPr>
          <a:xfrm>
            <a:off x="5342215" y="1551484"/>
            <a:ext cx="6048672" cy="4464496"/>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nSpc>
                <a:spcPts val="1500"/>
              </a:lnSpc>
              <a:spcBef>
                <a:spcPts val="600"/>
              </a:spcBef>
            </a:pPr>
            <a:r>
              <a:rPr lang="da-DK" sz="1800" dirty="0">
                <a:effectLst/>
                <a:latin typeface="Calibri" panose="020F0502020204030204" pitchFamily="34" charset="0"/>
                <a:ea typeface="Calibri" panose="020F0502020204030204" pitchFamily="34" charset="0"/>
                <a:cs typeface="Times New Roman" panose="02020603050405020304" pitchFamily="18" charset="0"/>
              </a:rPr>
              <a:t>Kristne har omkring 20 festdage om året, hvilket er flere end nogen anden religion.</a:t>
            </a:r>
          </a:p>
          <a:p>
            <a:pPr>
              <a:lnSpc>
                <a:spcPts val="1500"/>
              </a:lnSpc>
              <a:spcBef>
                <a:spcPts val="600"/>
              </a:spcBef>
            </a:pP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500"/>
              </a:lnSpc>
              <a:spcBef>
                <a:spcPts val="600"/>
              </a:spcBef>
            </a:pPr>
            <a:r>
              <a:rPr lang="da-DK" sz="1800" dirty="0">
                <a:effectLst/>
                <a:latin typeface="Calibri" panose="020F0502020204030204" pitchFamily="34" charset="0"/>
                <a:ea typeface="Calibri" panose="020F0502020204030204" pitchFamily="34" charset="0"/>
                <a:cs typeface="Times New Roman" panose="02020603050405020304" pitchFamily="18" charset="0"/>
              </a:rPr>
              <a:t>Den vigtigste </a:t>
            </a:r>
            <a:r>
              <a:rPr lang="da-DK" sz="1800" b="1" dirty="0">
                <a:effectLst/>
                <a:latin typeface="Calibri" panose="020F0502020204030204" pitchFamily="34" charset="0"/>
                <a:ea typeface="Calibri" panose="020F0502020204030204" pitchFamily="34" charset="0"/>
                <a:cs typeface="Times New Roman" panose="02020603050405020304" pitchFamily="18" charset="0"/>
              </a:rPr>
              <a:t>kristne </a:t>
            </a:r>
            <a:r>
              <a:rPr lang="da-DK" sz="1800" dirty="0">
                <a:effectLst/>
                <a:latin typeface="Calibri" panose="020F0502020204030204" pitchFamily="34" charset="0"/>
                <a:ea typeface="Calibri" panose="020F0502020204030204" pitchFamily="34" charset="0"/>
                <a:cs typeface="Times New Roman" panose="02020603050405020304" pitchFamily="18" charset="0"/>
              </a:rPr>
              <a:t>fejring er </a:t>
            </a:r>
            <a:r>
              <a:rPr lang="da-DK" sz="1800" b="1" dirty="0">
                <a:effectLst/>
                <a:latin typeface="Calibri" panose="020F0502020204030204" pitchFamily="34" charset="0"/>
                <a:ea typeface="Calibri" panose="020F0502020204030204" pitchFamily="34" charset="0"/>
                <a:cs typeface="Times New Roman" panose="02020603050405020304" pitchFamily="18" charset="0"/>
              </a:rPr>
              <a:t>påsken</a:t>
            </a:r>
            <a:r>
              <a:rPr lang="da-DK" sz="1800" dirty="0">
                <a:effectLst/>
                <a:latin typeface="Calibri" panose="020F0502020204030204" pitchFamily="34" charset="0"/>
                <a:ea typeface="Calibri" panose="020F0502020204030204" pitchFamily="34" charset="0"/>
                <a:cs typeface="Times New Roman" panose="02020603050405020304" pitchFamily="18" charset="0"/>
              </a:rPr>
              <a:t> - mindet om Jesu Kristi opstandelse. </a:t>
            </a:r>
          </a:p>
          <a:p>
            <a:pPr>
              <a:lnSpc>
                <a:spcPts val="1500"/>
              </a:lnSpc>
              <a:spcBef>
                <a:spcPts val="600"/>
              </a:spcBef>
            </a:pP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500"/>
              </a:lnSpc>
              <a:spcBef>
                <a:spcPts val="600"/>
              </a:spcBef>
            </a:pPr>
            <a:r>
              <a:rPr lang="da-DK" sz="1800" dirty="0">
                <a:effectLst/>
                <a:latin typeface="Calibri" panose="020F0502020204030204" pitchFamily="34" charset="0"/>
                <a:ea typeface="Calibri" panose="020F0502020204030204" pitchFamily="34" charset="0"/>
                <a:cs typeface="Times New Roman" panose="02020603050405020304" pitchFamily="18" charset="0"/>
              </a:rPr>
              <a:t>Dette efterfølges af </a:t>
            </a:r>
            <a:r>
              <a:rPr lang="da-DK" sz="1800" b="1" dirty="0">
                <a:effectLst/>
                <a:latin typeface="Calibri" panose="020F0502020204030204" pitchFamily="34" charset="0"/>
                <a:ea typeface="Calibri" panose="020F0502020204030204" pitchFamily="34" charset="0"/>
                <a:cs typeface="Times New Roman" panose="02020603050405020304" pitchFamily="18" charset="0"/>
              </a:rPr>
              <a:t>Kristi Himmelfartsdag</a:t>
            </a:r>
            <a:r>
              <a:rPr lang="da-DK" sz="1800" dirty="0">
                <a:effectLst/>
                <a:latin typeface="Calibri" panose="020F0502020204030204" pitchFamily="34" charset="0"/>
                <a:ea typeface="Calibri" panose="020F0502020204030204" pitchFamily="34" charset="0"/>
                <a:cs typeface="Times New Roman" panose="02020603050405020304" pitchFamily="18" charset="0"/>
              </a:rPr>
              <a:t> og </a:t>
            </a:r>
            <a:r>
              <a:rPr lang="da-DK" sz="1800" b="1" dirty="0">
                <a:effectLst/>
                <a:latin typeface="Calibri" panose="020F0502020204030204" pitchFamily="34" charset="0"/>
                <a:ea typeface="Calibri" panose="020F0502020204030204" pitchFamily="34" charset="0"/>
                <a:cs typeface="Times New Roman" panose="02020603050405020304" pitchFamily="18" charset="0"/>
              </a:rPr>
              <a:t>pinse</a:t>
            </a:r>
            <a:r>
              <a:rPr lang="da-DK"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ts val="1500"/>
              </a:lnSpc>
              <a:spcBef>
                <a:spcPts val="600"/>
              </a:spcBef>
            </a:pP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500"/>
              </a:lnSpc>
              <a:spcBef>
                <a:spcPts val="600"/>
              </a:spcBef>
            </a:pPr>
            <a:r>
              <a:rPr lang="da-DK" sz="1800" b="1" dirty="0">
                <a:latin typeface="Calibri" panose="020F0502020204030204" pitchFamily="34" charset="0"/>
                <a:ea typeface="Calibri" panose="020F0502020204030204" pitchFamily="34" charset="0"/>
                <a:cs typeface="Times New Roman" panose="02020603050405020304" pitchFamily="18" charset="0"/>
              </a:rPr>
              <a:t>Jul</a:t>
            </a:r>
            <a:r>
              <a:rPr lang="da-DK" sz="1800" dirty="0">
                <a:effectLst/>
                <a:latin typeface="Calibri" panose="020F0502020204030204" pitchFamily="34" charset="0"/>
                <a:ea typeface="Calibri" panose="020F0502020204030204" pitchFamily="34" charset="0"/>
                <a:cs typeface="Times New Roman" panose="02020603050405020304" pitchFamily="18" charset="0"/>
              </a:rPr>
              <a:t> - kristne fejrer Jesu fødselsdag. Der er mange andre skikke omkring jul: der sættes et pyntet grantræ ind huset. Mange familier synger og beder og </a:t>
            </a:r>
            <a:r>
              <a:rPr lang="da-DK" sz="1800" dirty="0">
                <a:latin typeface="Calibri" panose="020F0502020204030204" pitchFamily="34" charset="0"/>
                <a:ea typeface="Calibri" panose="020F0502020204030204" pitchFamily="34" charset="0"/>
                <a:cs typeface="Times New Roman" panose="02020603050405020304" pitchFamily="18" charset="0"/>
              </a:rPr>
              <a:t>giver </a:t>
            </a:r>
            <a:r>
              <a:rPr lang="da-DK" sz="1800" dirty="0">
                <a:effectLst/>
                <a:latin typeface="Calibri" panose="020F0502020204030204" pitchFamily="34" charset="0"/>
                <a:ea typeface="Calibri" panose="020F0502020204030204" pitchFamily="34" charset="0"/>
                <a:cs typeface="Times New Roman" panose="02020603050405020304" pitchFamily="18" charset="0"/>
              </a:rPr>
              <a:t>gaver. </a:t>
            </a:r>
          </a:p>
          <a:p>
            <a:pPr>
              <a:lnSpc>
                <a:spcPts val="1500"/>
              </a:lnSpc>
              <a:spcBef>
                <a:spcPts val="600"/>
              </a:spcBef>
            </a:pPr>
            <a:endParaRPr lang="da-DK" sz="18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Grafik 2"/>
          <p:cNvPicPr>
            <a:picLocks noChangeAspect="1"/>
          </p:cNvPicPr>
          <p:nvPr/>
        </p:nvPicPr>
        <p:blipFill>
          <a:blip r:embed="rId2"/>
          <a:stretch>
            <a:fillRect/>
          </a:stretch>
        </p:blipFill>
        <p:spPr>
          <a:xfrm>
            <a:off x="1647033" y="1772816"/>
            <a:ext cx="2478905" cy="1922890"/>
          </a:xfrm>
          <a:prstGeom prst="rect">
            <a:avLst/>
          </a:prstGeom>
        </p:spPr>
      </p:pic>
      <p:pic>
        <p:nvPicPr>
          <p:cNvPr id="11" name="Grafik 10"/>
          <p:cNvPicPr>
            <a:picLocks noChangeAspect="1"/>
          </p:cNvPicPr>
          <p:nvPr/>
        </p:nvPicPr>
        <p:blipFill>
          <a:blip r:embed="rId3"/>
          <a:stretch>
            <a:fillRect/>
          </a:stretch>
        </p:blipFill>
        <p:spPr>
          <a:xfrm>
            <a:off x="2317092" y="3933056"/>
            <a:ext cx="2564925" cy="1944216"/>
          </a:xfrm>
          <a:prstGeom prst="rect">
            <a:avLst/>
          </a:prstGeom>
        </p:spPr>
      </p:pic>
    </p:spTree>
    <p:extLst>
      <p:ext uri="{BB962C8B-B14F-4D97-AF65-F5344CB8AC3E}">
        <p14:creationId xmlns:p14="http://schemas.microsoft.com/office/powerpoint/2010/main" val="102973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243" y="685800"/>
            <a:ext cx="9598700" cy="654968"/>
          </a:xfrm>
        </p:spPr>
        <p:txBody>
          <a:bodyPr>
            <a:normAutofit fontScale="90000"/>
          </a:bodyPr>
          <a:lstStyle/>
          <a:p>
            <a:r>
              <a:rPr lang="de-DE" dirty="0"/>
              <a:t>Vidste du….?</a:t>
            </a:r>
          </a:p>
        </p:txBody>
      </p:sp>
      <p:sp>
        <p:nvSpPr>
          <p:cNvPr id="4" name="Foliennummernplatzhalter 3"/>
          <p:cNvSpPr>
            <a:spLocks noGrp="1"/>
          </p:cNvSpPr>
          <p:nvPr>
            <p:ph type="sldNum" sz="quarter" idx="12"/>
          </p:nvPr>
        </p:nvSpPr>
        <p:spPr/>
        <p:txBody>
          <a:bodyPr/>
          <a:lstStyle/>
          <a:p>
            <a:fld id="{C014DD1E-5D91-48A3-AD6D-45FBA980D106}" type="slidenum">
              <a:rPr lang="en-GB" smtClean="0"/>
              <a:t>28</a:t>
            </a:fld>
            <a:endParaRPr lang="en-GB"/>
          </a:p>
        </p:txBody>
      </p:sp>
      <p:sp>
        <p:nvSpPr>
          <p:cNvPr id="5" name="Abgerundete rechteckige Legende 4"/>
          <p:cNvSpPr/>
          <p:nvPr/>
        </p:nvSpPr>
        <p:spPr>
          <a:xfrm>
            <a:off x="1269876" y="1628800"/>
            <a:ext cx="3024336" cy="165618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b="1" dirty="0" err="1">
                <a:effectLst/>
                <a:latin typeface="Calibri" panose="020F0502020204030204" pitchFamily="34" charset="0"/>
                <a:ea typeface="Calibri" panose="020F0502020204030204" pitchFamily="34" charset="0"/>
                <a:cs typeface="Times New Roman" panose="02020603050405020304" pitchFamily="18" charset="0"/>
              </a:rPr>
              <a:t>Hanukkah</a:t>
            </a:r>
            <a:r>
              <a:rPr lang="da-DK" sz="1200" b="1" dirty="0">
                <a:effectLst/>
                <a:latin typeface="Calibri" panose="020F0502020204030204" pitchFamily="34" charset="0"/>
                <a:ea typeface="Calibri" panose="020F0502020204030204" pitchFamily="34" charset="0"/>
                <a:cs typeface="Times New Roman" panose="02020603050405020304" pitchFamily="18" charset="0"/>
              </a:rPr>
              <a:t> er ikke den jødiske jul.</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p>
          <a:p>
            <a:pPr algn="ctr"/>
            <a:r>
              <a:rPr lang="da-DK" sz="1200" dirty="0">
                <a:effectLst/>
                <a:latin typeface="Calibri" panose="020F0502020204030204" pitchFamily="34" charset="0"/>
                <a:ea typeface="Calibri" panose="020F0502020204030204" pitchFamily="34" charset="0"/>
                <a:cs typeface="Times New Roman" panose="02020603050405020304" pitchFamily="18" charset="0"/>
              </a:rPr>
              <a:t>Fordi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Hanukkah</a:t>
            </a:r>
            <a:r>
              <a:rPr lang="da-DK" sz="1200" dirty="0">
                <a:effectLst/>
                <a:latin typeface="Calibri" panose="020F0502020204030204" pitchFamily="34" charset="0"/>
                <a:ea typeface="Calibri" panose="020F0502020204030204" pitchFamily="34" charset="0"/>
                <a:cs typeface="Times New Roman" panose="02020603050405020304" pitchFamily="18" charset="0"/>
              </a:rPr>
              <a:t> og julen har tendens til at falde omkring samme tid </a:t>
            </a:r>
            <a:r>
              <a:rPr lang="da-DK" sz="1200" dirty="0">
                <a:latin typeface="Calibri" panose="020F0502020204030204" pitchFamily="34" charset="0"/>
                <a:ea typeface="Calibri" panose="020F0502020204030204" pitchFamily="34" charset="0"/>
                <a:cs typeface="Times New Roman" panose="02020603050405020304" pitchFamily="18" charset="0"/>
              </a:rPr>
              <a:t>på</a:t>
            </a:r>
            <a:r>
              <a:rPr lang="da-DK" sz="1200" dirty="0">
                <a:effectLst/>
                <a:latin typeface="Calibri" panose="020F0502020204030204" pitchFamily="34" charset="0"/>
                <a:ea typeface="Calibri" panose="020F0502020204030204" pitchFamily="34" charset="0"/>
                <a:cs typeface="Times New Roman" panose="02020603050405020304" pitchFamily="18" charset="0"/>
              </a:rPr>
              <a:t> året, spekulerer folk ofte på, om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Hanukkah</a:t>
            </a:r>
            <a:r>
              <a:rPr lang="da-DK" sz="1200" dirty="0">
                <a:effectLst/>
                <a:latin typeface="Calibri" panose="020F0502020204030204" pitchFamily="34" charset="0"/>
                <a:ea typeface="Calibri" panose="020F0502020204030204" pitchFamily="34" charset="0"/>
                <a:cs typeface="Times New Roman" panose="02020603050405020304" pitchFamily="18" charset="0"/>
              </a:rPr>
              <a:t> er en jødisk version af julen. Religiøst set er det ikke</a:t>
            </a:r>
            <a:r>
              <a:rPr lang="da-DK" sz="1200" dirty="0">
                <a:latin typeface="Calibri" panose="020F0502020204030204" pitchFamily="34" charset="0"/>
                <a:ea typeface="Calibri" panose="020F0502020204030204" pitchFamily="34" charset="0"/>
                <a:cs typeface="Times New Roman" panose="02020603050405020304" pitchFamily="18" charset="0"/>
              </a:rPr>
              <a:t>, men </a:t>
            </a:r>
            <a:r>
              <a:rPr lang="da-DK" sz="1200" dirty="0">
                <a:effectLst/>
                <a:latin typeface="Calibri" panose="020F0502020204030204" pitchFamily="34" charset="0"/>
                <a:ea typeface="Calibri" panose="020F0502020204030204" pitchFamily="34" charset="0"/>
                <a:cs typeface="Times New Roman" panose="02020603050405020304" pitchFamily="18" charset="0"/>
              </a:rPr>
              <a:t>der kan ses ligheder i fejringen  </a:t>
            </a:r>
            <a:br>
              <a:rPr lang="da-DK" sz="1200" dirty="0">
                <a:effectLst/>
                <a:latin typeface="Calibri" panose="020F0502020204030204" pitchFamily="34" charset="0"/>
                <a:ea typeface="Calibri" panose="020F0502020204030204" pitchFamily="34" charset="0"/>
                <a:cs typeface="Times New Roman" panose="02020603050405020304" pitchFamily="18" charset="0"/>
              </a:rPr>
            </a:br>
            <a:endParaRPr lang="de-DE" sz="1200" dirty="0"/>
          </a:p>
        </p:txBody>
      </p:sp>
      <p:sp>
        <p:nvSpPr>
          <p:cNvPr id="6" name="Abgerundete rechteckige Legende 5"/>
          <p:cNvSpPr/>
          <p:nvPr/>
        </p:nvSpPr>
        <p:spPr>
          <a:xfrm>
            <a:off x="8470676" y="685800"/>
            <a:ext cx="3312368" cy="2448272"/>
          </a:xfrm>
          <a:prstGeom prst="wedgeRoundRect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ts val="1500"/>
              </a:lnSpc>
              <a:spcBef>
                <a:spcPts val="600"/>
              </a:spcBef>
            </a:pPr>
            <a:r>
              <a:rPr lang="da-DK" sz="1200" b="1" dirty="0">
                <a:effectLst/>
                <a:latin typeface="Calibri" panose="020F0502020204030204" pitchFamily="34" charset="0"/>
                <a:ea typeface="Calibri" panose="020F0502020204030204" pitchFamily="34" charset="0"/>
                <a:cs typeface="Times New Roman" panose="02020603050405020304" pitchFamily="18" charset="0"/>
              </a:rPr>
              <a:t>Betydningen af Divali</a:t>
            </a:r>
            <a:r>
              <a:rPr lang="da-DK" sz="12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ts val="1500"/>
              </a:lnSpc>
              <a:spcBef>
                <a:spcPts val="600"/>
              </a:spcBef>
            </a:pPr>
            <a:r>
              <a:rPr lang="da-DK" sz="1200" dirty="0">
                <a:effectLst/>
                <a:latin typeface="Calibri" panose="020F0502020204030204" pitchFamily="34" charset="0"/>
                <a:ea typeface="Calibri" panose="020F0502020204030204" pitchFamily="34" charset="0"/>
                <a:cs typeface="Times New Roman" panose="02020603050405020304" pitchFamily="18" charset="0"/>
              </a:rPr>
              <a:t>Det er en vigtig religiøs fest, der stammer fra Indien. Folk tænker ofte på Divali som en hinduistisk festival, men den fejres også af sikher og </a:t>
            </a:r>
            <a:r>
              <a:rPr lang="da-DK" sz="1200" dirty="0" err="1">
                <a:effectLst/>
                <a:latin typeface="Calibri" panose="020F0502020204030204" pitchFamily="34" charset="0"/>
                <a:ea typeface="Calibri" panose="020F0502020204030204" pitchFamily="34" charset="0"/>
                <a:cs typeface="Times New Roman" panose="02020603050405020304" pitchFamily="18" charset="0"/>
              </a:rPr>
              <a:t>jains</a:t>
            </a:r>
            <a:r>
              <a:rPr lang="da-DK" sz="1200" dirty="0">
                <a:effectLst/>
                <a:latin typeface="Calibri" panose="020F0502020204030204" pitchFamily="34" charset="0"/>
                <a:ea typeface="Calibri" panose="020F0502020204030204" pitchFamily="34" charset="0"/>
                <a:cs typeface="Times New Roman" panose="02020603050405020304" pitchFamily="18" charset="0"/>
              </a:rPr>
              <a:t>. Divali finder sted hvert år og varer i fem dage og markerer starten på det hinduistiske nytår. De nøjagtige datoer ændrer sig hvert år og afhænger af månens position - men det falder normalt mellem oktober og november. </a:t>
            </a:r>
          </a:p>
        </p:txBody>
      </p:sp>
      <p:sp>
        <p:nvSpPr>
          <p:cNvPr id="7" name="Abgerundete rechteckige Legende 6"/>
          <p:cNvSpPr/>
          <p:nvPr/>
        </p:nvSpPr>
        <p:spPr>
          <a:xfrm>
            <a:off x="5446340" y="1412776"/>
            <a:ext cx="2232248" cy="1721296"/>
          </a:xfrm>
          <a:prstGeom prst="wedgeRoundRect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ts val="1500"/>
              </a:lnSpc>
              <a:spcBef>
                <a:spcPts val="600"/>
              </a:spcBef>
            </a:pPr>
            <a:r>
              <a:rPr lang="da-DK" sz="1200" b="1" dirty="0">
                <a:effectLst/>
                <a:latin typeface="Calibri" panose="020F0502020204030204" pitchFamily="34" charset="0"/>
                <a:ea typeface="Calibri" panose="020F0502020204030204" pitchFamily="34" charset="0"/>
                <a:cs typeface="Times New Roman" panose="02020603050405020304" pitchFamily="18" charset="0"/>
              </a:rPr>
              <a:t>Påskekurve har en særlig symbolik</a:t>
            </a:r>
            <a:r>
              <a:rPr lang="da-DK" sz="1200" dirty="0">
                <a:effectLst/>
                <a:latin typeface="Calibri" panose="020F0502020204030204" pitchFamily="34" charset="0"/>
                <a:ea typeface="Calibri" panose="020F0502020204030204" pitchFamily="34" charset="0"/>
                <a:cs typeface="Times New Roman" panose="02020603050405020304" pitchFamily="18" charset="0"/>
              </a:rPr>
              <a:t>. De flettede kurve repræsenterer reder og nyt liv, især når de er fyldt til randen med æg.</a:t>
            </a:r>
          </a:p>
        </p:txBody>
      </p:sp>
      <p:sp>
        <p:nvSpPr>
          <p:cNvPr id="8" name="Abgerundete rechteckige Legende 7"/>
          <p:cNvSpPr/>
          <p:nvPr/>
        </p:nvSpPr>
        <p:spPr>
          <a:xfrm>
            <a:off x="4910453" y="3707409"/>
            <a:ext cx="2520280" cy="1872208"/>
          </a:xfrm>
          <a:prstGeom prst="wedgeRoundRect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ts val="1500"/>
              </a:lnSpc>
              <a:spcBef>
                <a:spcPts val="600"/>
              </a:spcBef>
            </a:pPr>
            <a:r>
              <a:rPr lang="da-DK" sz="1200" b="1" dirty="0">
                <a:effectLst/>
                <a:latin typeface="Calibri" panose="020F0502020204030204" pitchFamily="34" charset="0"/>
                <a:ea typeface="Calibri" panose="020F0502020204030204" pitchFamily="34" charset="0"/>
                <a:cs typeface="Times New Roman" panose="02020603050405020304" pitchFamily="18" charset="0"/>
              </a:rPr>
              <a:t>Det kinesiske nytår</a:t>
            </a:r>
            <a:r>
              <a:rPr lang="da-DK" sz="1200" dirty="0">
                <a:effectLst/>
                <a:latin typeface="Calibri" panose="020F0502020204030204" pitchFamily="34" charset="0"/>
                <a:ea typeface="Calibri" panose="020F0502020204030204" pitchFamily="34" charset="0"/>
                <a:cs typeface="Times New Roman" panose="02020603050405020304" pitchFamily="18" charset="0"/>
              </a:rPr>
              <a:t>, også kaldet forårsfesten, er først og fremmest en familieferie. Traditionelt mødes folk nytårsaften for at spise sammen. Mange mennesker bruger også helligdagene til at tage på ferie. Festlighederne varer traditionelt syv dage og slutter med lanternefestivalen.</a:t>
            </a:r>
          </a:p>
        </p:txBody>
      </p:sp>
      <p:sp>
        <p:nvSpPr>
          <p:cNvPr id="9" name="Abgerundete rechteckige Legende 8"/>
          <p:cNvSpPr/>
          <p:nvPr/>
        </p:nvSpPr>
        <p:spPr>
          <a:xfrm>
            <a:off x="8489812" y="3645024"/>
            <a:ext cx="2448272" cy="2088232"/>
          </a:xfrm>
          <a:prstGeom prst="wedgeRound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ts val="1500"/>
              </a:lnSpc>
              <a:spcBef>
                <a:spcPts val="600"/>
              </a:spcBef>
            </a:pPr>
            <a:r>
              <a:rPr lang="da-DK" sz="1200" b="1" dirty="0">
                <a:effectLst/>
                <a:latin typeface="Calibri" panose="020F0502020204030204" pitchFamily="34" charset="0"/>
                <a:ea typeface="Calibri" panose="020F0502020204030204" pitchFamily="34" charset="0"/>
                <a:cs typeface="Times New Roman" panose="02020603050405020304" pitchFamily="18" charset="0"/>
              </a:rPr>
              <a:t>Den islamiske kalender er kortere end den vestlige gregorianske kalender</a:t>
            </a:r>
            <a:r>
              <a:rPr lang="da-DK" sz="1200" dirty="0">
                <a:effectLst/>
                <a:latin typeface="Calibri" panose="020F0502020204030204" pitchFamily="34" charset="0"/>
                <a:ea typeface="Calibri" panose="020F0502020204030204" pitchFamily="34" charset="0"/>
                <a:cs typeface="Times New Roman" panose="02020603050405020304" pitchFamily="18" charset="0"/>
              </a:rPr>
              <a:t>; der er kun 354 dage i et normalt år og 355 dage i et skudår. Datoerne for de islamiske helligdage ændres hvert år i forhold til solkalenderen.</a:t>
            </a:r>
          </a:p>
        </p:txBody>
      </p:sp>
      <p:sp>
        <p:nvSpPr>
          <p:cNvPr id="10" name="Abgerundete rechteckige Legende 7">
            <a:extLst>
              <a:ext uri="{FF2B5EF4-FFF2-40B4-BE49-F238E27FC236}">
                <a16:creationId xmlns:a16="http://schemas.microsoft.com/office/drawing/2014/main" xmlns="" id="{AB50C831-572F-47D1-84F9-78D77D2A8204}"/>
              </a:ext>
            </a:extLst>
          </p:cNvPr>
          <p:cNvSpPr/>
          <p:nvPr/>
        </p:nvSpPr>
        <p:spPr>
          <a:xfrm>
            <a:off x="1427360" y="3861048"/>
            <a:ext cx="2520280" cy="1872208"/>
          </a:xfrm>
          <a:prstGeom prst="wedgeRoundRectCallout">
            <a:avLst/>
          </a:prstGeom>
          <a:solidFill>
            <a:srgbClr val="002060"/>
          </a:solidFill>
          <a:ln>
            <a:solidFill>
              <a:schemeClr val="tx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ts val="1500"/>
              </a:lnSpc>
              <a:spcBef>
                <a:spcPts val="600"/>
              </a:spcBef>
            </a:pPr>
            <a:r>
              <a:rPr lang="da-DK" sz="1200" b="1" dirty="0">
                <a:effectLst/>
                <a:latin typeface="Calibri" panose="020F0502020204030204" pitchFamily="34" charset="0"/>
                <a:ea typeface="Calibri" panose="020F0502020204030204" pitchFamily="34" charset="0"/>
                <a:cs typeface="Times New Roman" panose="02020603050405020304" pitchFamily="18" charset="0"/>
              </a:rPr>
              <a:t>I den græsk-ortodokse påske er stegt lam på spyd den traditionelle ret på påskesøndag</a:t>
            </a:r>
            <a:r>
              <a:rPr lang="da-DK" sz="1200" dirty="0">
                <a:effectLst/>
                <a:latin typeface="Calibri" panose="020F0502020204030204" pitchFamily="34" charset="0"/>
                <a:ea typeface="Calibri" panose="020F0502020204030204" pitchFamily="34" charset="0"/>
                <a:cs typeface="Times New Roman" panose="02020603050405020304" pitchFamily="18" charset="0"/>
              </a:rPr>
              <a:t>. Det serveres sådan, fordi Jesus ifølge apostlen Johannes er Guds lam. Han døde på korset som et offer for vores synder.  Når man spiser lammekød, ærer man dette.</a:t>
            </a:r>
          </a:p>
        </p:txBody>
      </p:sp>
    </p:spTree>
    <p:extLst>
      <p:ext uri="{BB962C8B-B14F-4D97-AF65-F5344CB8AC3E}">
        <p14:creationId xmlns:p14="http://schemas.microsoft.com/office/powerpoint/2010/main" val="197777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2449D9-EEAE-4EBE-8208-7D0626563794}"/>
              </a:ext>
            </a:extLst>
          </p:cNvPr>
          <p:cNvSpPr>
            <a:spLocks noGrp="1"/>
          </p:cNvSpPr>
          <p:nvPr>
            <p:ph type="title"/>
          </p:nvPr>
        </p:nvSpPr>
        <p:spPr/>
        <p:txBody>
          <a:bodyPr/>
          <a:lstStyle/>
          <a:p>
            <a:r>
              <a:rPr lang="en-US" dirty="0" err="1"/>
              <a:t>Hvad</a:t>
            </a:r>
            <a:r>
              <a:rPr lang="en-US" dirty="0"/>
              <a:t> </a:t>
            </a:r>
            <a:r>
              <a:rPr lang="en-US" dirty="0" err="1"/>
              <a:t>kan</a:t>
            </a:r>
            <a:r>
              <a:rPr lang="en-US" dirty="0"/>
              <a:t> der </a:t>
            </a:r>
            <a:r>
              <a:rPr lang="en-US" dirty="0" err="1"/>
              <a:t>gøres</a:t>
            </a:r>
            <a:r>
              <a:rPr lang="en-US" dirty="0"/>
              <a:t>…?</a:t>
            </a:r>
            <a:endParaRPr lang="el-GR" dirty="0"/>
          </a:p>
        </p:txBody>
      </p:sp>
      <p:sp>
        <p:nvSpPr>
          <p:cNvPr id="3" name="Content Placeholder 2">
            <a:extLst>
              <a:ext uri="{FF2B5EF4-FFF2-40B4-BE49-F238E27FC236}">
                <a16:creationId xmlns:a16="http://schemas.microsoft.com/office/drawing/2014/main" xmlns="" id="{2F2984B1-80D5-44F3-985D-58285961B1B9}"/>
              </a:ext>
            </a:extLst>
          </p:cNvPr>
          <p:cNvSpPr>
            <a:spLocks noGrp="1"/>
          </p:cNvSpPr>
          <p:nvPr>
            <p:ph idx="1"/>
          </p:nvPr>
        </p:nvSpPr>
        <p:spPr>
          <a:xfrm>
            <a:off x="1371243" y="1772816"/>
            <a:ext cx="9763729" cy="3581400"/>
          </a:xfrm>
        </p:spPr>
        <p:txBody>
          <a:bodyPr>
            <a:normAutofit/>
          </a:bodyPr>
          <a:lstStyle/>
          <a:p>
            <a:pPr marL="0" indent="0">
              <a:lnSpc>
                <a:spcPct val="100000"/>
              </a:lnSpc>
              <a:spcBef>
                <a:spcPts val="600"/>
              </a:spcBef>
              <a:buNone/>
            </a:pPr>
            <a:r>
              <a:rPr lang="en-GB" sz="2000" i="1" dirty="0" err="1"/>
              <a:t>Overvej</a:t>
            </a:r>
            <a:r>
              <a:rPr lang="en-GB" sz="2000" i="1" dirty="0"/>
              <a:t> de 2 </a:t>
            </a:r>
            <a:r>
              <a:rPr lang="en-GB" sz="2000" i="1" dirty="0" err="1"/>
              <a:t>spørgsmål</a:t>
            </a:r>
            <a:r>
              <a:rPr lang="en-GB" sz="2000" i="1" dirty="0"/>
              <a:t/>
            </a:r>
            <a:br>
              <a:rPr lang="en-GB" sz="2000" i="1" dirty="0"/>
            </a:br>
            <a:r>
              <a:rPr lang="en-GB" sz="2000" i="1" dirty="0"/>
              <a:t/>
            </a:r>
            <a:br>
              <a:rPr lang="en-GB" sz="2000" i="1" dirty="0"/>
            </a:br>
            <a:r>
              <a:rPr lang="en-GB" sz="2000" i="1" dirty="0"/>
              <a:t/>
            </a:r>
            <a:br>
              <a:rPr lang="en-GB" sz="2000" i="1" dirty="0"/>
            </a:br>
            <a:r>
              <a:rPr lang="en-GB" sz="2000" i="1" dirty="0"/>
              <a:t/>
            </a:r>
            <a:br>
              <a:rPr lang="en-GB" sz="2000" i="1" dirty="0"/>
            </a:br>
            <a:r>
              <a:rPr lang="da-DK" sz="2000" dirty="0">
                <a:effectLst/>
                <a:ea typeface="Calibri" panose="020F0502020204030204" pitchFamily="34" charset="0"/>
                <a:cs typeface="Times New Roman" panose="02020603050405020304" pitchFamily="18" charset="0"/>
              </a:rPr>
              <a:t>1. Hvordan påvirker traditionelle fester/måltider den daglige rutine på et plejehjem/ hospital? Tænk på konkrete hændelser eller situationer som f.eks. planlægning af operationer?</a:t>
            </a:r>
          </a:p>
          <a:p>
            <a:pPr marL="0" indent="0">
              <a:lnSpc>
                <a:spcPct val="100000"/>
              </a:lnSpc>
              <a:spcBef>
                <a:spcPts val="600"/>
              </a:spcBef>
              <a:buNone/>
            </a:pPr>
            <a:r>
              <a:rPr lang="da-DK" sz="2000" dirty="0">
                <a:effectLst/>
                <a:ea typeface="Calibri" panose="020F0502020204030204" pitchFamily="34" charset="0"/>
                <a:cs typeface="Times New Roman" panose="02020603050405020304" pitchFamily="18" charset="0"/>
              </a:rPr>
              <a:t/>
            </a:r>
            <a:br>
              <a:rPr lang="da-DK" sz="2000" dirty="0">
                <a:effectLst/>
                <a:ea typeface="Calibri" panose="020F0502020204030204" pitchFamily="34" charset="0"/>
                <a:cs typeface="Times New Roman" panose="02020603050405020304" pitchFamily="18" charset="0"/>
              </a:rPr>
            </a:br>
            <a:r>
              <a:rPr lang="da-DK" sz="2000" dirty="0">
                <a:effectLst/>
                <a:ea typeface="Calibri" panose="020F0502020204030204" pitchFamily="34" charset="0"/>
                <a:cs typeface="Times New Roman" panose="02020603050405020304" pitchFamily="18" charset="0"/>
              </a:rPr>
              <a:t>2. Hvordan kan du som omsorgsperson skabe muligheder for, at forskellige kulturelle festligheder kan fejres på plejehjemmet/hospitalet?</a:t>
            </a:r>
          </a:p>
        </p:txBody>
      </p:sp>
      <p:sp>
        <p:nvSpPr>
          <p:cNvPr id="4" name="Slide Number Placeholder 3">
            <a:extLst>
              <a:ext uri="{FF2B5EF4-FFF2-40B4-BE49-F238E27FC236}">
                <a16:creationId xmlns:a16="http://schemas.microsoft.com/office/drawing/2014/main" xmlns="" id="{F6512F37-6041-4E9B-BFB0-DC1F161D5582}"/>
              </a:ext>
            </a:extLst>
          </p:cNvPr>
          <p:cNvSpPr>
            <a:spLocks noGrp="1"/>
          </p:cNvSpPr>
          <p:nvPr>
            <p:ph type="sldNum" sz="quarter" idx="12"/>
          </p:nvPr>
        </p:nvSpPr>
        <p:spPr/>
        <p:txBody>
          <a:bodyPr/>
          <a:lstStyle/>
          <a:p>
            <a:fld id="{C014DD1E-5D91-48A3-AD6D-45FBA980D106}" type="slidenum">
              <a:rPr lang="en-GB" smtClean="0"/>
              <a:t>29</a:t>
            </a:fld>
            <a:endParaRPr lang="en-GB"/>
          </a:p>
        </p:txBody>
      </p:sp>
      <p:pic>
        <p:nvPicPr>
          <p:cNvPr id="5" name="Picture 4">
            <a:extLst>
              <a:ext uri="{FF2B5EF4-FFF2-40B4-BE49-F238E27FC236}">
                <a16:creationId xmlns:a16="http://schemas.microsoft.com/office/drawing/2014/main" xmlns="" id="{3B9C84BA-BBAC-425D-A2AA-78548D8BA3DA}"/>
              </a:ext>
            </a:extLst>
          </p:cNvPr>
          <p:cNvPicPr>
            <a:picLocks noChangeAspect="1"/>
          </p:cNvPicPr>
          <p:nvPr/>
        </p:nvPicPr>
        <p:blipFill>
          <a:blip r:embed="rId2"/>
          <a:stretch>
            <a:fillRect/>
          </a:stretch>
        </p:blipFill>
        <p:spPr>
          <a:xfrm>
            <a:off x="10854392" y="5451119"/>
            <a:ext cx="1072989" cy="980807"/>
          </a:xfrm>
          <a:prstGeom prst="rect">
            <a:avLst/>
          </a:prstGeom>
        </p:spPr>
      </p:pic>
    </p:spTree>
    <p:extLst>
      <p:ext uri="{BB962C8B-B14F-4D97-AF65-F5344CB8AC3E}">
        <p14:creationId xmlns:p14="http://schemas.microsoft.com/office/powerpoint/2010/main" val="381949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71243" y="685800"/>
            <a:ext cx="9598700" cy="654968"/>
          </a:xfrm>
        </p:spPr>
        <p:txBody>
          <a:bodyPr>
            <a:normAutofit fontScale="90000"/>
          </a:bodyPr>
          <a:lstStyle/>
          <a:p>
            <a:r>
              <a:rPr lang="de-DE" dirty="0"/>
              <a:t>Introduktion</a:t>
            </a:r>
          </a:p>
        </p:txBody>
      </p:sp>
      <p:sp>
        <p:nvSpPr>
          <p:cNvPr id="3" name="Inhaltsplatzhalter 2"/>
          <p:cNvSpPr>
            <a:spLocks noGrp="1"/>
          </p:cNvSpPr>
          <p:nvPr>
            <p:ph idx="1"/>
          </p:nvPr>
        </p:nvSpPr>
        <p:spPr>
          <a:xfrm>
            <a:off x="1371243" y="1340768"/>
            <a:ext cx="9598700" cy="4824536"/>
          </a:xfrm>
        </p:spPr>
        <p:txBody>
          <a:bodyPr>
            <a:normAutofit/>
          </a:bodyPr>
          <a:lstStyle/>
          <a:p>
            <a:pPr>
              <a:lnSpc>
                <a:spcPts val="1500"/>
              </a:lnSpc>
              <a:spcBef>
                <a:spcPts val="600"/>
              </a:spcBef>
            </a:pPr>
            <a:r>
              <a:rPr lang="da-DK" sz="1800" i="1" dirty="0">
                <a:effectLst/>
                <a:latin typeface="Calibri" panose="020F0502020204030204" pitchFamily="34" charset="0"/>
                <a:ea typeface="Calibri" panose="020F0502020204030204" pitchFamily="34" charset="0"/>
                <a:cs typeface="Times New Roman" panose="02020603050405020304" pitchFamily="18" charset="0"/>
              </a:rPr>
              <a:t>Der er mange spørgsmål om mad, der bekymrer muslimer i forbindelse med et hospitalsophold, ophold på et plejecenter eller ved indflytning på et plejehjem.</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500"/>
              </a:lnSpc>
              <a:spcBef>
                <a:spcPts val="600"/>
              </a:spcBef>
            </a:pPr>
            <a:r>
              <a:rPr lang="da-DK" sz="1800" i="1" dirty="0">
                <a:effectLst/>
                <a:latin typeface="Calibri" panose="020F0502020204030204" pitchFamily="34" charset="0"/>
                <a:ea typeface="Calibri" panose="020F0502020204030204" pitchFamily="34" charset="0"/>
                <a:cs typeface="Times New Roman" panose="02020603050405020304" pitchFamily="18" charset="0"/>
              </a:rPr>
              <a:t>Jeg kender f.eks. folk, der medbringer hele kufferter eller køletasker med mad [når de skal på hospitalet eller på et plejehjem], fordi de er bange for, at de ikke kan eller vil spise maden der. Dette gælder ikke kun for muslimer.</a:t>
            </a:r>
            <a:r>
              <a:rPr lang="da-DK" sz="1800" b="1" i="1" dirty="0">
                <a:effectLst/>
                <a:latin typeface="Calibri" panose="020F0502020204030204" pitchFamily="34" charset="0"/>
                <a:ea typeface="Calibri" panose="020F0502020204030204" pitchFamily="34" charset="0"/>
                <a:cs typeface="Times New Roman" panose="02020603050405020304" pitchFamily="18" charset="0"/>
              </a:rPr>
              <a:t> </a:t>
            </a:r>
            <a:r>
              <a:rPr lang="da-DK" sz="1800" i="1" dirty="0">
                <a:effectLst/>
                <a:latin typeface="Calibri" panose="020F0502020204030204" pitchFamily="34" charset="0"/>
                <a:ea typeface="Calibri" panose="020F0502020204030204" pitchFamily="34" charset="0"/>
                <a:cs typeface="Times New Roman" panose="02020603050405020304" pitchFamily="18" charset="0"/>
              </a:rPr>
              <a:t>Det gælder også for jøder. Der er mange paralleller mellem kosher- og halal-madtilberedning. Mest udbredt er reglen om svinekød, men der er også mange andre religiøse undergrupper - og de har alle deres egne regler. </a:t>
            </a:r>
            <a:br>
              <a:rPr lang="da-DK" sz="1800" i="1" dirty="0">
                <a:effectLst/>
                <a:latin typeface="Calibri" panose="020F0502020204030204" pitchFamily="34" charset="0"/>
                <a:ea typeface="Calibri" panose="020F0502020204030204" pitchFamily="34" charset="0"/>
                <a:cs typeface="Times New Roman" panose="02020603050405020304" pitchFamily="18" charset="0"/>
              </a:rPr>
            </a:br>
            <a:r>
              <a:rPr lang="da-DK" sz="1800" i="1" dirty="0">
                <a:effectLst/>
                <a:latin typeface="Calibri" panose="020F0502020204030204" pitchFamily="34" charset="0"/>
                <a:ea typeface="Calibri" panose="020F0502020204030204" pitchFamily="34" charset="0"/>
                <a:cs typeface="Times New Roman" panose="02020603050405020304" pitchFamily="18" charset="0"/>
              </a:rPr>
              <a:t>Det er svært for konservative, strengt troende muslimer, fordi der også er regler for tilberedning af mad - gryder, bestik og glas må ikke have været i kontakt med forbudt mad. For ca. 20 år siden organiserede jeg et </a:t>
            </a:r>
            <a:r>
              <a:rPr lang="da-DK" sz="1800" i="1" dirty="0" err="1">
                <a:effectLst/>
                <a:latin typeface="Calibri" panose="020F0502020204030204" pitchFamily="34" charset="0"/>
                <a:ea typeface="Calibri" panose="020F0502020204030204" pitchFamily="34" charset="0"/>
                <a:cs typeface="Times New Roman" panose="02020603050405020304" pitchFamily="18" charset="0"/>
              </a:rPr>
              <a:t>Iftar</a:t>
            </a:r>
            <a:r>
              <a:rPr lang="da-DK" sz="1800" i="1" dirty="0">
                <a:effectLst/>
                <a:latin typeface="Calibri" panose="020F0502020204030204" pitchFamily="34" charset="0"/>
                <a:ea typeface="Calibri" panose="020F0502020204030204" pitchFamily="34" charset="0"/>
                <a:cs typeface="Times New Roman" panose="02020603050405020304" pitchFamily="18" charset="0"/>
              </a:rPr>
              <a:t>-måltid for 300 kvinder i et forsamlingshus. Maden blev leveret af en tyrkisk restaurant. Vi havde lånt glassene fra den nærliggende kinesiske restaurant. Det var et problem! Kvinderne ville ikke drikke af disse glas! Det kunne være, at der engang var blevet serveret vin i dem. Så jeg løb ned til supermarkedet og købte plastikkopper. Det var jeg [note: selv muslim] heller ikke forberedt på.</a:t>
            </a:r>
            <a:r>
              <a:rPr lang="da-DK" sz="1800" b="1" i="1" dirty="0">
                <a:effectLst/>
                <a:latin typeface="Calibri" panose="020F0502020204030204" pitchFamily="34" charset="0"/>
                <a:ea typeface="Calibri" panose="020F0502020204030204" pitchFamily="34" charset="0"/>
                <a:cs typeface="Times New Roman" panose="02020603050405020304" pitchFamily="18" charset="0"/>
              </a:rPr>
              <a:t/>
            </a:r>
            <a:br>
              <a:rPr lang="da-DK" sz="1800" b="1" i="1" dirty="0">
                <a:effectLst/>
                <a:latin typeface="Calibri" panose="020F0502020204030204" pitchFamily="34" charset="0"/>
                <a:ea typeface="Calibri" panose="020F0502020204030204" pitchFamily="34" charset="0"/>
                <a:cs typeface="Times New Roman" panose="02020603050405020304" pitchFamily="18" charset="0"/>
              </a:rPr>
            </a:br>
            <a:r>
              <a:rPr lang="da-DK" sz="1800" i="1" dirty="0">
                <a:effectLst/>
                <a:latin typeface="Calibri" panose="020F0502020204030204" pitchFamily="34" charset="0"/>
                <a:ea typeface="Calibri" panose="020F0502020204030204" pitchFamily="34" charset="0"/>
                <a:cs typeface="Times New Roman" panose="02020603050405020304" pitchFamily="18" charset="0"/>
              </a:rPr>
              <a:t>.... Når man opholder sig på hospital eller plejehjem, er der ikke mange valgmuligheder for muslimske patienter, når det gælder mad. Som følge heraf får mange deres mad bragt af slægtninge. Jeg ved ikke, om hospitalspersonalet altid er glade for dette. Nogle gange kan det genere de andre patienter på hospitalsstuen - på grund af lugten ... Jeg har en fornemmelse af, at der kunne gøres mere på hospitalerne for at imødekomme sådanne grupper af mennesker, der spiser halal- eller </a:t>
            </a:r>
            <a:r>
              <a:rPr lang="da-DK" sz="1800" i="1" dirty="0" err="1">
                <a:effectLst/>
                <a:latin typeface="Calibri" panose="020F0502020204030204" pitchFamily="34" charset="0"/>
                <a:ea typeface="Calibri" panose="020F0502020204030204" pitchFamily="34" charset="0"/>
                <a:cs typeface="Times New Roman" panose="02020603050405020304" pitchFamily="18" charset="0"/>
              </a:rPr>
              <a:t>koshermad</a:t>
            </a:r>
            <a:r>
              <a:rPr lang="da-DK" sz="1800" i="1" dirty="0">
                <a:effectLst/>
                <a:latin typeface="Calibri" panose="020F0502020204030204" pitchFamily="34" charset="0"/>
                <a:ea typeface="Calibri" panose="020F0502020204030204" pitchFamily="34" charset="0"/>
                <a:cs typeface="Times New Roman" panose="02020603050405020304" pitchFamily="18" charset="0"/>
              </a:rPr>
              <a:t>....</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spcBef>
                <a:spcPts val="600"/>
              </a:spcBef>
              <a:buNone/>
            </a:pPr>
            <a:r>
              <a:rPr lang="da-DK" sz="1800" dirty="0">
                <a:latin typeface="Calibri" panose="020F0502020204030204" pitchFamily="34" charset="0"/>
                <a:ea typeface="Calibri" panose="020F0502020204030204" pitchFamily="34" charset="0"/>
                <a:cs typeface="Times New Roman" panose="02020603050405020304" pitchFamily="18" charset="0"/>
              </a:rPr>
              <a:t>							Socialarbejder, Wien, Østrig</a:t>
            </a:r>
          </a:p>
          <a:p>
            <a:pPr marL="0" indent="0">
              <a:lnSpc>
                <a:spcPct val="100000"/>
              </a:lnSpc>
              <a:spcBef>
                <a:spcPts val="600"/>
              </a:spcBef>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Hvad tænker du? Har du oplevet sådanne situationer med dine klienter? Eller noget lignende? </a:t>
            </a:r>
          </a:p>
        </p:txBody>
      </p:sp>
      <p:sp>
        <p:nvSpPr>
          <p:cNvPr id="4" name="Foliennummernplatzhalter 3"/>
          <p:cNvSpPr>
            <a:spLocks noGrp="1"/>
          </p:cNvSpPr>
          <p:nvPr>
            <p:ph type="sldNum" sz="quarter" idx="12"/>
          </p:nvPr>
        </p:nvSpPr>
        <p:spPr/>
        <p:txBody>
          <a:bodyPr/>
          <a:lstStyle/>
          <a:p>
            <a:fld id="{C014DD1E-5D91-48A3-AD6D-45FBA980D106}" type="slidenum">
              <a:rPr lang="en-GB" smtClean="0"/>
              <a:t>3</a:t>
            </a:fld>
            <a:endParaRPr lang="en-GB"/>
          </a:p>
        </p:txBody>
      </p:sp>
    </p:spTree>
    <p:extLst>
      <p:ext uri="{BB962C8B-B14F-4D97-AF65-F5344CB8AC3E}">
        <p14:creationId xmlns:p14="http://schemas.microsoft.com/office/powerpoint/2010/main" val="348754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2449D9-EEAE-4EBE-8208-7D0626563794}"/>
              </a:ext>
            </a:extLst>
          </p:cNvPr>
          <p:cNvSpPr>
            <a:spLocks noGrp="1"/>
          </p:cNvSpPr>
          <p:nvPr>
            <p:ph type="title"/>
          </p:nvPr>
        </p:nvSpPr>
        <p:spPr/>
        <p:txBody>
          <a:bodyPr/>
          <a:lstStyle/>
          <a:p>
            <a:r>
              <a:rPr lang="en-US" dirty="0"/>
              <a:t>Et </a:t>
            </a:r>
            <a:r>
              <a:rPr lang="en-US" dirty="0" err="1"/>
              <a:t>eksemple</a:t>
            </a:r>
            <a:r>
              <a:rPr lang="en-US" dirty="0"/>
              <a:t> </a:t>
            </a:r>
            <a:r>
              <a:rPr lang="en-US" dirty="0" err="1"/>
              <a:t>på</a:t>
            </a:r>
            <a:r>
              <a:rPr lang="en-US" dirty="0"/>
              <a:t> god </a:t>
            </a:r>
            <a:r>
              <a:rPr lang="en-US" dirty="0" err="1"/>
              <a:t>praksis</a:t>
            </a:r>
            <a:endParaRPr lang="el-GR" dirty="0"/>
          </a:p>
        </p:txBody>
      </p:sp>
      <p:sp>
        <p:nvSpPr>
          <p:cNvPr id="3" name="Content Placeholder 2">
            <a:extLst>
              <a:ext uri="{FF2B5EF4-FFF2-40B4-BE49-F238E27FC236}">
                <a16:creationId xmlns:a16="http://schemas.microsoft.com/office/drawing/2014/main" xmlns="" id="{2F2984B1-80D5-44F3-985D-58285961B1B9}"/>
              </a:ext>
            </a:extLst>
          </p:cNvPr>
          <p:cNvSpPr>
            <a:spLocks noGrp="1"/>
          </p:cNvSpPr>
          <p:nvPr>
            <p:ph idx="1"/>
          </p:nvPr>
        </p:nvSpPr>
        <p:spPr>
          <a:xfrm>
            <a:off x="1371243" y="1700808"/>
            <a:ext cx="9598700" cy="4176464"/>
          </a:xfrm>
        </p:spPr>
        <p:txBody>
          <a:bodyPr>
            <a:normAutofit/>
          </a:bodyPr>
          <a:lstStyle/>
          <a:p>
            <a:pPr marL="0" indent="0">
              <a:buNone/>
            </a:pPr>
            <a:r>
              <a:rPr lang="en-US" b="1" dirty="0"/>
              <a:t>ABEDL </a:t>
            </a:r>
            <a:r>
              <a:rPr lang="en-US" b="1" dirty="0" err="1"/>
              <a:t>strukturmodellen</a:t>
            </a:r>
            <a:endParaRPr lang="en-US" b="1" dirty="0"/>
          </a:p>
          <a:p>
            <a:pPr marL="0" indent="0">
              <a:buNone/>
            </a:pPr>
            <a:r>
              <a:rPr lang="en-US" dirty="0"/>
              <a:t>ABEDL </a:t>
            </a:r>
            <a:r>
              <a:rPr lang="en-US" dirty="0" err="1"/>
              <a:t>strukturmodellen</a:t>
            </a:r>
            <a:r>
              <a:rPr lang="en-US" dirty="0"/>
              <a:t> k</a:t>
            </a:r>
            <a:r>
              <a:rPr lang="da-DK" sz="1800" dirty="0" err="1">
                <a:effectLst/>
                <a:latin typeface="Calibri" panose="020F0502020204030204" pitchFamily="34" charset="0"/>
                <a:ea typeface="Calibri" panose="020F0502020204030204" pitchFamily="34" charset="0"/>
                <a:cs typeface="Times New Roman" panose="02020603050405020304" pitchFamily="18" charset="0"/>
              </a:rPr>
              <a:t>ortlægger</a:t>
            </a:r>
            <a:r>
              <a:rPr lang="da-DK" sz="1800" dirty="0">
                <a:effectLst/>
                <a:latin typeface="Calibri" panose="020F0502020204030204" pitchFamily="34" charset="0"/>
                <a:ea typeface="Calibri" panose="020F0502020204030204" pitchFamily="34" charset="0"/>
                <a:cs typeface="Times New Roman" panose="02020603050405020304" pitchFamily="18" charset="0"/>
              </a:rPr>
              <a:t> personens behov, evner og ressourcer og fungerer som et registrerings- og dataværktøj, som kan identificere de specifikke plejebehov. Den er udviklet af den tyske plejeforsker Monika </a:t>
            </a:r>
            <a:r>
              <a:rPr lang="en-US" dirty="0" err="1"/>
              <a:t>Krohwinkel</a:t>
            </a:r>
            <a:r>
              <a:rPr lang="en-US" dirty="0"/>
              <a:t>.</a:t>
            </a:r>
          </a:p>
          <a:p>
            <a:pPr marL="0" indent="0">
              <a:buNone/>
            </a:pPr>
            <a:r>
              <a:rPr lang="da-DK" dirty="0" err="1"/>
              <a:t>Krohwinkel</a:t>
            </a:r>
            <a:r>
              <a:rPr lang="da-DK" dirty="0"/>
              <a:t> definerer 13 </a:t>
            </a:r>
            <a:r>
              <a:rPr lang="da-DK" dirty="0" err="1"/>
              <a:t>ABEDLs</a:t>
            </a:r>
            <a:r>
              <a:rPr lang="da-DK" dirty="0"/>
              <a:t> (ABEDL = aktiviteter og eksistentielle oplevelser i livet) der er forbundet med hinanden uden at have en hierarkisk struktur. Med denne klassifikation kan man dokumentere plejeprocessen, hvilket gør det muligt at strukturere og planlægge pleje. </a:t>
            </a:r>
          </a:p>
        </p:txBody>
      </p:sp>
      <p:sp>
        <p:nvSpPr>
          <p:cNvPr id="4" name="Slide Number Placeholder 3">
            <a:extLst>
              <a:ext uri="{FF2B5EF4-FFF2-40B4-BE49-F238E27FC236}">
                <a16:creationId xmlns:a16="http://schemas.microsoft.com/office/drawing/2014/main" xmlns="" id="{F6512F37-6041-4E9B-BFB0-DC1F161D5582}"/>
              </a:ext>
            </a:extLst>
          </p:cNvPr>
          <p:cNvSpPr>
            <a:spLocks noGrp="1"/>
          </p:cNvSpPr>
          <p:nvPr>
            <p:ph type="sldNum" sz="quarter" idx="12"/>
          </p:nvPr>
        </p:nvSpPr>
        <p:spPr/>
        <p:txBody>
          <a:bodyPr/>
          <a:lstStyle/>
          <a:p>
            <a:fld id="{C014DD1E-5D91-48A3-AD6D-45FBA980D106}" type="slidenum">
              <a:rPr lang="en-GB" smtClean="0"/>
              <a:t>30</a:t>
            </a:fld>
            <a:endParaRPr lang="en-GB"/>
          </a:p>
        </p:txBody>
      </p:sp>
    </p:spTree>
    <p:extLst>
      <p:ext uri="{BB962C8B-B14F-4D97-AF65-F5344CB8AC3E}">
        <p14:creationId xmlns:p14="http://schemas.microsoft.com/office/powerpoint/2010/main" val="140276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F6512F37-6041-4E9B-BFB0-DC1F161D5582}"/>
              </a:ext>
            </a:extLst>
          </p:cNvPr>
          <p:cNvSpPr>
            <a:spLocks noGrp="1"/>
          </p:cNvSpPr>
          <p:nvPr>
            <p:ph type="sldNum" sz="quarter" idx="12"/>
          </p:nvPr>
        </p:nvSpPr>
        <p:spPr/>
        <p:txBody>
          <a:bodyPr/>
          <a:lstStyle/>
          <a:p>
            <a:fld id="{C014DD1E-5D91-48A3-AD6D-45FBA980D106}" type="slidenum">
              <a:rPr lang="en-GB" smtClean="0"/>
              <a:t>31</a:t>
            </a:fld>
            <a:endParaRPr lang="en-GB"/>
          </a:p>
        </p:txBody>
      </p:sp>
      <p:sp>
        <p:nvSpPr>
          <p:cNvPr id="5" name="Textfeld 4"/>
          <p:cNvSpPr txBox="1"/>
          <p:nvPr/>
        </p:nvSpPr>
        <p:spPr>
          <a:xfrm>
            <a:off x="4571112" y="2603171"/>
            <a:ext cx="3173818" cy="1231106"/>
          </a:xfrm>
          <a:prstGeom prst="rect">
            <a:avLst/>
          </a:prstGeom>
          <a:noFill/>
        </p:spPr>
        <p:txBody>
          <a:bodyPr wrap="none" rtlCol="0">
            <a:spAutoFit/>
          </a:bodyPr>
          <a:lstStyle/>
          <a:p>
            <a:pPr algn="ctr"/>
            <a:r>
              <a:rPr lang="en-US" b="1" dirty="0">
                <a:solidFill>
                  <a:schemeClr val="tx2"/>
                </a:solidFill>
              </a:rPr>
              <a:t>ABEDL </a:t>
            </a:r>
            <a:r>
              <a:rPr lang="en-US" b="1" dirty="0" err="1">
                <a:solidFill>
                  <a:schemeClr val="tx2"/>
                </a:solidFill>
              </a:rPr>
              <a:t>Modellen</a:t>
            </a:r>
            <a:endParaRPr lang="en-US" b="1" dirty="0">
              <a:solidFill>
                <a:schemeClr val="tx2"/>
              </a:solidFill>
            </a:endParaRPr>
          </a:p>
          <a:p>
            <a:pPr algn="ctr"/>
            <a:endParaRPr lang="en-US" sz="1000" dirty="0"/>
          </a:p>
          <a:p>
            <a:pPr algn="ctr"/>
            <a:r>
              <a:rPr lang="en-US" sz="2000" b="1" dirty="0">
                <a:solidFill>
                  <a:schemeClr val="tx2"/>
                </a:solidFill>
              </a:rPr>
              <a:t>13 </a:t>
            </a:r>
            <a:r>
              <a:rPr lang="en-US" sz="2000" b="1" dirty="0" err="1">
                <a:solidFill>
                  <a:schemeClr val="tx2"/>
                </a:solidFill>
              </a:rPr>
              <a:t>aktiviteter</a:t>
            </a:r>
            <a:r>
              <a:rPr lang="en-US" sz="2000" b="1" dirty="0">
                <a:solidFill>
                  <a:schemeClr val="tx2"/>
                </a:solidFill>
              </a:rPr>
              <a:t> </a:t>
            </a:r>
            <a:r>
              <a:rPr lang="en-US" sz="2000" b="1" dirty="0" err="1">
                <a:solidFill>
                  <a:schemeClr val="tx2"/>
                </a:solidFill>
              </a:rPr>
              <a:t>og</a:t>
            </a:r>
            <a:r>
              <a:rPr lang="en-US" sz="2000" b="1" dirty="0">
                <a:solidFill>
                  <a:schemeClr val="tx2"/>
                </a:solidFill>
              </a:rPr>
              <a:t> </a:t>
            </a:r>
            <a:r>
              <a:rPr lang="en-US" sz="2000" b="1" dirty="0" err="1">
                <a:solidFill>
                  <a:schemeClr val="tx2"/>
                </a:solidFill>
              </a:rPr>
              <a:t>essentielle</a:t>
            </a:r>
            <a:r>
              <a:rPr lang="en-US" sz="2000" b="1" dirty="0">
                <a:solidFill>
                  <a:schemeClr val="tx2"/>
                </a:solidFill>
              </a:rPr>
              <a:t> </a:t>
            </a:r>
            <a:br>
              <a:rPr lang="en-US" sz="2000" b="1" dirty="0">
                <a:solidFill>
                  <a:schemeClr val="tx2"/>
                </a:solidFill>
              </a:rPr>
            </a:br>
            <a:r>
              <a:rPr lang="en-US" sz="2000" b="1" dirty="0" err="1">
                <a:solidFill>
                  <a:schemeClr val="tx2"/>
                </a:solidFill>
              </a:rPr>
              <a:t>oplevelser</a:t>
            </a:r>
            <a:r>
              <a:rPr lang="en-US" sz="2000" b="1" dirty="0">
                <a:solidFill>
                  <a:schemeClr val="tx2"/>
                </a:solidFill>
              </a:rPr>
              <a:t> </a:t>
            </a:r>
            <a:r>
              <a:rPr lang="en-US" sz="2000" b="1" dirty="0" err="1">
                <a:solidFill>
                  <a:schemeClr val="tx2"/>
                </a:solidFill>
              </a:rPr>
              <a:t>i</a:t>
            </a:r>
            <a:r>
              <a:rPr lang="en-US" sz="2000" b="1" dirty="0">
                <a:solidFill>
                  <a:schemeClr val="tx2"/>
                </a:solidFill>
              </a:rPr>
              <a:t> </a:t>
            </a:r>
            <a:r>
              <a:rPr lang="en-US" sz="2000" b="1" dirty="0" err="1">
                <a:solidFill>
                  <a:schemeClr val="tx2"/>
                </a:solidFill>
              </a:rPr>
              <a:t>livet</a:t>
            </a:r>
            <a:endParaRPr lang="de-DE" sz="2000" b="1" dirty="0">
              <a:solidFill>
                <a:schemeClr val="tx2"/>
              </a:solidFill>
            </a:endParaRPr>
          </a:p>
        </p:txBody>
      </p:sp>
      <p:sp>
        <p:nvSpPr>
          <p:cNvPr id="8" name="Textfeld 7"/>
          <p:cNvSpPr txBox="1"/>
          <p:nvPr/>
        </p:nvSpPr>
        <p:spPr>
          <a:xfrm>
            <a:off x="7815353" y="1279307"/>
            <a:ext cx="1403313" cy="469616"/>
          </a:xfrm>
          <a:prstGeom prst="rect">
            <a:avLst/>
          </a:prstGeom>
          <a:noFill/>
        </p:spPr>
        <p:txBody>
          <a:bodyPr wrap="square" rtlCol="0">
            <a:spAutoFit/>
          </a:bodyPr>
          <a:lstStyle/>
          <a:p>
            <a:pPr>
              <a:lnSpc>
                <a:spcPts val="1500"/>
              </a:lnSpc>
              <a:spcBef>
                <a:spcPts val="600"/>
              </a:spcBef>
            </a:pPr>
            <a:r>
              <a:rPr lang="da-DK" sz="12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at v</a:t>
            </a:r>
            <a:r>
              <a:rPr lang="da-DK"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ære i stand til at kommunikere </a:t>
            </a:r>
          </a:p>
        </p:txBody>
      </p:sp>
      <p:sp>
        <p:nvSpPr>
          <p:cNvPr id="9" name="Textfeld 8"/>
          <p:cNvSpPr txBox="1"/>
          <p:nvPr/>
        </p:nvSpPr>
        <p:spPr>
          <a:xfrm>
            <a:off x="10297579" y="1725592"/>
            <a:ext cx="1159584" cy="661976"/>
          </a:xfrm>
          <a:prstGeom prst="rect">
            <a:avLst/>
          </a:prstGeom>
          <a:noFill/>
        </p:spPr>
        <p:txBody>
          <a:bodyPr wrap="square" rtlCol="0">
            <a:spAutoFit/>
          </a:bodyPr>
          <a:lstStyle/>
          <a:p>
            <a:pPr>
              <a:lnSpc>
                <a:spcPts val="1500"/>
              </a:lnSpc>
              <a:spcBef>
                <a:spcPts val="600"/>
              </a:spcBef>
            </a:pPr>
            <a:r>
              <a:rPr lang="da-DK"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være i stand til at bevæge sig </a:t>
            </a:r>
          </a:p>
        </p:txBody>
      </p:sp>
      <p:pic>
        <p:nvPicPr>
          <p:cNvPr id="10" name="Grafik 9"/>
          <p:cNvPicPr>
            <a:picLocks noChangeAspect="1"/>
          </p:cNvPicPr>
          <p:nvPr/>
        </p:nvPicPr>
        <p:blipFill>
          <a:blip r:embed="rId2"/>
          <a:stretch>
            <a:fillRect/>
          </a:stretch>
        </p:blipFill>
        <p:spPr>
          <a:xfrm>
            <a:off x="9453113" y="1537497"/>
            <a:ext cx="811417" cy="638615"/>
          </a:xfrm>
          <a:prstGeom prst="rect">
            <a:avLst/>
          </a:prstGeom>
        </p:spPr>
      </p:pic>
      <p:sp>
        <p:nvSpPr>
          <p:cNvPr id="11" name="Textfeld 10"/>
          <p:cNvSpPr txBox="1"/>
          <p:nvPr/>
        </p:nvSpPr>
        <p:spPr>
          <a:xfrm>
            <a:off x="10297579" y="2430847"/>
            <a:ext cx="1368152" cy="854336"/>
          </a:xfrm>
          <a:prstGeom prst="rect">
            <a:avLst/>
          </a:prstGeom>
          <a:noFill/>
        </p:spPr>
        <p:txBody>
          <a:bodyPr wrap="square" rtlCol="0">
            <a:spAutoFit/>
          </a:bodyPr>
          <a:lstStyle/>
          <a:p>
            <a:pPr>
              <a:lnSpc>
                <a:spcPts val="1500"/>
              </a:lnSpc>
              <a:spcBef>
                <a:spcPts val="600"/>
              </a:spcBef>
            </a:pPr>
            <a:r>
              <a:rPr lang="da-DK" sz="12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at </a:t>
            </a:r>
            <a:r>
              <a:rPr lang="da-DK"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være i stand til at opretholde vigtige kropsfunktioner</a:t>
            </a:r>
          </a:p>
        </p:txBody>
      </p:sp>
      <p:sp>
        <p:nvSpPr>
          <p:cNvPr id="14" name="Textfeld 13"/>
          <p:cNvSpPr txBox="1"/>
          <p:nvPr/>
        </p:nvSpPr>
        <p:spPr>
          <a:xfrm>
            <a:off x="10297579" y="3818029"/>
            <a:ext cx="1368152" cy="661976"/>
          </a:xfrm>
          <a:prstGeom prst="rect">
            <a:avLst/>
          </a:prstGeom>
          <a:noFill/>
        </p:spPr>
        <p:txBody>
          <a:bodyPr wrap="square" rtlCol="0">
            <a:spAutoFit/>
          </a:bodyPr>
          <a:lstStyle/>
          <a:p>
            <a:pPr>
              <a:lnSpc>
                <a:spcPts val="1500"/>
              </a:lnSpc>
              <a:spcBef>
                <a:spcPts val="600"/>
              </a:spcBef>
            </a:pPr>
            <a:r>
              <a:rPr lang="da-DK" sz="12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at </a:t>
            </a:r>
            <a:r>
              <a:rPr lang="da-DK"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være i stand til at tage sig af sig selv </a:t>
            </a:r>
          </a:p>
        </p:txBody>
      </p:sp>
      <p:pic>
        <p:nvPicPr>
          <p:cNvPr id="15" name="Grafik 14"/>
          <p:cNvPicPr>
            <a:picLocks noChangeAspect="1"/>
          </p:cNvPicPr>
          <p:nvPr/>
        </p:nvPicPr>
        <p:blipFill>
          <a:blip r:embed="rId3"/>
          <a:stretch>
            <a:fillRect/>
          </a:stretch>
        </p:blipFill>
        <p:spPr>
          <a:xfrm>
            <a:off x="9202204" y="3485786"/>
            <a:ext cx="1095375" cy="838200"/>
          </a:xfrm>
          <a:prstGeom prst="rect">
            <a:avLst/>
          </a:prstGeom>
        </p:spPr>
      </p:pic>
      <p:sp>
        <p:nvSpPr>
          <p:cNvPr id="16" name="Textfeld 15"/>
          <p:cNvSpPr txBox="1"/>
          <p:nvPr/>
        </p:nvSpPr>
        <p:spPr>
          <a:xfrm>
            <a:off x="10013548" y="5072843"/>
            <a:ext cx="1368152" cy="284693"/>
          </a:xfrm>
          <a:prstGeom prst="rect">
            <a:avLst/>
          </a:prstGeom>
          <a:noFill/>
        </p:spPr>
        <p:txBody>
          <a:bodyPr wrap="square" rtlCol="0">
            <a:spAutoFit/>
          </a:bodyPr>
          <a:lstStyle/>
          <a:p>
            <a:pPr>
              <a:lnSpc>
                <a:spcPts val="1500"/>
              </a:lnSpc>
              <a:spcBef>
                <a:spcPts val="600"/>
              </a:spcBef>
            </a:pPr>
            <a:r>
              <a:rPr lang="da-DK" sz="12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at </a:t>
            </a:r>
            <a:r>
              <a:rPr lang="da-DK"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spise og drikke </a:t>
            </a:r>
          </a:p>
        </p:txBody>
      </p:sp>
      <p:sp>
        <p:nvSpPr>
          <p:cNvPr id="19" name="Textfeld 18"/>
          <p:cNvSpPr txBox="1"/>
          <p:nvPr/>
        </p:nvSpPr>
        <p:spPr>
          <a:xfrm>
            <a:off x="7616179" y="5069836"/>
            <a:ext cx="1066228" cy="276999"/>
          </a:xfrm>
          <a:prstGeom prst="rect">
            <a:avLst/>
          </a:prstGeom>
          <a:noFill/>
        </p:spPr>
        <p:txBody>
          <a:bodyPr wrap="square" rtlCol="0">
            <a:spAutoFit/>
          </a:bodyPr>
          <a:lstStyle/>
          <a:p>
            <a:r>
              <a:rPr lang="en-US" sz="1200" b="1" dirty="0">
                <a:solidFill>
                  <a:schemeClr val="tx2"/>
                </a:solidFill>
              </a:rPr>
              <a:t>have </a:t>
            </a:r>
            <a:r>
              <a:rPr lang="en-US" sz="1200" b="1" dirty="0" err="1">
                <a:solidFill>
                  <a:schemeClr val="tx2"/>
                </a:solidFill>
              </a:rPr>
              <a:t>afføring</a:t>
            </a:r>
            <a:endParaRPr lang="en-US" sz="1200" b="1" dirty="0">
              <a:solidFill>
                <a:schemeClr val="tx2"/>
              </a:solidFill>
            </a:endParaRPr>
          </a:p>
        </p:txBody>
      </p:sp>
      <p:pic>
        <p:nvPicPr>
          <p:cNvPr id="20" name="Grafik 19"/>
          <p:cNvPicPr>
            <a:picLocks noChangeAspect="1"/>
          </p:cNvPicPr>
          <p:nvPr/>
        </p:nvPicPr>
        <p:blipFill>
          <a:blip r:embed="rId4"/>
          <a:stretch>
            <a:fillRect/>
          </a:stretch>
        </p:blipFill>
        <p:spPr>
          <a:xfrm>
            <a:off x="7369653" y="5359159"/>
            <a:ext cx="990600" cy="733425"/>
          </a:xfrm>
          <a:prstGeom prst="rect">
            <a:avLst/>
          </a:prstGeom>
        </p:spPr>
      </p:pic>
      <p:sp>
        <p:nvSpPr>
          <p:cNvPr id="21" name="Textfeld 20"/>
          <p:cNvSpPr txBox="1"/>
          <p:nvPr/>
        </p:nvSpPr>
        <p:spPr>
          <a:xfrm>
            <a:off x="5690894" y="4929241"/>
            <a:ext cx="1459557" cy="483081"/>
          </a:xfrm>
          <a:prstGeom prst="rect">
            <a:avLst/>
          </a:prstGeom>
          <a:noFill/>
        </p:spPr>
        <p:txBody>
          <a:bodyPr wrap="square" rtlCol="0">
            <a:spAutoFit/>
          </a:bodyPr>
          <a:lstStyle/>
          <a:p>
            <a:pPr>
              <a:lnSpc>
                <a:spcPts val="1500"/>
              </a:lnSpc>
              <a:spcBef>
                <a:spcPts val="600"/>
              </a:spcBef>
            </a:pPr>
            <a:r>
              <a:rPr lang="da-DK" sz="12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at </a:t>
            </a:r>
            <a:r>
              <a:rPr lang="da-DK"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være i stand til at klæde sig på </a:t>
            </a:r>
          </a:p>
        </p:txBody>
      </p:sp>
      <p:pic>
        <p:nvPicPr>
          <p:cNvPr id="22" name="Grafik 21"/>
          <p:cNvPicPr>
            <a:picLocks noChangeAspect="1"/>
          </p:cNvPicPr>
          <p:nvPr/>
        </p:nvPicPr>
        <p:blipFill>
          <a:blip r:embed="rId5"/>
          <a:stretch>
            <a:fillRect/>
          </a:stretch>
        </p:blipFill>
        <p:spPr>
          <a:xfrm>
            <a:off x="5819395" y="5368249"/>
            <a:ext cx="1000125" cy="771525"/>
          </a:xfrm>
          <a:prstGeom prst="rect">
            <a:avLst/>
          </a:prstGeom>
        </p:spPr>
      </p:pic>
      <p:sp>
        <p:nvSpPr>
          <p:cNvPr id="23" name="Textfeld 22"/>
          <p:cNvSpPr txBox="1"/>
          <p:nvPr/>
        </p:nvSpPr>
        <p:spPr>
          <a:xfrm>
            <a:off x="4075316" y="4965689"/>
            <a:ext cx="1368152" cy="461665"/>
          </a:xfrm>
          <a:prstGeom prst="rect">
            <a:avLst/>
          </a:prstGeom>
          <a:noFill/>
        </p:spPr>
        <p:txBody>
          <a:bodyPr wrap="square" rtlCol="0">
            <a:spAutoFit/>
          </a:bodyPr>
          <a:lstStyle/>
          <a:p>
            <a:r>
              <a:rPr lang="en-US" sz="1200" b="1" dirty="0">
                <a:solidFill>
                  <a:schemeClr val="tx2"/>
                </a:solidFill>
              </a:rPr>
              <a:t>at </a:t>
            </a:r>
            <a:r>
              <a:rPr lang="en-US" sz="1200" b="1" dirty="0" err="1">
                <a:solidFill>
                  <a:schemeClr val="tx2"/>
                </a:solidFill>
              </a:rPr>
              <a:t>være</a:t>
            </a:r>
            <a:r>
              <a:rPr lang="en-US" sz="1200" b="1" dirty="0">
                <a:solidFill>
                  <a:schemeClr val="tx2"/>
                </a:solidFill>
              </a:rPr>
              <a:t> </a:t>
            </a:r>
            <a:r>
              <a:rPr lang="en-US" sz="1200" b="1" dirty="0" err="1">
                <a:solidFill>
                  <a:schemeClr val="tx2"/>
                </a:solidFill>
              </a:rPr>
              <a:t>i</a:t>
            </a:r>
            <a:r>
              <a:rPr lang="en-US" sz="1200" b="1" dirty="0">
                <a:solidFill>
                  <a:schemeClr val="tx2"/>
                </a:solidFill>
              </a:rPr>
              <a:t> stand til at </a:t>
            </a:r>
            <a:r>
              <a:rPr lang="en-US" sz="1200" b="1" dirty="0" err="1">
                <a:solidFill>
                  <a:schemeClr val="tx2"/>
                </a:solidFill>
              </a:rPr>
              <a:t>sove</a:t>
            </a:r>
            <a:endParaRPr lang="en-US" sz="1200" b="1" dirty="0">
              <a:solidFill>
                <a:schemeClr val="tx2"/>
              </a:solidFill>
            </a:endParaRPr>
          </a:p>
        </p:txBody>
      </p:sp>
      <p:sp>
        <p:nvSpPr>
          <p:cNvPr id="25" name="Textfeld 24"/>
          <p:cNvSpPr txBox="1"/>
          <p:nvPr/>
        </p:nvSpPr>
        <p:spPr>
          <a:xfrm>
            <a:off x="1180235" y="5319603"/>
            <a:ext cx="1368152" cy="661976"/>
          </a:xfrm>
          <a:prstGeom prst="rect">
            <a:avLst/>
          </a:prstGeom>
          <a:noFill/>
        </p:spPr>
        <p:txBody>
          <a:bodyPr wrap="square" rtlCol="0">
            <a:spAutoFit/>
          </a:bodyPr>
          <a:lstStyle/>
          <a:p>
            <a:pPr>
              <a:lnSpc>
                <a:spcPts val="1500"/>
              </a:lnSpc>
              <a:spcBef>
                <a:spcPts val="600"/>
              </a:spcBef>
            </a:pPr>
            <a:r>
              <a:rPr lang="da-DK" sz="12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at </a:t>
            </a:r>
            <a:r>
              <a:rPr lang="da-DK"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være i stand til at beskæftige sig selv </a:t>
            </a:r>
          </a:p>
        </p:txBody>
      </p:sp>
      <p:sp>
        <p:nvSpPr>
          <p:cNvPr id="28" name="Textfeld 27"/>
          <p:cNvSpPr txBox="1"/>
          <p:nvPr/>
        </p:nvSpPr>
        <p:spPr>
          <a:xfrm>
            <a:off x="854956" y="3904886"/>
            <a:ext cx="1583771" cy="646331"/>
          </a:xfrm>
          <a:prstGeom prst="rect">
            <a:avLst/>
          </a:prstGeom>
          <a:noFill/>
        </p:spPr>
        <p:txBody>
          <a:bodyPr wrap="square" rtlCol="0">
            <a:spAutoFit/>
          </a:bodyPr>
          <a:lstStyle/>
          <a:p>
            <a:r>
              <a:rPr lang="da-DK" sz="12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at</a:t>
            </a:r>
            <a:r>
              <a:rPr lang="da-DK"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være i stand til at føle sig som en mand/kvinde</a:t>
            </a:r>
            <a:endParaRPr lang="en-US" sz="1000" b="1" dirty="0">
              <a:solidFill>
                <a:schemeClr val="tx2"/>
              </a:solidFill>
            </a:endParaRPr>
          </a:p>
        </p:txBody>
      </p:sp>
      <p:sp>
        <p:nvSpPr>
          <p:cNvPr id="30" name="Textfeld 29"/>
          <p:cNvSpPr txBox="1"/>
          <p:nvPr/>
        </p:nvSpPr>
        <p:spPr>
          <a:xfrm>
            <a:off x="1292676" y="2441088"/>
            <a:ext cx="1313826" cy="661976"/>
          </a:xfrm>
          <a:prstGeom prst="rect">
            <a:avLst/>
          </a:prstGeom>
          <a:noFill/>
        </p:spPr>
        <p:txBody>
          <a:bodyPr wrap="square" rtlCol="0">
            <a:spAutoFit/>
          </a:bodyPr>
          <a:lstStyle/>
          <a:p>
            <a:pPr>
              <a:lnSpc>
                <a:spcPts val="1500"/>
              </a:lnSpc>
              <a:spcBef>
                <a:spcPts val="600"/>
              </a:spcBef>
            </a:pPr>
            <a:r>
              <a:rPr lang="da-DK" sz="12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at </a:t>
            </a:r>
            <a:r>
              <a:rPr lang="da-DK"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være i stand til at </a:t>
            </a:r>
            <a:r>
              <a:rPr lang="da-DK" sz="12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begå sig sikkert i hverdagen</a:t>
            </a:r>
            <a:endParaRPr lang="da-DK"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1" name="Grafik 30"/>
          <p:cNvPicPr>
            <a:picLocks noChangeAspect="1"/>
          </p:cNvPicPr>
          <p:nvPr/>
        </p:nvPicPr>
        <p:blipFill>
          <a:blip r:embed="rId6"/>
          <a:stretch>
            <a:fillRect/>
          </a:stretch>
        </p:blipFill>
        <p:spPr>
          <a:xfrm>
            <a:off x="2574794" y="2421901"/>
            <a:ext cx="1095375" cy="619125"/>
          </a:xfrm>
          <a:prstGeom prst="rect">
            <a:avLst/>
          </a:prstGeom>
        </p:spPr>
      </p:pic>
      <p:sp>
        <p:nvSpPr>
          <p:cNvPr id="32" name="Textfeld 31"/>
          <p:cNvSpPr txBox="1"/>
          <p:nvPr/>
        </p:nvSpPr>
        <p:spPr>
          <a:xfrm>
            <a:off x="5164149" y="1357012"/>
            <a:ext cx="2088030" cy="553998"/>
          </a:xfrm>
          <a:prstGeom prst="rect">
            <a:avLst/>
          </a:prstGeom>
          <a:noFill/>
        </p:spPr>
        <p:txBody>
          <a:bodyPr wrap="square" rtlCol="0">
            <a:spAutoFit/>
          </a:bodyPr>
          <a:lstStyle/>
          <a:p>
            <a:r>
              <a:rPr lang="da-DK" sz="1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at </a:t>
            </a:r>
            <a:r>
              <a:rPr lang="da-DK" sz="1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være i stand til at håndtere livseksistentielle oplevelser </a:t>
            </a:r>
            <a:r>
              <a:rPr lang="da-DK" sz="10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og erfaringer</a:t>
            </a:r>
            <a:endParaRPr lang="en-US" sz="800" b="1" dirty="0">
              <a:solidFill>
                <a:schemeClr val="tx2"/>
              </a:solidFill>
            </a:endParaRPr>
          </a:p>
        </p:txBody>
      </p:sp>
      <p:sp>
        <p:nvSpPr>
          <p:cNvPr id="36" name="Textfeld 35"/>
          <p:cNvSpPr txBox="1"/>
          <p:nvPr/>
        </p:nvSpPr>
        <p:spPr>
          <a:xfrm>
            <a:off x="1709495" y="1453598"/>
            <a:ext cx="1769033" cy="661976"/>
          </a:xfrm>
          <a:prstGeom prst="rect">
            <a:avLst/>
          </a:prstGeom>
          <a:noFill/>
        </p:spPr>
        <p:txBody>
          <a:bodyPr wrap="square" rtlCol="0">
            <a:spAutoFit/>
          </a:bodyPr>
          <a:lstStyle/>
          <a:p>
            <a:pPr>
              <a:lnSpc>
                <a:spcPts val="1500"/>
              </a:lnSpc>
              <a:spcBef>
                <a:spcPts val="600"/>
              </a:spcBef>
            </a:pPr>
            <a:r>
              <a:rPr lang="da-DK" sz="12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at </a:t>
            </a:r>
            <a:r>
              <a:rPr lang="da-DK"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være i stand til at </a:t>
            </a:r>
            <a:r>
              <a:rPr lang="da-DK" sz="12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opretholde</a:t>
            </a:r>
            <a:r>
              <a:rPr lang="da-DK"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sociale </a:t>
            </a:r>
            <a:r>
              <a:rPr lang="da-DK" sz="12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relationer</a:t>
            </a:r>
            <a:endParaRPr lang="da-DK" sz="12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Nach links gekrümmter Pfeil 39"/>
          <p:cNvSpPr/>
          <p:nvPr/>
        </p:nvSpPr>
        <p:spPr>
          <a:xfrm>
            <a:off x="7264864" y="2043070"/>
            <a:ext cx="1066228" cy="2786015"/>
          </a:xfrm>
          <a:prstGeom prst="curved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solidFill>
                <a:schemeClr val="tx1"/>
              </a:solidFill>
            </a:endParaRPr>
          </a:p>
        </p:txBody>
      </p:sp>
      <p:sp>
        <p:nvSpPr>
          <p:cNvPr id="41" name="Nach links gekrümmter Pfeil 40"/>
          <p:cNvSpPr/>
          <p:nvPr/>
        </p:nvSpPr>
        <p:spPr>
          <a:xfrm rot="10800000">
            <a:off x="4075317" y="1956424"/>
            <a:ext cx="1066228" cy="2786015"/>
          </a:xfrm>
          <a:prstGeom prst="curved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solidFill>
                <a:schemeClr val="tx1"/>
              </a:solidFill>
            </a:endParaRPr>
          </a:p>
        </p:txBody>
      </p:sp>
      <p:sp>
        <p:nvSpPr>
          <p:cNvPr id="42" name="Ovale Legende 41"/>
          <p:cNvSpPr/>
          <p:nvPr/>
        </p:nvSpPr>
        <p:spPr>
          <a:xfrm>
            <a:off x="8488986" y="448413"/>
            <a:ext cx="1205826" cy="766873"/>
          </a:xfrm>
          <a:prstGeom prst="wedgeEllipseCallou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de-DE"/>
          </a:p>
        </p:txBody>
      </p:sp>
      <p:pic>
        <p:nvPicPr>
          <p:cNvPr id="44" name="Grafik 43"/>
          <p:cNvPicPr>
            <a:picLocks noChangeAspect="1"/>
          </p:cNvPicPr>
          <p:nvPr/>
        </p:nvPicPr>
        <p:blipFill>
          <a:blip r:embed="rId7">
            <a:duotone>
              <a:schemeClr val="accent5">
                <a:shade val="45000"/>
                <a:satMod val="135000"/>
              </a:schemeClr>
              <a:prstClr val="white"/>
            </a:duotone>
          </a:blip>
          <a:stretch>
            <a:fillRect/>
          </a:stretch>
        </p:blipFill>
        <p:spPr>
          <a:xfrm>
            <a:off x="8976683" y="2485531"/>
            <a:ext cx="1303139" cy="721631"/>
          </a:xfrm>
          <a:prstGeom prst="rect">
            <a:avLst/>
          </a:prstGeom>
        </p:spPr>
      </p:pic>
      <p:pic>
        <p:nvPicPr>
          <p:cNvPr id="46" name="Grafik 45"/>
          <p:cNvPicPr>
            <a:picLocks noChangeAspect="1"/>
          </p:cNvPicPr>
          <p:nvPr/>
        </p:nvPicPr>
        <p:blipFill>
          <a:blip r:embed="rId8">
            <a:duotone>
              <a:prstClr val="black"/>
              <a:schemeClr val="accent1">
                <a:tint val="45000"/>
                <a:satMod val="400000"/>
              </a:schemeClr>
            </a:duotone>
          </a:blip>
          <a:stretch>
            <a:fillRect/>
          </a:stretch>
        </p:blipFill>
        <p:spPr>
          <a:xfrm>
            <a:off x="8836157" y="4561053"/>
            <a:ext cx="1177391" cy="1120512"/>
          </a:xfrm>
          <a:prstGeom prst="rect">
            <a:avLst/>
          </a:prstGeom>
        </p:spPr>
      </p:pic>
      <p:pic>
        <p:nvPicPr>
          <p:cNvPr id="48" name="Grafik 47"/>
          <p:cNvPicPr>
            <a:picLocks noChangeAspect="1"/>
          </p:cNvPicPr>
          <p:nvPr/>
        </p:nvPicPr>
        <p:blipFill>
          <a:blip r:embed="rId9">
            <a:duotone>
              <a:schemeClr val="accent4">
                <a:shade val="45000"/>
                <a:satMod val="135000"/>
              </a:schemeClr>
              <a:prstClr val="white"/>
            </a:duotone>
          </a:blip>
          <a:stretch>
            <a:fillRect/>
          </a:stretch>
        </p:blipFill>
        <p:spPr>
          <a:xfrm>
            <a:off x="4065264" y="5383161"/>
            <a:ext cx="1055319" cy="862608"/>
          </a:xfrm>
          <a:prstGeom prst="rect">
            <a:avLst/>
          </a:prstGeom>
        </p:spPr>
      </p:pic>
      <p:pic>
        <p:nvPicPr>
          <p:cNvPr id="49" name="Grafik 48"/>
          <p:cNvPicPr>
            <a:picLocks noChangeAspect="1"/>
          </p:cNvPicPr>
          <p:nvPr/>
        </p:nvPicPr>
        <p:blipFill>
          <a:blip r:embed="rId10">
            <a:duotone>
              <a:prstClr val="black"/>
              <a:schemeClr val="accent6">
                <a:tint val="45000"/>
                <a:satMod val="400000"/>
              </a:schemeClr>
            </a:duotone>
          </a:blip>
          <a:stretch>
            <a:fillRect/>
          </a:stretch>
        </p:blipFill>
        <p:spPr>
          <a:xfrm>
            <a:off x="2511844" y="4735824"/>
            <a:ext cx="1003625" cy="1042226"/>
          </a:xfrm>
          <a:prstGeom prst="rect">
            <a:avLst/>
          </a:prstGeom>
        </p:spPr>
      </p:pic>
      <p:pic>
        <p:nvPicPr>
          <p:cNvPr id="50" name="Grafik 49"/>
          <p:cNvPicPr>
            <a:picLocks noChangeAspect="1"/>
          </p:cNvPicPr>
          <p:nvPr/>
        </p:nvPicPr>
        <p:blipFill>
          <a:blip r:embed="rId11">
            <a:duotone>
              <a:prstClr val="black"/>
              <a:schemeClr val="accent1">
                <a:tint val="45000"/>
                <a:satMod val="400000"/>
              </a:schemeClr>
            </a:duotone>
          </a:blip>
          <a:stretch>
            <a:fillRect/>
          </a:stretch>
        </p:blipFill>
        <p:spPr>
          <a:xfrm>
            <a:off x="2436683" y="3553381"/>
            <a:ext cx="1086608" cy="814956"/>
          </a:xfrm>
          <a:prstGeom prst="rect">
            <a:avLst/>
          </a:prstGeom>
        </p:spPr>
      </p:pic>
      <p:pic>
        <p:nvPicPr>
          <p:cNvPr id="51" name="Grafik 50"/>
          <p:cNvPicPr>
            <a:picLocks noChangeAspect="1"/>
          </p:cNvPicPr>
          <p:nvPr/>
        </p:nvPicPr>
        <p:blipFill>
          <a:blip r:embed="rId12">
            <a:duotone>
              <a:prstClr val="black"/>
              <a:schemeClr val="accent2">
                <a:tint val="45000"/>
                <a:satMod val="400000"/>
              </a:schemeClr>
            </a:duotone>
          </a:blip>
          <a:stretch>
            <a:fillRect/>
          </a:stretch>
        </p:blipFill>
        <p:spPr>
          <a:xfrm>
            <a:off x="3401087" y="985075"/>
            <a:ext cx="972386" cy="909068"/>
          </a:xfrm>
          <a:prstGeom prst="rect">
            <a:avLst/>
          </a:prstGeom>
        </p:spPr>
      </p:pic>
      <p:pic>
        <p:nvPicPr>
          <p:cNvPr id="52" name="Grafik 51"/>
          <p:cNvPicPr>
            <a:picLocks noChangeAspect="1"/>
          </p:cNvPicPr>
          <p:nvPr/>
        </p:nvPicPr>
        <p:blipFill>
          <a:blip r:embed="rId13">
            <a:duotone>
              <a:schemeClr val="accent5">
                <a:shade val="45000"/>
                <a:satMod val="135000"/>
              </a:schemeClr>
              <a:prstClr val="white"/>
            </a:duotone>
          </a:blip>
          <a:stretch>
            <a:fillRect/>
          </a:stretch>
        </p:blipFill>
        <p:spPr>
          <a:xfrm>
            <a:off x="5614879" y="448413"/>
            <a:ext cx="911581" cy="869977"/>
          </a:xfrm>
          <a:prstGeom prst="rect">
            <a:avLst/>
          </a:prstGeom>
        </p:spPr>
      </p:pic>
    </p:spTree>
    <p:extLst>
      <p:ext uri="{BB962C8B-B14F-4D97-AF65-F5344CB8AC3E}">
        <p14:creationId xmlns:p14="http://schemas.microsoft.com/office/powerpoint/2010/main" val="264294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F2984B1-80D5-44F3-985D-58285961B1B9}"/>
              </a:ext>
            </a:extLst>
          </p:cNvPr>
          <p:cNvSpPr>
            <a:spLocks noGrp="1"/>
          </p:cNvSpPr>
          <p:nvPr>
            <p:ph idx="1"/>
          </p:nvPr>
        </p:nvSpPr>
        <p:spPr>
          <a:xfrm>
            <a:off x="1629916" y="1052736"/>
            <a:ext cx="9598700" cy="4176464"/>
          </a:xfrm>
        </p:spPr>
        <p:txBody>
          <a:bodyPr>
            <a:noAutofit/>
          </a:bodyPr>
          <a:lstStyle/>
          <a:p>
            <a:pPr marL="0" indent="0">
              <a:buNone/>
            </a:pPr>
            <a:r>
              <a:rPr lang="da-DK" sz="2800" dirty="0">
                <a:effectLst/>
                <a:latin typeface="Calibri" panose="020F0502020204030204" pitchFamily="34" charset="0"/>
                <a:ea typeface="Calibri" panose="020F0502020204030204" pitchFamily="34" charset="0"/>
                <a:cs typeface="Times New Roman" panose="02020603050405020304" pitchFamily="18" charset="0"/>
              </a:rPr>
              <a:t>Modellen illustrerer, at omsorg sigter mod at bevare menneskers uafhængighed og trivsel. </a:t>
            </a:r>
          </a:p>
          <a:p>
            <a:pPr marL="0" indent="0">
              <a:buNone/>
            </a:pPr>
            <a:r>
              <a:rPr lang="da-DK" sz="2800" dirty="0">
                <a:effectLst/>
                <a:latin typeface="Calibri" panose="020F0502020204030204" pitchFamily="34" charset="0"/>
                <a:ea typeface="Calibri" panose="020F0502020204030204" pitchFamily="34" charset="0"/>
                <a:cs typeface="Times New Roman" panose="02020603050405020304" pitchFamily="18" charset="0"/>
              </a:rPr>
              <a:t>I-Care fokuserer på den </a:t>
            </a:r>
            <a:r>
              <a:rPr lang="da-DK" sz="2800" b="1" dirty="0">
                <a:effectLst/>
                <a:latin typeface="Calibri" panose="020F0502020204030204" pitchFamily="34" charset="0"/>
                <a:ea typeface="Calibri" panose="020F0502020204030204" pitchFamily="34" charset="0"/>
                <a:cs typeface="Times New Roman" panose="02020603050405020304" pitchFamily="18" charset="0"/>
              </a:rPr>
              <a:t>enkeltes livshistorie </a:t>
            </a:r>
            <a:r>
              <a:rPr lang="da-DK" sz="2800" dirty="0">
                <a:effectLst/>
                <a:latin typeface="Calibri" panose="020F0502020204030204" pitchFamily="34" charset="0"/>
                <a:ea typeface="Calibri" panose="020F0502020204030204" pitchFamily="34" charset="0"/>
                <a:cs typeface="Times New Roman" panose="02020603050405020304" pitchFamily="18" charset="0"/>
              </a:rPr>
              <a:t>og </a:t>
            </a:r>
            <a:r>
              <a:rPr lang="da-DK" sz="2800" b="1" dirty="0">
                <a:effectLst/>
                <a:latin typeface="Calibri" panose="020F0502020204030204" pitchFamily="34" charset="0"/>
                <a:ea typeface="Calibri" panose="020F0502020204030204" pitchFamily="34" charset="0"/>
                <a:cs typeface="Times New Roman" panose="02020603050405020304" pitchFamily="18" charset="0"/>
              </a:rPr>
              <a:t>livssituation</a:t>
            </a:r>
            <a:r>
              <a:rPr lang="da-DK" sz="2800" dirty="0">
                <a:effectLst/>
                <a:latin typeface="Calibri" panose="020F0502020204030204" pitchFamily="34" charset="0"/>
                <a:ea typeface="Calibri" panose="020F0502020204030204" pitchFamily="34" charset="0"/>
                <a:cs typeface="Times New Roman" panose="02020603050405020304" pitchFamily="18" charset="0"/>
              </a:rPr>
              <a:t> samt personens støtte og evne</a:t>
            </a:r>
            <a:endParaRPr lang="en-US" sz="2800" dirty="0"/>
          </a:p>
          <a:p>
            <a:pPr marL="0" indent="0" algn="ctr">
              <a:buNone/>
            </a:pPr>
            <a:endParaRPr lang="en-US" sz="2800" dirty="0"/>
          </a:p>
          <a:p>
            <a:pPr marL="0" indent="0" algn="ctr">
              <a:buNone/>
            </a:pPr>
            <a:endParaRPr lang="da-DK"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da-DK" sz="2800" dirty="0">
                <a:effectLst/>
                <a:latin typeface="Calibri" panose="020F0502020204030204" pitchFamily="34" charset="0"/>
                <a:ea typeface="Calibri" panose="020F0502020204030204" pitchFamily="34" charset="0"/>
                <a:cs typeface="Times New Roman" panose="02020603050405020304" pitchFamily="18" charset="0"/>
              </a:rPr>
              <a:t>Dette omfatter også hensyntagen til en persons kulturelle baggrund</a:t>
            </a:r>
            <a:endParaRPr lang="en-US" sz="2800" dirty="0"/>
          </a:p>
        </p:txBody>
      </p:sp>
      <p:sp>
        <p:nvSpPr>
          <p:cNvPr id="4" name="Slide Number Placeholder 3">
            <a:extLst>
              <a:ext uri="{FF2B5EF4-FFF2-40B4-BE49-F238E27FC236}">
                <a16:creationId xmlns:a16="http://schemas.microsoft.com/office/drawing/2014/main" xmlns="" id="{F6512F37-6041-4E9B-BFB0-DC1F161D5582}"/>
              </a:ext>
            </a:extLst>
          </p:cNvPr>
          <p:cNvSpPr>
            <a:spLocks noGrp="1"/>
          </p:cNvSpPr>
          <p:nvPr>
            <p:ph type="sldNum" sz="quarter" idx="12"/>
          </p:nvPr>
        </p:nvSpPr>
        <p:spPr/>
        <p:txBody>
          <a:bodyPr/>
          <a:lstStyle/>
          <a:p>
            <a:fld id="{C014DD1E-5D91-48A3-AD6D-45FBA980D106}" type="slidenum">
              <a:rPr lang="en-GB" smtClean="0"/>
              <a:t>32</a:t>
            </a:fld>
            <a:endParaRPr lang="en-GB"/>
          </a:p>
        </p:txBody>
      </p:sp>
      <p:sp>
        <p:nvSpPr>
          <p:cNvPr id="5" name="Pfeil nach unten 4"/>
          <p:cNvSpPr/>
          <p:nvPr/>
        </p:nvSpPr>
        <p:spPr>
          <a:xfrm>
            <a:off x="5158308" y="2852936"/>
            <a:ext cx="2088232"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7087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Sammenfatning</a:t>
            </a:r>
          </a:p>
        </p:txBody>
      </p:sp>
      <p:sp>
        <p:nvSpPr>
          <p:cNvPr id="3" name="Inhaltsplatzhalter 2"/>
          <p:cNvSpPr>
            <a:spLocks noGrp="1"/>
          </p:cNvSpPr>
          <p:nvPr>
            <p:ph idx="1"/>
          </p:nvPr>
        </p:nvSpPr>
        <p:spPr/>
        <p:txBody>
          <a:bodyPr>
            <a:normAutofit/>
          </a:bodyPr>
          <a:lstStyle/>
          <a:p>
            <a:pPr>
              <a:lnSpc>
                <a:spcPct val="100000"/>
              </a:lnSpc>
              <a:spcBef>
                <a:spcPts val="600"/>
              </a:spcBef>
            </a:pPr>
            <a:r>
              <a:rPr lang="da-DK" sz="2000" i="1" dirty="0">
                <a:effectLst/>
                <a:latin typeface="Calibri" panose="020F0502020204030204" pitchFamily="34" charset="0"/>
                <a:ea typeface="Calibri" panose="020F0502020204030204" pitchFamily="34" charset="0"/>
                <a:cs typeface="Times New Roman" panose="02020603050405020304" pitchFamily="18" charset="0"/>
              </a:rPr>
              <a:t>Især i forbindelse med ældrepleje er det vigtigt at tage festligheder i betragtning. </a:t>
            </a:r>
          </a:p>
          <a:p>
            <a:pPr>
              <a:lnSpc>
                <a:spcPct val="100000"/>
              </a:lnSpc>
              <a:spcBef>
                <a:spcPts val="600"/>
              </a:spcBef>
            </a:pPr>
            <a:r>
              <a:rPr lang="da-DK" sz="2000" i="1" dirty="0">
                <a:effectLst/>
                <a:latin typeface="Calibri" panose="020F0502020204030204" pitchFamily="34" charset="0"/>
                <a:ea typeface="Calibri" panose="020F0502020204030204" pitchFamily="34" charset="0"/>
                <a:cs typeface="Times New Roman" panose="02020603050405020304" pitchFamily="18" charset="0"/>
              </a:rPr>
              <a:t>At arbejde med mennesker fra forskellige kulturer betyder også, at man respekterer deres forskellige traditioner, festligheder og værdsætter dem. </a:t>
            </a:r>
          </a:p>
          <a:p>
            <a:pPr>
              <a:lnSpc>
                <a:spcPct val="100000"/>
              </a:lnSpc>
              <a:spcBef>
                <a:spcPts val="600"/>
              </a:spcBef>
            </a:pPr>
            <a:r>
              <a:rPr lang="da-DK" sz="2000" i="1" dirty="0">
                <a:effectLst/>
                <a:latin typeface="Calibri" panose="020F0502020204030204" pitchFamily="34" charset="0"/>
                <a:ea typeface="Calibri" panose="020F0502020204030204" pitchFamily="34" charset="0"/>
                <a:cs typeface="Times New Roman" panose="02020603050405020304" pitchFamily="18" charset="0"/>
              </a:rPr>
              <a:t>Ifølge dette betyder kulturelt følsom pleje at være </a:t>
            </a:r>
            <a:r>
              <a:rPr lang="da-DK" sz="2000" i="1" dirty="0">
                <a:latin typeface="Calibri" panose="020F0502020204030204" pitchFamily="34" charset="0"/>
                <a:ea typeface="Calibri" panose="020F0502020204030204" pitchFamily="34" charset="0"/>
                <a:cs typeface="Times New Roman" panose="02020603050405020304" pitchFamily="18" charset="0"/>
              </a:rPr>
              <a:t>imødekommende over</a:t>
            </a:r>
            <a:r>
              <a:rPr lang="da-DK" sz="2000" i="1" dirty="0">
                <a:effectLst/>
                <a:latin typeface="Calibri" panose="020F0502020204030204" pitchFamily="34" charset="0"/>
                <a:ea typeface="Calibri" panose="020F0502020204030204" pitchFamily="34" charset="0"/>
                <a:cs typeface="Times New Roman" panose="02020603050405020304" pitchFamily="18" charset="0"/>
              </a:rPr>
              <a:t>for den enkelte, </a:t>
            </a:r>
            <a:r>
              <a:rPr lang="da-DK" sz="2000" i="1" dirty="0">
                <a:latin typeface="Calibri" panose="020F0502020204030204" pitchFamily="34" charset="0"/>
                <a:ea typeface="Calibri" panose="020F0502020204030204" pitchFamily="34" charset="0"/>
                <a:cs typeface="Times New Roman" panose="02020603050405020304" pitchFamily="18" charset="0"/>
              </a:rPr>
              <a:t>vedkommendes</a:t>
            </a:r>
            <a:r>
              <a:rPr lang="da-DK" sz="2000" i="1" dirty="0">
                <a:effectLst/>
                <a:latin typeface="Calibri" panose="020F0502020204030204" pitchFamily="34" charset="0"/>
                <a:ea typeface="Calibri" panose="020F0502020204030204" pitchFamily="34" charset="0"/>
                <a:cs typeface="Times New Roman" panose="02020603050405020304" pitchFamily="18" charset="0"/>
              </a:rPr>
              <a:t> biografi, religiøse, kulturelle, kønsspecifikke og/eller migrationsrelaterede baggrunde og individuelle behov.</a:t>
            </a:r>
          </a:p>
        </p:txBody>
      </p:sp>
      <p:sp>
        <p:nvSpPr>
          <p:cNvPr id="4" name="Foliennummernplatzhalter 3"/>
          <p:cNvSpPr>
            <a:spLocks noGrp="1"/>
          </p:cNvSpPr>
          <p:nvPr>
            <p:ph type="sldNum" sz="quarter" idx="12"/>
          </p:nvPr>
        </p:nvSpPr>
        <p:spPr/>
        <p:txBody>
          <a:bodyPr/>
          <a:lstStyle/>
          <a:p>
            <a:fld id="{C014DD1E-5D91-48A3-AD6D-45FBA980D106}" type="slidenum">
              <a:rPr lang="en-GB" smtClean="0"/>
              <a:t>33</a:t>
            </a:fld>
            <a:endParaRPr lang="en-GB"/>
          </a:p>
        </p:txBody>
      </p:sp>
    </p:spTree>
    <p:extLst>
      <p:ext uri="{BB962C8B-B14F-4D97-AF65-F5344CB8AC3E}">
        <p14:creationId xmlns:p14="http://schemas.microsoft.com/office/powerpoint/2010/main" val="328975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2449D9-EEAE-4EBE-8208-7D0626563794}"/>
              </a:ext>
            </a:extLst>
          </p:cNvPr>
          <p:cNvSpPr>
            <a:spLocks noGrp="1"/>
          </p:cNvSpPr>
          <p:nvPr>
            <p:ph type="title"/>
          </p:nvPr>
        </p:nvSpPr>
        <p:spPr>
          <a:xfrm>
            <a:off x="1371243" y="685800"/>
            <a:ext cx="9598700" cy="798984"/>
          </a:xfrm>
        </p:spPr>
        <p:txBody>
          <a:bodyPr>
            <a:normAutofit fontScale="90000"/>
          </a:bodyPr>
          <a:lstStyle/>
          <a:p>
            <a:r>
              <a:rPr lang="de-DE" sz="4400" dirty="0"/>
              <a:t>Interkulturel kalender</a:t>
            </a:r>
            <a:br>
              <a:rPr lang="de-DE" sz="4400" dirty="0"/>
            </a:br>
            <a:r>
              <a:rPr lang="de-DE" sz="4400" dirty="0"/>
              <a:t/>
            </a:r>
            <a:br>
              <a:rPr lang="de-DE" sz="4400" dirty="0"/>
            </a:br>
            <a:r>
              <a:rPr lang="de-DE" sz="2200" dirty="0"/>
              <a:t>Det kan være nyttigt at have en interkulturel kalender til at skabe et overblik over forskellige religiøse højtider i løbet af året. </a:t>
            </a:r>
            <a:endParaRPr lang="el-GR" sz="2200" dirty="0"/>
          </a:p>
        </p:txBody>
      </p:sp>
      <p:sp>
        <p:nvSpPr>
          <p:cNvPr id="3" name="Content Placeholder 2">
            <a:extLst>
              <a:ext uri="{FF2B5EF4-FFF2-40B4-BE49-F238E27FC236}">
                <a16:creationId xmlns:a16="http://schemas.microsoft.com/office/drawing/2014/main" xmlns="" id="{2F2984B1-80D5-44F3-985D-58285961B1B9}"/>
              </a:ext>
            </a:extLst>
          </p:cNvPr>
          <p:cNvSpPr>
            <a:spLocks noGrp="1"/>
          </p:cNvSpPr>
          <p:nvPr>
            <p:ph idx="1"/>
          </p:nvPr>
        </p:nvSpPr>
        <p:spPr>
          <a:xfrm>
            <a:off x="1422903" y="2467342"/>
            <a:ext cx="9043649" cy="3149352"/>
          </a:xfrm>
        </p:spPr>
        <p:txBody>
          <a:bodyPr>
            <a:normAutofit/>
          </a:bodyPr>
          <a:lstStyle/>
          <a:p>
            <a:pPr marL="0" indent="0">
              <a:buNone/>
            </a:pPr>
            <a:endParaRPr lang="de-DE" dirty="0">
              <a:hlinkClick r:id="" action="ppaction://noaction"/>
            </a:endParaRPr>
          </a:p>
          <a:p>
            <a:r>
              <a:rPr lang="de-DE" dirty="0">
                <a:hlinkClick r:id="" action="ppaction://noaction"/>
              </a:rPr>
              <a:t>https://www.diversitybestpractices.com/2021-diversity-holidays</a:t>
            </a:r>
            <a:endParaRPr lang="de-DE" dirty="0"/>
          </a:p>
          <a:p>
            <a:r>
              <a:rPr lang="de-DE" dirty="0">
                <a:hlinkClick r:id="rId2"/>
              </a:rPr>
              <a:t>https://www.diversityresources.com/february-2021-diversity-calendar/</a:t>
            </a:r>
            <a:endParaRPr lang="de-DE" dirty="0"/>
          </a:p>
        </p:txBody>
      </p:sp>
      <p:sp>
        <p:nvSpPr>
          <p:cNvPr id="4" name="Slide Number Placeholder 3">
            <a:extLst>
              <a:ext uri="{FF2B5EF4-FFF2-40B4-BE49-F238E27FC236}">
                <a16:creationId xmlns:a16="http://schemas.microsoft.com/office/drawing/2014/main" xmlns="" id="{F6512F37-6041-4E9B-BFB0-DC1F161D5582}"/>
              </a:ext>
            </a:extLst>
          </p:cNvPr>
          <p:cNvSpPr>
            <a:spLocks noGrp="1"/>
          </p:cNvSpPr>
          <p:nvPr>
            <p:ph type="sldNum" sz="quarter" idx="12"/>
          </p:nvPr>
        </p:nvSpPr>
        <p:spPr/>
        <p:txBody>
          <a:bodyPr/>
          <a:lstStyle/>
          <a:p>
            <a:fld id="{C014DD1E-5D91-48A3-AD6D-45FBA980D106}" type="slidenum">
              <a:rPr lang="en-GB" smtClean="0"/>
              <a:t>34</a:t>
            </a:fld>
            <a:endParaRPr lang="en-GB"/>
          </a:p>
        </p:txBody>
      </p:sp>
      <p:pic>
        <p:nvPicPr>
          <p:cNvPr id="6" name="Grafik 5"/>
          <p:cNvPicPr>
            <a:picLocks noChangeAspect="1"/>
          </p:cNvPicPr>
          <p:nvPr/>
        </p:nvPicPr>
        <p:blipFill>
          <a:blip r:embed="rId3"/>
          <a:stretch>
            <a:fillRect/>
          </a:stretch>
        </p:blipFill>
        <p:spPr>
          <a:xfrm>
            <a:off x="2998068" y="3789040"/>
            <a:ext cx="5893321" cy="2137048"/>
          </a:xfrm>
          <a:prstGeom prst="rect">
            <a:avLst/>
          </a:prstGeom>
        </p:spPr>
      </p:pic>
      <p:sp>
        <p:nvSpPr>
          <p:cNvPr id="5" name="Textfeld 4"/>
          <p:cNvSpPr txBox="1"/>
          <p:nvPr/>
        </p:nvSpPr>
        <p:spPr>
          <a:xfrm>
            <a:off x="2926060" y="5912336"/>
            <a:ext cx="3485249" cy="584775"/>
          </a:xfrm>
          <a:prstGeom prst="rect">
            <a:avLst/>
          </a:prstGeom>
          <a:noFill/>
        </p:spPr>
        <p:txBody>
          <a:bodyPr wrap="none" rtlCol="0">
            <a:spAutoFit/>
          </a:bodyPr>
          <a:lstStyle/>
          <a:p>
            <a:r>
              <a:rPr lang="en-US" sz="800" dirty="0">
                <a:hlinkClick r:id="rId4"/>
              </a:rPr>
              <a:t>Source: https://www.usamulticulturalcalendar.com/Wall_Calender_a/256.htm</a:t>
            </a:r>
            <a:endParaRPr lang="en-US" sz="800" dirty="0"/>
          </a:p>
          <a:p>
            <a:endParaRPr lang="de-DE" dirty="0"/>
          </a:p>
        </p:txBody>
      </p:sp>
    </p:spTree>
    <p:extLst>
      <p:ext uri="{BB962C8B-B14F-4D97-AF65-F5344CB8AC3E}">
        <p14:creationId xmlns:p14="http://schemas.microsoft.com/office/powerpoint/2010/main" val="1874278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787018-F0B4-4BBB-9D8D-FA9DBF54BE65}"/>
              </a:ext>
            </a:extLst>
          </p:cNvPr>
          <p:cNvSpPr>
            <a:spLocks noGrp="1"/>
          </p:cNvSpPr>
          <p:nvPr>
            <p:ph type="title"/>
          </p:nvPr>
        </p:nvSpPr>
        <p:spPr/>
        <p:txBody>
          <a:bodyPr/>
          <a:lstStyle/>
          <a:p>
            <a:r>
              <a:rPr lang="en-US" dirty="0" err="1"/>
              <a:t>Referencer</a:t>
            </a:r>
            <a:endParaRPr lang="el-GR" dirty="0"/>
          </a:p>
        </p:txBody>
      </p:sp>
      <p:sp>
        <p:nvSpPr>
          <p:cNvPr id="3" name="Content Placeholder 2">
            <a:extLst>
              <a:ext uri="{FF2B5EF4-FFF2-40B4-BE49-F238E27FC236}">
                <a16:creationId xmlns:a16="http://schemas.microsoft.com/office/drawing/2014/main" xmlns="" id="{847CB948-EEC5-45FD-B844-14DE2F55798E}"/>
              </a:ext>
            </a:extLst>
          </p:cNvPr>
          <p:cNvSpPr>
            <a:spLocks noGrp="1"/>
          </p:cNvSpPr>
          <p:nvPr>
            <p:ph idx="1"/>
          </p:nvPr>
        </p:nvSpPr>
        <p:spPr>
          <a:xfrm>
            <a:off x="1371243" y="1844824"/>
            <a:ext cx="9598700" cy="3581400"/>
          </a:xfrm>
        </p:spPr>
        <p:txBody>
          <a:bodyPr>
            <a:normAutofit fontScale="92500"/>
          </a:bodyPr>
          <a:lstStyle/>
          <a:p>
            <a:pPr marL="383933" lvl="1">
              <a:spcBef>
                <a:spcPts val="1000"/>
              </a:spcBef>
              <a:buFont typeface="Franklin Gothic Book" panose="020B0503020102020204" pitchFamily="34" charset="0"/>
              <a:buChar char="■"/>
            </a:pPr>
            <a:r>
              <a:rPr lang="en-US" i="0" dirty="0" err="1"/>
              <a:t>Gülal</a:t>
            </a:r>
            <a:r>
              <a:rPr lang="en-US" i="0" dirty="0"/>
              <a:t> F., </a:t>
            </a:r>
            <a:r>
              <a:rPr lang="en-US" i="0" dirty="0" err="1"/>
              <a:t>Kultursensible</a:t>
            </a:r>
            <a:r>
              <a:rPr lang="en-US" i="0" dirty="0"/>
              <a:t> </a:t>
            </a:r>
            <a:r>
              <a:rPr lang="en-US" i="0" dirty="0" err="1"/>
              <a:t>Pflege</a:t>
            </a:r>
            <a:r>
              <a:rPr lang="en-US" i="0" dirty="0"/>
              <a:t> und </a:t>
            </a:r>
            <a:r>
              <a:rPr lang="en-US" i="0" dirty="0" err="1"/>
              <a:t>Betreuung</a:t>
            </a:r>
            <a:r>
              <a:rPr lang="en-US" i="0" dirty="0"/>
              <a:t> von </a:t>
            </a:r>
            <a:r>
              <a:rPr lang="en-US" i="0" dirty="0" err="1"/>
              <a:t>muslimischen</a:t>
            </a:r>
            <a:r>
              <a:rPr lang="en-US" i="0" dirty="0"/>
              <a:t> Menschen (Culturally sensitive care and support for </a:t>
            </a:r>
            <a:r>
              <a:rPr lang="en-US" i="0" dirty="0" err="1"/>
              <a:t>muslim</a:t>
            </a:r>
            <a:r>
              <a:rPr lang="en-US" i="0" dirty="0"/>
              <a:t> people), 2017 Heilbronn</a:t>
            </a:r>
          </a:p>
          <a:p>
            <a:r>
              <a:rPr lang="en-US" dirty="0"/>
              <a:t>religionen-entdecken.de; </a:t>
            </a:r>
            <a:r>
              <a:rPr lang="en-US" dirty="0">
                <a:hlinkClick r:id="rId2"/>
              </a:rPr>
              <a:t>https://religionen-entdecken.de/lexikon/e/essen-in-den-religionen</a:t>
            </a:r>
            <a:endParaRPr lang="en-US" dirty="0"/>
          </a:p>
          <a:p>
            <a:r>
              <a:rPr lang="en-US" dirty="0"/>
              <a:t>Jana, M.: Auf </a:t>
            </a:r>
            <a:r>
              <a:rPr lang="en-US" dirty="0" err="1"/>
              <a:t>dem</a:t>
            </a:r>
            <a:r>
              <a:rPr lang="en-US" dirty="0"/>
              <a:t> </a:t>
            </a:r>
            <a:r>
              <a:rPr lang="en-US" dirty="0" err="1"/>
              <a:t>Weg</a:t>
            </a:r>
            <a:r>
              <a:rPr lang="en-US" dirty="0"/>
              <a:t> </a:t>
            </a:r>
            <a:r>
              <a:rPr lang="en-US" dirty="0" err="1"/>
              <a:t>zu</a:t>
            </a:r>
            <a:r>
              <a:rPr lang="en-US" dirty="0"/>
              <a:t> </a:t>
            </a:r>
            <a:r>
              <a:rPr lang="en-US" dirty="0" err="1"/>
              <a:t>einer</a:t>
            </a:r>
            <a:r>
              <a:rPr lang="en-US" dirty="0"/>
              <a:t> </a:t>
            </a:r>
            <a:r>
              <a:rPr lang="en-US" dirty="0" err="1"/>
              <a:t>interkulturellen</a:t>
            </a:r>
            <a:r>
              <a:rPr lang="en-US" dirty="0"/>
              <a:t> </a:t>
            </a:r>
            <a:r>
              <a:rPr lang="en-US" dirty="0" err="1"/>
              <a:t>Altenpflege</a:t>
            </a:r>
            <a:r>
              <a:rPr lang="en-US" dirty="0"/>
              <a:t> (On the way to intercultural care for the elderly), DIE, Bonn, 2004</a:t>
            </a:r>
          </a:p>
          <a:p>
            <a:r>
              <a:rPr lang="en-US" dirty="0"/>
              <a:t>Aru </a:t>
            </a:r>
            <a:r>
              <a:rPr lang="en-US" dirty="0" err="1"/>
              <a:t>Narayanasamy</a:t>
            </a:r>
            <a:r>
              <a:rPr lang="en-US" dirty="0"/>
              <a:t>: Transcultural nursing: How do nurses respond to cultural needs? British Journal of nursing, May 2002</a:t>
            </a:r>
          </a:p>
          <a:p>
            <a:r>
              <a:rPr lang="en-US" dirty="0"/>
              <a:t>doka-pflege.de</a:t>
            </a:r>
          </a:p>
          <a:p>
            <a:r>
              <a:rPr lang="en-US" dirty="0" err="1"/>
              <a:t>Leimgruber</a:t>
            </a:r>
            <a:r>
              <a:rPr lang="en-US" dirty="0"/>
              <a:t>, W.: </a:t>
            </a:r>
            <a:r>
              <a:rPr lang="en-US" dirty="0" err="1"/>
              <a:t>Warum</a:t>
            </a:r>
            <a:r>
              <a:rPr lang="en-US" dirty="0"/>
              <a:t> </a:t>
            </a:r>
            <a:r>
              <a:rPr lang="en-US" dirty="0" err="1"/>
              <a:t>feiern</a:t>
            </a:r>
            <a:r>
              <a:rPr lang="en-US" dirty="0"/>
              <a:t> </a:t>
            </a:r>
            <a:r>
              <a:rPr lang="en-US" dirty="0" err="1"/>
              <a:t>wir</a:t>
            </a:r>
            <a:r>
              <a:rPr lang="en-US" dirty="0"/>
              <a:t> </a:t>
            </a:r>
            <a:r>
              <a:rPr lang="en-US" dirty="0" err="1"/>
              <a:t>Feste</a:t>
            </a:r>
            <a:r>
              <a:rPr lang="en-US" dirty="0"/>
              <a:t> (Why do we celebrate?), University Basel </a:t>
            </a:r>
            <a:r>
              <a:rPr lang="en-US" dirty="0">
                <a:hlinkClick r:id="rId3"/>
              </a:rPr>
              <a:t>https://www.unibas.ch/de/Aktuell/Uni-Nova/Uni-Nova-115/Uni-Nova-115-Feste.html</a:t>
            </a:r>
            <a:endParaRPr lang="en-US" dirty="0"/>
          </a:p>
          <a:p>
            <a:endParaRPr lang="en-US" dirty="0"/>
          </a:p>
          <a:p>
            <a:endParaRPr lang="en-US" dirty="0"/>
          </a:p>
          <a:p>
            <a:endParaRPr lang="en-US" dirty="0"/>
          </a:p>
          <a:p>
            <a:endParaRPr lang="en-US" dirty="0"/>
          </a:p>
          <a:p>
            <a:endParaRPr lang="en-US" dirty="0"/>
          </a:p>
          <a:p>
            <a:endParaRPr lang="en-US" dirty="0"/>
          </a:p>
          <a:p>
            <a:endParaRPr lang="el-GR" dirty="0"/>
          </a:p>
        </p:txBody>
      </p:sp>
      <p:sp>
        <p:nvSpPr>
          <p:cNvPr id="4" name="Slide Number Placeholder 3">
            <a:extLst>
              <a:ext uri="{FF2B5EF4-FFF2-40B4-BE49-F238E27FC236}">
                <a16:creationId xmlns:a16="http://schemas.microsoft.com/office/drawing/2014/main" xmlns="" id="{9AE06194-6BCD-458A-AE3E-5B54FEE35FB9}"/>
              </a:ext>
            </a:extLst>
          </p:cNvPr>
          <p:cNvSpPr>
            <a:spLocks noGrp="1"/>
          </p:cNvSpPr>
          <p:nvPr>
            <p:ph type="sldNum" sz="quarter" idx="12"/>
          </p:nvPr>
        </p:nvSpPr>
        <p:spPr/>
        <p:txBody>
          <a:bodyPr/>
          <a:lstStyle/>
          <a:p>
            <a:fld id="{C014DD1E-5D91-48A3-AD6D-45FBA980D106}" type="slidenum">
              <a:rPr lang="en-GB" smtClean="0"/>
              <a:t>35</a:t>
            </a:fld>
            <a:endParaRPr lang="en-GB"/>
          </a:p>
        </p:txBody>
      </p:sp>
    </p:spTree>
    <p:extLst>
      <p:ext uri="{BB962C8B-B14F-4D97-AF65-F5344CB8AC3E}">
        <p14:creationId xmlns:p14="http://schemas.microsoft.com/office/powerpoint/2010/main" val="137292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787018-F0B4-4BBB-9D8D-FA9DBF54BE65}"/>
              </a:ext>
            </a:extLst>
          </p:cNvPr>
          <p:cNvSpPr>
            <a:spLocks noGrp="1"/>
          </p:cNvSpPr>
          <p:nvPr>
            <p:ph type="title"/>
          </p:nvPr>
        </p:nvSpPr>
        <p:spPr/>
        <p:txBody>
          <a:bodyPr/>
          <a:lstStyle/>
          <a:p>
            <a:r>
              <a:rPr lang="en-US" dirty="0" err="1"/>
              <a:t>Referencer</a:t>
            </a:r>
            <a:r>
              <a:rPr lang="en-US" dirty="0"/>
              <a:t> – </a:t>
            </a:r>
            <a:r>
              <a:rPr lang="en-US" dirty="0" err="1"/>
              <a:t>billeder</a:t>
            </a:r>
            <a:endParaRPr lang="el-GR" dirty="0"/>
          </a:p>
        </p:txBody>
      </p:sp>
      <p:sp>
        <p:nvSpPr>
          <p:cNvPr id="3" name="Content Placeholder 2">
            <a:extLst>
              <a:ext uri="{FF2B5EF4-FFF2-40B4-BE49-F238E27FC236}">
                <a16:creationId xmlns:a16="http://schemas.microsoft.com/office/drawing/2014/main" xmlns="" id="{847CB948-EEC5-45FD-B844-14DE2F55798E}"/>
              </a:ext>
            </a:extLst>
          </p:cNvPr>
          <p:cNvSpPr>
            <a:spLocks noGrp="1"/>
          </p:cNvSpPr>
          <p:nvPr>
            <p:ph idx="1"/>
          </p:nvPr>
        </p:nvSpPr>
        <p:spPr>
          <a:xfrm>
            <a:off x="1371243" y="1844824"/>
            <a:ext cx="9598700" cy="3600400"/>
          </a:xfrm>
        </p:spPr>
        <p:txBody>
          <a:bodyPr>
            <a:normAutofit fontScale="92500" lnSpcReduction="10000"/>
          </a:bodyPr>
          <a:lstStyle/>
          <a:p>
            <a:pPr marL="0" indent="0">
              <a:buNone/>
            </a:pPr>
            <a:r>
              <a:rPr lang="en-US" dirty="0"/>
              <a:t>Dias 24: </a:t>
            </a:r>
          </a:p>
          <a:p>
            <a:pPr marL="0" indent="0">
              <a:buNone/>
            </a:pPr>
            <a:r>
              <a:rPr lang="en-US" sz="1100" dirty="0">
                <a:hlinkClick r:id="rId2"/>
              </a:rPr>
              <a:t>https://www.vecteezy.com/vector-art/2288908-eid-mubarak-islamic-festival-celebration-with-vector-illustration-on-blue-background</a:t>
            </a:r>
            <a:endParaRPr lang="en-US" sz="1100" dirty="0"/>
          </a:p>
          <a:p>
            <a:pPr marL="0" indent="0">
              <a:buNone/>
            </a:pPr>
            <a:r>
              <a:rPr lang="en-US" sz="1000" dirty="0">
                <a:hlinkClick r:id="rId3"/>
              </a:rPr>
              <a:t>https://www.businessinsider.com/photos-muslims-celebrating-eid-al-fitr-2016-7#egypt-celebrations-often-pour-out-into-the-streets-muslims-in-cairo-waited-to-catch-the-hundreds-of-balloons-distributed-after-eid-al-fitr-prayers-4</a:t>
            </a:r>
            <a:r>
              <a:rPr lang="en-US" sz="1000" dirty="0"/>
              <a:t>; AP Photo/Amr Nabil</a:t>
            </a:r>
          </a:p>
          <a:p>
            <a:pPr marL="0" indent="0">
              <a:buNone/>
            </a:pPr>
            <a:r>
              <a:rPr lang="en-US" sz="1000" dirty="0">
                <a:hlinkClick r:id="rId4"/>
              </a:rPr>
              <a:t>https://de.freepik.com/</a:t>
            </a:r>
            <a:endParaRPr lang="en-US" sz="1000" dirty="0"/>
          </a:p>
          <a:p>
            <a:pPr marL="0" indent="0">
              <a:buNone/>
            </a:pPr>
            <a:r>
              <a:rPr lang="en-US" dirty="0"/>
              <a:t>Dias 25:</a:t>
            </a:r>
          </a:p>
          <a:p>
            <a:pPr marL="0" indent="0">
              <a:buNone/>
            </a:pPr>
            <a:r>
              <a:rPr lang="de-DE" sz="1000" dirty="0">
                <a:solidFill>
                  <a:schemeClr val="tx1"/>
                </a:solidFill>
                <a:hlinkClick r:id="rId5"/>
              </a:rPr>
              <a:t>https://pixabay.com/de/images</a:t>
            </a:r>
            <a:endParaRPr lang="de-DE" sz="1000" dirty="0">
              <a:solidFill>
                <a:schemeClr val="tx1"/>
              </a:solidFill>
            </a:endParaRPr>
          </a:p>
          <a:p>
            <a:pPr marL="0" indent="0">
              <a:buNone/>
            </a:pPr>
            <a:r>
              <a:rPr lang="de-DE" sz="1000" dirty="0">
                <a:solidFill>
                  <a:schemeClr val="tx1"/>
                </a:solidFill>
                <a:hlinkClick r:id="rId6"/>
              </a:rPr>
              <a:t>https://religion.orf.at/v3/lexikon/stories/2568989//</a:t>
            </a:r>
            <a:r>
              <a:rPr lang="de-DE" sz="1000" dirty="0">
                <a:solidFill>
                  <a:schemeClr val="tx1"/>
                </a:solidFill>
              </a:rPr>
              <a:t>, Reuters/</a:t>
            </a:r>
            <a:r>
              <a:rPr lang="de-DE" sz="1000" dirty="0" err="1">
                <a:solidFill>
                  <a:schemeClr val="tx1"/>
                </a:solidFill>
              </a:rPr>
              <a:t>Dinuka</a:t>
            </a:r>
            <a:r>
              <a:rPr lang="de-DE" sz="1000" dirty="0">
                <a:solidFill>
                  <a:schemeClr val="tx1"/>
                </a:solidFill>
              </a:rPr>
              <a:t> </a:t>
            </a:r>
            <a:r>
              <a:rPr lang="de-DE" sz="1000" dirty="0" err="1">
                <a:solidFill>
                  <a:schemeClr val="tx1"/>
                </a:solidFill>
              </a:rPr>
              <a:t>Liyanawatte</a:t>
            </a:r>
            <a:endParaRPr lang="de-DE" sz="1000" dirty="0">
              <a:solidFill>
                <a:schemeClr val="tx1"/>
              </a:solidFill>
            </a:endParaRPr>
          </a:p>
          <a:p>
            <a:pPr marL="0" indent="0">
              <a:buNone/>
            </a:pPr>
            <a:r>
              <a:rPr lang="en-US" dirty="0"/>
              <a:t>Dias 26:</a:t>
            </a:r>
          </a:p>
          <a:p>
            <a:pPr marL="0" indent="0">
              <a:buNone/>
            </a:pPr>
            <a:r>
              <a:rPr lang="en-US" sz="1000" dirty="0">
                <a:hlinkClick r:id="rId4"/>
              </a:rPr>
              <a:t>https://de.freepik.com/</a:t>
            </a:r>
            <a:endParaRPr lang="en-US" sz="1000" dirty="0"/>
          </a:p>
          <a:p>
            <a:pPr marL="0" indent="0">
              <a:buNone/>
            </a:pPr>
            <a:r>
              <a:rPr lang="en-US" dirty="0"/>
              <a:t>Dias 29:</a:t>
            </a:r>
          </a:p>
          <a:p>
            <a:pPr marL="0" indent="0">
              <a:buNone/>
            </a:pPr>
            <a:r>
              <a:rPr lang="en-US" sz="1100" dirty="0">
                <a:hlinkClick r:id="rId7"/>
              </a:rPr>
              <a:t>https://www.usamulticulturalcalendar.com/Wall_Calender_a/256.htm</a:t>
            </a:r>
            <a:endParaRPr lang="en-US" sz="1100" dirty="0"/>
          </a:p>
          <a:p>
            <a:pPr marL="0" indent="0">
              <a:buNone/>
            </a:pPr>
            <a:endParaRPr lang="en-US" dirty="0"/>
          </a:p>
          <a:p>
            <a:pPr marL="0" indent="0">
              <a:buNone/>
            </a:pPr>
            <a:endParaRPr lang="en-US" dirty="0"/>
          </a:p>
          <a:p>
            <a:endParaRPr lang="en-US" dirty="0"/>
          </a:p>
          <a:p>
            <a:endParaRPr lang="en-US" dirty="0"/>
          </a:p>
          <a:p>
            <a:endParaRPr lang="el-GR" dirty="0"/>
          </a:p>
        </p:txBody>
      </p:sp>
      <p:sp>
        <p:nvSpPr>
          <p:cNvPr id="4" name="Slide Number Placeholder 3">
            <a:extLst>
              <a:ext uri="{FF2B5EF4-FFF2-40B4-BE49-F238E27FC236}">
                <a16:creationId xmlns:a16="http://schemas.microsoft.com/office/drawing/2014/main" xmlns="" id="{9AE06194-6BCD-458A-AE3E-5B54FEE35FB9}"/>
              </a:ext>
            </a:extLst>
          </p:cNvPr>
          <p:cNvSpPr>
            <a:spLocks noGrp="1"/>
          </p:cNvSpPr>
          <p:nvPr>
            <p:ph type="sldNum" sz="quarter" idx="12"/>
          </p:nvPr>
        </p:nvSpPr>
        <p:spPr/>
        <p:txBody>
          <a:bodyPr/>
          <a:lstStyle/>
          <a:p>
            <a:fld id="{C014DD1E-5D91-48A3-AD6D-45FBA980D106}" type="slidenum">
              <a:rPr lang="en-GB" smtClean="0"/>
              <a:t>36</a:t>
            </a:fld>
            <a:endParaRPr lang="en-GB"/>
          </a:p>
        </p:txBody>
      </p:sp>
    </p:spTree>
    <p:extLst>
      <p:ext uri="{BB962C8B-B14F-4D97-AF65-F5344CB8AC3E}">
        <p14:creationId xmlns:p14="http://schemas.microsoft.com/office/powerpoint/2010/main" val="44067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36B4A3-520C-4D6F-A20C-97C213AE8455}"/>
              </a:ext>
            </a:extLst>
          </p:cNvPr>
          <p:cNvSpPr>
            <a:spLocks noGrp="1"/>
          </p:cNvSpPr>
          <p:nvPr>
            <p:ph type="title"/>
          </p:nvPr>
        </p:nvSpPr>
        <p:spPr/>
        <p:txBody>
          <a:bodyPr/>
          <a:lstStyle/>
          <a:p>
            <a:r>
              <a:rPr lang="da-DK" dirty="0"/>
              <a:t>Yderligere læsning</a:t>
            </a:r>
          </a:p>
        </p:txBody>
      </p:sp>
      <p:sp>
        <p:nvSpPr>
          <p:cNvPr id="3" name="Content Placeholder 2">
            <a:extLst>
              <a:ext uri="{FF2B5EF4-FFF2-40B4-BE49-F238E27FC236}">
                <a16:creationId xmlns:a16="http://schemas.microsoft.com/office/drawing/2014/main" xmlns="" id="{B3D78A67-7E2C-4C79-9C84-3E9B585127A5}"/>
              </a:ext>
            </a:extLst>
          </p:cNvPr>
          <p:cNvSpPr>
            <a:spLocks noGrp="1"/>
          </p:cNvSpPr>
          <p:nvPr>
            <p:ph idx="1"/>
          </p:nvPr>
        </p:nvSpPr>
        <p:spPr>
          <a:xfrm>
            <a:off x="1371243" y="1772816"/>
            <a:ext cx="9598700" cy="3581400"/>
          </a:xfrm>
        </p:spPr>
        <p:txBody>
          <a:bodyPr>
            <a:normAutofit fontScale="85000" lnSpcReduction="20000"/>
          </a:bodyPr>
          <a:lstStyle/>
          <a:p>
            <a:r>
              <a:rPr lang="en-US" dirty="0" err="1"/>
              <a:t>Alpers</a:t>
            </a:r>
            <a:r>
              <a:rPr lang="en-US" dirty="0"/>
              <a:t>, L.-M.: Hospital food: When nurses' and ethnic minority patients' understanding of Islamic dietary needs differ; </a:t>
            </a:r>
            <a:r>
              <a:rPr lang="de-DE" dirty="0">
                <a:hlinkClick r:id="rId2"/>
              </a:rPr>
              <a:t>https://onlinelibrary.wiley.com/doi/full/10.1002/nop2.343</a:t>
            </a:r>
            <a:endParaRPr lang="de-DE" dirty="0"/>
          </a:p>
          <a:p>
            <a:r>
              <a:rPr lang="de-DE" dirty="0"/>
              <a:t>Dixon, B.: Cultural </a:t>
            </a:r>
            <a:r>
              <a:rPr lang="de-DE" dirty="0" err="1"/>
              <a:t>Traditons</a:t>
            </a:r>
            <a:r>
              <a:rPr lang="de-DE" dirty="0"/>
              <a:t> </a:t>
            </a:r>
            <a:r>
              <a:rPr lang="de-DE" dirty="0" err="1"/>
              <a:t>and</a:t>
            </a:r>
            <a:r>
              <a:rPr lang="de-DE" dirty="0"/>
              <a:t> </a:t>
            </a:r>
            <a:r>
              <a:rPr lang="de-DE" dirty="0" err="1"/>
              <a:t>Healthcare</a:t>
            </a:r>
            <a:r>
              <a:rPr lang="de-DE" dirty="0"/>
              <a:t> </a:t>
            </a:r>
            <a:r>
              <a:rPr lang="de-DE" dirty="0" err="1"/>
              <a:t>Beliefs</a:t>
            </a:r>
            <a:r>
              <a:rPr lang="de-DE" dirty="0"/>
              <a:t> </a:t>
            </a:r>
            <a:r>
              <a:rPr lang="de-DE" dirty="0" err="1"/>
              <a:t>of</a:t>
            </a:r>
            <a:r>
              <a:rPr lang="de-DE" dirty="0"/>
              <a:t> </a:t>
            </a:r>
            <a:r>
              <a:rPr lang="de-DE" dirty="0" err="1"/>
              <a:t>Some</a:t>
            </a:r>
            <a:r>
              <a:rPr lang="de-DE" dirty="0"/>
              <a:t> </a:t>
            </a:r>
            <a:r>
              <a:rPr lang="de-DE" dirty="0" err="1"/>
              <a:t>Older</a:t>
            </a:r>
            <a:r>
              <a:rPr lang="de-DE" dirty="0"/>
              <a:t> </a:t>
            </a:r>
            <a:r>
              <a:rPr lang="de-DE" dirty="0" err="1"/>
              <a:t>Adults</a:t>
            </a:r>
            <a:r>
              <a:rPr lang="de-DE" dirty="0">
                <a:hlinkClick r:id="rId3"/>
              </a:rPr>
              <a:t> https://www.virtualhospice.ca/Assets/cultural%20traditions%20and%20healthcare%20beliefs%20of%20older%20adults_20090429151038.pdf</a:t>
            </a:r>
            <a:endParaRPr lang="de-DE" dirty="0"/>
          </a:p>
          <a:p>
            <a:r>
              <a:rPr lang="de-DE" dirty="0"/>
              <a:t>Patience S.: Religion </a:t>
            </a:r>
            <a:r>
              <a:rPr lang="de-DE" dirty="0" err="1"/>
              <a:t>and</a:t>
            </a:r>
            <a:r>
              <a:rPr lang="de-DE" dirty="0"/>
              <a:t> </a:t>
            </a:r>
            <a:r>
              <a:rPr lang="de-DE" dirty="0" err="1"/>
              <a:t>dietary</a:t>
            </a:r>
            <a:r>
              <a:rPr lang="de-DE" dirty="0"/>
              <a:t> </a:t>
            </a:r>
            <a:r>
              <a:rPr lang="de-DE" dirty="0" err="1"/>
              <a:t>choices</a:t>
            </a:r>
            <a:r>
              <a:rPr lang="de-DE" dirty="0"/>
              <a:t>; </a:t>
            </a:r>
            <a:r>
              <a:rPr lang="de-DE" dirty="0">
                <a:hlinkClick r:id="rId4"/>
              </a:rPr>
              <a:t>https://www.independentnurse.co.uk/clinical-article/religion-and-dietary-choices/145719/</a:t>
            </a:r>
            <a:endParaRPr lang="de-DE" dirty="0"/>
          </a:p>
          <a:p>
            <a:r>
              <a:rPr lang="de-DE" dirty="0">
                <a:hlinkClick r:id="rId5"/>
              </a:rPr>
              <a:t>https://thrivemeetings.com/2018/01/religious-dietary-restrictions-guide/</a:t>
            </a:r>
            <a:endParaRPr lang="de-DE" dirty="0"/>
          </a:p>
          <a:p>
            <a:r>
              <a:rPr lang="de-DE" dirty="0">
                <a:hlinkClick r:id="rId6"/>
              </a:rPr>
              <a:t>http://what-when-how.com/nursing/transcultural-and-social-aspects-of-nutrition-nutrition-and-diet-therapy-nursing-part-3/</a:t>
            </a:r>
            <a:endParaRPr lang="de-DE" dirty="0"/>
          </a:p>
          <a:p>
            <a:r>
              <a:rPr lang="de-DE" dirty="0">
                <a:hlinkClick r:id="rId7"/>
              </a:rPr>
              <a:t>https://www.scholastic.com/teachers/articles/teaching-content/religious-commemorations-around-world/</a:t>
            </a:r>
            <a:endParaRPr lang="de-DE" dirty="0"/>
          </a:p>
          <a:p>
            <a:r>
              <a:rPr lang="de-DE" dirty="0">
                <a:hlinkClick r:id="rId8"/>
              </a:rPr>
              <a:t>https://en.wikipedia.org/wiki/Religious_festival</a:t>
            </a:r>
            <a:endParaRPr lang="de-DE" dirty="0"/>
          </a:p>
          <a:p>
            <a:endParaRPr lang="de-DE" dirty="0"/>
          </a:p>
          <a:p>
            <a:endParaRPr lang="el-GR" dirty="0"/>
          </a:p>
        </p:txBody>
      </p:sp>
      <p:sp>
        <p:nvSpPr>
          <p:cNvPr id="4" name="Slide Number Placeholder 3">
            <a:extLst>
              <a:ext uri="{FF2B5EF4-FFF2-40B4-BE49-F238E27FC236}">
                <a16:creationId xmlns:a16="http://schemas.microsoft.com/office/drawing/2014/main" xmlns="" id="{8489313C-3CB5-4862-8126-B533307D81A2}"/>
              </a:ext>
            </a:extLst>
          </p:cNvPr>
          <p:cNvSpPr>
            <a:spLocks noGrp="1"/>
          </p:cNvSpPr>
          <p:nvPr>
            <p:ph type="sldNum" sz="quarter" idx="12"/>
          </p:nvPr>
        </p:nvSpPr>
        <p:spPr/>
        <p:txBody>
          <a:bodyPr/>
          <a:lstStyle/>
          <a:p>
            <a:fld id="{C014DD1E-5D91-48A3-AD6D-45FBA980D106}" type="slidenum">
              <a:rPr lang="en-GB" smtClean="0"/>
              <a:t>37</a:t>
            </a:fld>
            <a:endParaRPr lang="en-GB"/>
          </a:p>
        </p:txBody>
      </p:sp>
    </p:spTree>
    <p:extLst>
      <p:ext uri="{BB962C8B-B14F-4D97-AF65-F5344CB8AC3E}">
        <p14:creationId xmlns:p14="http://schemas.microsoft.com/office/powerpoint/2010/main" val="140693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9EBBD87C-91C8-4E94-AF15-03BB645EC010}"/>
              </a:ext>
            </a:extLst>
          </p:cNvPr>
          <p:cNvSpPr>
            <a:spLocks noGrp="1"/>
          </p:cNvSpPr>
          <p:nvPr>
            <p:ph type="sldNum" sz="quarter" idx="12"/>
          </p:nvPr>
        </p:nvSpPr>
        <p:spPr/>
        <p:txBody>
          <a:bodyPr/>
          <a:lstStyle/>
          <a:p>
            <a:fld id="{C014DD1E-5D91-48A3-AD6D-45FBA980D106}" type="slidenum">
              <a:rPr lang="en-GB" smtClean="0"/>
              <a:t>38</a:t>
            </a:fld>
            <a:endParaRPr lang="en-GB"/>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4150196" y="3789040"/>
            <a:ext cx="3886200" cy="485775"/>
          </a:xfrm>
          <a:prstGeom prst="rect">
            <a:avLst/>
          </a:prstGeom>
        </p:spPr>
      </p:pic>
    </p:spTree>
    <p:extLst>
      <p:ext uri="{BB962C8B-B14F-4D97-AF65-F5344CB8AC3E}">
        <p14:creationId xmlns:p14="http://schemas.microsoft.com/office/powerpoint/2010/main" val="209039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da-DK" sz="5400" dirty="0"/>
              <a:t>Kostregler og betydningen af faste I religioner </a:t>
            </a:r>
          </a:p>
        </p:txBody>
      </p:sp>
      <p:sp>
        <p:nvSpPr>
          <p:cNvPr id="3" name="Text Placeholder 2"/>
          <p:cNvSpPr>
            <a:spLocks noGrp="1"/>
          </p:cNvSpPr>
          <p:nvPr>
            <p:ph type="body" idx="1"/>
          </p:nvPr>
        </p:nvSpPr>
        <p:spPr/>
        <p:txBody>
          <a:bodyPr>
            <a:normAutofit/>
          </a:bodyPr>
          <a:lstStyle/>
          <a:p>
            <a:pPr algn="ctr"/>
            <a:r>
              <a:rPr lang="en-GB" sz="5400"/>
              <a:t>BORGERRELATEREDE </a:t>
            </a:r>
            <a:r>
              <a:rPr lang="en-GB" sz="5400" dirty="0"/>
              <a:t>FAKTORER</a:t>
            </a:r>
          </a:p>
        </p:txBody>
      </p:sp>
      <p:sp>
        <p:nvSpPr>
          <p:cNvPr id="4" name="Slide Number Placeholder 3"/>
          <p:cNvSpPr>
            <a:spLocks noGrp="1"/>
          </p:cNvSpPr>
          <p:nvPr>
            <p:ph type="sldNum" sz="quarter" idx="12"/>
          </p:nvPr>
        </p:nvSpPr>
        <p:spPr/>
        <p:txBody>
          <a:bodyPr/>
          <a:lstStyle/>
          <a:p>
            <a:fld id="{C014DD1E-5D91-48A3-AD6D-45FBA980D106}" type="slidenum">
              <a:rPr lang="en-GB" smtClean="0"/>
              <a:t>4</a:t>
            </a:fld>
            <a:endParaRPr lang="en-GB"/>
          </a:p>
        </p:txBody>
      </p:sp>
    </p:spTree>
    <p:extLst>
      <p:ext uri="{BB962C8B-B14F-4D97-AF65-F5344CB8AC3E}">
        <p14:creationId xmlns:p14="http://schemas.microsoft.com/office/powerpoint/2010/main" val="158444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663AD1-E0DA-4878-BE65-AE1E4071A824}"/>
              </a:ext>
            </a:extLst>
          </p:cNvPr>
          <p:cNvSpPr>
            <a:spLocks noGrp="1"/>
          </p:cNvSpPr>
          <p:nvPr>
            <p:ph type="title"/>
          </p:nvPr>
        </p:nvSpPr>
        <p:spPr/>
        <p:txBody>
          <a:bodyPr/>
          <a:lstStyle/>
          <a:p>
            <a:r>
              <a:rPr lang="en-US" dirty="0"/>
              <a:t>Mad, </a:t>
            </a:r>
            <a:r>
              <a:rPr lang="en-US" dirty="0" err="1"/>
              <a:t>drikke</a:t>
            </a:r>
            <a:r>
              <a:rPr lang="en-US" dirty="0"/>
              <a:t>, </a:t>
            </a:r>
            <a:r>
              <a:rPr lang="en-US" dirty="0" err="1"/>
              <a:t>fejring</a:t>
            </a:r>
            <a:r>
              <a:rPr lang="en-US" dirty="0"/>
              <a:t>, </a:t>
            </a:r>
            <a:r>
              <a:rPr lang="en-US" dirty="0" err="1"/>
              <a:t>faste</a:t>
            </a:r>
            <a:endParaRPr lang="el-GR" dirty="0"/>
          </a:p>
        </p:txBody>
      </p:sp>
      <p:sp>
        <p:nvSpPr>
          <p:cNvPr id="3" name="Content Placeholder 2">
            <a:extLst>
              <a:ext uri="{FF2B5EF4-FFF2-40B4-BE49-F238E27FC236}">
                <a16:creationId xmlns:a16="http://schemas.microsoft.com/office/drawing/2014/main" xmlns="" id="{CB657453-E6A5-41CF-8209-33791CB200CF}"/>
              </a:ext>
            </a:extLst>
          </p:cNvPr>
          <p:cNvSpPr>
            <a:spLocks noGrp="1"/>
          </p:cNvSpPr>
          <p:nvPr>
            <p:ph idx="1"/>
          </p:nvPr>
        </p:nvSpPr>
        <p:spPr/>
        <p:txBody>
          <a:bodyPr>
            <a:normAutofit/>
          </a:bodyPr>
          <a:lstStyle/>
          <a:p>
            <a:pPr>
              <a:lnSpc>
                <a:spcPct val="150000"/>
              </a:lnSpc>
            </a:pPr>
            <a:r>
              <a:rPr lang="da-DK" dirty="0"/>
              <a:t>Mad, drikke, fejring, faste – disse emner påvirker mange menneskers dagligdag og de skal derfor overvejes i forbindelse med pleje</a:t>
            </a:r>
          </a:p>
          <a:p>
            <a:pPr>
              <a:lnSpc>
                <a:spcPct val="150000"/>
              </a:lnSpc>
            </a:pPr>
            <a:r>
              <a:rPr lang="da-DK" dirty="0"/>
              <a:t>Mad og spisevaner kan være kulturelle, traditionelle eller religiøse </a:t>
            </a:r>
          </a:p>
          <a:p>
            <a:pPr>
              <a:lnSpc>
                <a:spcPct val="150000"/>
              </a:lnSpc>
            </a:pPr>
            <a:r>
              <a:rPr lang="da-DK" dirty="0"/>
              <a:t>Mennesker fra andre lande kan afvise mad, de ikke kender</a:t>
            </a:r>
          </a:p>
          <a:p>
            <a:pPr>
              <a:lnSpc>
                <a:spcPct val="150000"/>
              </a:lnSpc>
            </a:pPr>
            <a:r>
              <a:rPr lang="da-DK" dirty="0"/>
              <a:t>Religiøse traditioner er ofte forbundet med spisevaner og regler</a:t>
            </a:r>
          </a:p>
        </p:txBody>
      </p:sp>
      <p:sp>
        <p:nvSpPr>
          <p:cNvPr id="4" name="Slide Number Placeholder 3">
            <a:extLst>
              <a:ext uri="{FF2B5EF4-FFF2-40B4-BE49-F238E27FC236}">
                <a16:creationId xmlns:a16="http://schemas.microsoft.com/office/drawing/2014/main" xmlns="" id="{B590A2B1-AE37-483E-8B5D-65459E204387}"/>
              </a:ext>
            </a:extLst>
          </p:cNvPr>
          <p:cNvSpPr>
            <a:spLocks noGrp="1"/>
          </p:cNvSpPr>
          <p:nvPr>
            <p:ph type="sldNum" sz="quarter" idx="12"/>
          </p:nvPr>
        </p:nvSpPr>
        <p:spPr/>
        <p:txBody>
          <a:bodyPr/>
          <a:lstStyle/>
          <a:p>
            <a:fld id="{C014DD1E-5D91-48A3-AD6D-45FBA980D106}" type="slidenum">
              <a:rPr lang="en-GB" smtClean="0"/>
              <a:t>5</a:t>
            </a:fld>
            <a:endParaRPr lang="en-GB"/>
          </a:p>
        </p:txBody>
      </p:sp>
    </p:spTree>
    <p:extLst>
      <p:ext uri="{BB962C8B-B14F-4D97-AF65-F5344CB8AC3E}">
        <p14:creationId xmlns:p14="http://schemas.microsoft.com/office/powerpoint/2010/main" val="3100448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75B707-6EFC-43BF-9BFF-945C2E2E1B3A}"/>
              </a:ext>
            </a:extLst>
          </p:cNvPr>
          <p:cNvSpPr>
            <a:spLocks noGrp="1"/>
          </p:cNvSpPr>
          <p:nvPr>
            <p:ph type="title"/>
          </p:nvPr>
        </p:nvSpPr>
        <p:spPr/>
        <p:txBody>
          <a:bodyPr/>
          <a:lstStyle/>
          <a:p>
            <a:r>
              <a:rPr lang="da-DK" dirty="0"/>
              <a:t>Øvelse: overvej disse spørgsmål</a:t>
            </a:r>
          </a:p>
        </p:txBody>
      </p:sp>
      <p:sp>
        <p:nvSpPr>
          <p:cNvPr id="3" name="Content Placeholder 2">
            <a:extLst>
              <a:ext uri="{FF2B5EF4-FFF2-40B4-BE49-F238E27FC236}">
                <a16:creationId xmlns:a16="http://schemas.microsoft.com/office/drawing/2014/main" xmlns="" id="{EF3453FC-EA72-412A-82E1-89804CBEF767}"/>
              </a:ext>
            </a:extLst>
          </p:cNvPr>
          <p:cNvSpPr>
            <a:spLocks noGrp="1"/>
          </p:cNvSpPr>
          <p:nvPr>
            <p:ph idx="1"/>
          </p:nvPr>
        </p:nvSpPr>
        <p:spPr>
          <a:xfrm>
            <a:off x="1371243" y="1415616"/>
            <a:ext cx="9598700" cy="1512168"/>
          </a:xfrm>
        </p:spPr>
        <p:txBody>
          <a:bodyPr>
            <a:normAutofit/>
          </a:bodyPr>
          <a:lstStyle/>
          <a:p>
            <a:pPr marL="0" indent="0">
              <a:buNone/>
            </a:pPr>
            <a:r>
              <a:rPr lang="da-DK" b="1" u="sng" dirty="0"/>
              <a:t>Viden</a:t>
            </a:r>
            <a:r>
              <a:rPr lang="da-DK" dirty="0"/>
              <a:t> om traditioner og religiøse ritualer </a:t>
            </a:r>
            <a:r>
              <a:rPr lang="da-DK" b="1" u="sng" dirty="0"/>
              <a:t>kan ikke bruges som en opskrift.</a:t>
            </a:r>
            <a:r>
              <a:rPr lang="da-DK" dirty="0"/>
              <a:t/>
            </a:r>
            <a:br>
              <a:rPr lang="da-DK" dirty="0"/>
            </a:br>
            <a:r>
              <a:rPr lang="da-DK" dirty="0"/>
              <a:t>Det kan dog hjælpe at have en forståelse for borgernes behov, især når man arbejder med ældre.</a:t>
            </a:r>
          </a:p>
        </p:txBody>
      </p:sp>
      <p:sp>
        <p:nvSpPr>
          <p:cNvPr id="4" name="Slide Number Placeholder 3">
            <a:extLst>
              <a:ext uri="{FF2B5EF4-FFF2-40B4-BE49-F238E27FC236}">
                <a16:creationId xmlns:a16="http://schemas.microsoft.com/office/drawing/2014/main" xmlns="" id="{091EE881-82AF-4EAE-93E3-60FCCDEE64B1}"/>
              </a:ext>
            </a:extLst>
          </p:cNvPr>
          <p:cNvSpPr>
            <a:spLocks noGrp="1"/>
          </p:cNvSpPr>
          <p:nvPr>
            <p:ph type="sldNum" sz="quarter" idx="12"/>
          </p:nvPr>
        </p:nvSpPr>
        <p:spPr/>
        <p:txBody>
          <a:bodyPr/>
          <a:lstStyle/>
          <a:p>
            <a:fld id="{C014DD1E-5D91-48A3-AD6D-45FBA980D106}" type="slidenum">
              <a:rPr lang="en-GB" smtClean="0"/>
              <a:t>6</a:t>
            </a:fld>
            <a:endParaRPr lang="en-GB"/>
          </a:p>
        </p:txBody>
      </p:sp>
      <p:sp>
        <p:nvSpPr>
          <p:cNvPr id="7" name="Abgerundetes Rechteck 6"/>
          <p:cNvSpPr/>
          <p:nvPr/>
        </p:nvSpPr>
        <p:spPr>
          <a:xfrm>
            <a:off x="1289744" y="2546429"/>
            <a:ext cx="8405068" cy="364190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sp>
        <p:nvSpPr>
          <p:cNvPr id="8" name="Textfeld 7"/>
          <p:cNvSpPr txBox="1"/>
          <p:nvPr/>
        </p:nvSpPr>
        <p:spPr>
          <a:xfrm>
            <a:off x="1653515" y="2689996"/>
            <a:ext cx="8122796" cy="2246769"/>
          </a:xfrm>
          <a:prstGeom prst="rect">
            <a:avLst/>
          </a:prstGeom>
          <a:noFill/>
        </p:spPr>
        <p:txBody>
          <a:bodyPr wrap="square" rtlCol="0">
            <a:spAutoFit/>
          </a:bodyPr>
          <a:lstStyle/>
          <a:p>
            <a:pPr marL="342900" lvl="0" indent="-342900">
              <a:spcBef>
                <a:spcPts val="600"/>
              </a:spcBef>
              <a:buClr>
                <a:srgbClr val="003399"/>
              </a:buClr>
              <a:buSzPts val="1100"/>
              <a:buFont typeface="Symbol" panose="05050102010706020507" pitchFamily="18" charset="2"/>
              <a:buChar char=""/>
              <a:tabLst>
                <a:tab pos="457200" algn="l"/>
              </a:tabLst>
            </a:pPr>
            <a:r>
              <a:rPr lang="da-DK"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Hvordan kan vi opfylde </a:t>
            </a:r>
            <a:r>
              <a:rPr lang="da-DK" sz="2000" dirty="0">
                <a:solidFill>
                  <a:schemeClr val="bg2"/>
                </a:solidFill>
                <a:latin typeface="Calibri" panose="020F0502020204030204" pitchFamily="34" charset="0"/>
                <a:ea typeface="Calibri" panose="020F0502020204030204" pitchFamily="34" charset="0"/>
                <a:cs typeface="Times New Roman" panose="02020603050405020304" pitchFamily="18" charset="0"/>
              </a:rPr>
              <a:t>særlige</a:t>
            </a:r>
            <a:r>
              <a:rPr lang="da-DK"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ernæringsbehov i plejesituationer?</a:t>
            </a:r>
          </a:p>
          <a:p>
            <a:pPr marL="342900" lvl="0" indent="-342900">
              <a:spcBef>
                <a:spcPts val="600"/>
              </a:spcBef>
              <a:buClr>
                <a:srgbClr val="003399"/>
              </a:buClr>
              <a:buSzPts val="1100"/>
              <a:buFont typeface="Symbol" panose="05050102010706020507" pitchFamily="18" charset="2"/>
              <a:buChar char=""/>
              <a:tabLst>
                <a:tab pos="457200" algn="l"/>
              </a:tabLst>
            </a:pPr>
            <a:r>
              <a:rPr lang="da-DK"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Hvordan kan vi reagere i situationer, hvor disse vaner eller regler ikke kan følges af medicinske eller behandlingsmæssige årsager? </a:t>
            </a:r>
          </a:p>
          <a:p>
            <a:pPr marL="342900" lvl="0" indent="-342900">
              <a:spcBef>
                <a:spcPts val="600"/>
              </a:spcBef>
              <a:buClr>
                <a:srgbClr val="003399"/>
              </a:buClr>
              <a:buSzPts val="1100"/>
              <a:buFont typeface="Symbol" panose="05050102010706020507" pitchFamily="18" charset="2"/>
              <a:buChar char=""/>
              <a:tabLst>
                <a:tab pos="457200" algn="l"/>
              </a:tabLst>
            </a:pPr>
            <a:r>
              <a:rPr lang="da-DK"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Hvordan skal vi opføre os?</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600"/>
              </a:spcBef>
              <a:buClr>
                <a:srgbClr val="003399"/>
              </a:buClr>
              <a:buSzPts val="1100"/>
              <a:buFont typeface="Symbol" panose="05050102010706020507" pitchFamily="18" charset="2"/>
              <a:buChar char=""/>
              <a:tabLst>
                <a:tab pos="457200" algn="l"/>
              </a:tabLst>
            </a:pPr>
            <a:r>
              <a:rPr lang="da-DK"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Hvordan skal vi forklare patienten, at vaner/regler ikke kan respekteres? </a:t>
            </a:r>
          </a:p>
          <a:p>
            <a:pPr marL="342900" lvl="0" indent="-342900">
              <a:spcBef>
                <a:spcPts val="600"/>
              </a:spcBef>
              <a:buClr>
                <a:srgbClr val="003399"/>
              </a:buClr>
              <a:buSzPts val="1100"/>
              <a:buFont typeface="Symbol" panose="05050102010706020507" pitchFamily="18" charset="2"/>
              <a:buChar char=""/>
              <a:tabLst>
                <a:tab pos="457200" algn="l"/>
              </a:tabLst>
            </a:pPr>
            <a:r>
              <a:rPr lang="da-DK" sz="20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Hvordan forklarer vi dette til familien, så den bakker op?</a:t>
            </a:r>
          </a:p>
        </p:txBody>
      </p:sp>
      <p:sp>
        <p:nvSpPr>
          <p:cNvPr id="5" name="Textfeld 4"/>
          <p:cNvSpPr txBox="1"/>
          <p:nvPr/>
        </p:nvSpPr>
        <p:spPr>
          <a:xfrm>
            <a:off x="9694812" y="2790025"/>
            <a:ext cx="1367682" cy="3154710"/>
          </a:xfrm>
          <a:prstGeom prst="rect">
            <a:avLst/>
          </a:prstGeom>
          <a:noFill/>
        </p:spPr>
        <p:txBody>
          <a:bodyPr wrap="none" rtlCol="0">
            <a:spAutoFit/>
          </a:bodyPr>
          <a:lstStyle/>
          <a:p>
            <a:r>
              <a:rPr lang="de-DE" sz="19900" dirty="0">
                <a:solidFill>
                  <a:srgbClr val="654EA3"/>
                </a:solidFill>
              </a:rPr>
              <a:t>?</a:t>
            </a:r>
          </a:p>
        </p:txBody>
      </p:sp>
    </p:spTree>
    <p:extLst>
      <p:ext uri="{BB962C8B-B14F-4D97-AF65-F5344CB8AC3E}">
        <p14:creationId xmlns:p14="http://schemas.microsoft.com/office/powerpoint/2010/main" val="2938893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54DBA8-9313-4446-B64D-E818D9E9FDEB}"/>
              </a:ext>
            </a:extLst>
          </p:cNvPr>
          <p:cNvSpPr>
            <a:spLocks noGrp="1"/>
          </p:cNvSpPr>
          <p:nvPr>
            <p:ph type="title"/>
          </p:nvPr>
        </p:nvSpPr>
        <p:spPr/>
        <p:txBody>
          <a:bodyPr/>
          <a:lstStyle/>
          <a:p>
            <a:r>
              <a:rPr lang="da-DK" dirty="0"/>
              <a:t>Ernæring og religion</a:t>
            </a:r>
          </a:p>
        </p:txBody>
      </p:sp>
      <p:sp>
        <p:nvSpPr>
          <p:cNvPr id="3" name="Content Placeholder 2">
            <a:extLst>
              <a:ext uri="{FF2B5EF4-FFF2-40B4-BE49-F238E27FC236}">
                <a16:creationId xmlns:a16="http://schemas.microsoft.com/office/drawing/2014/main" xmlns="" id="{A7C3A65A-A4A9-4B22-B0CB-36ABD6007EC7}"/>
              </a:ext>
            </a:extLst>
          </p:cNvPr>
          <p:cNvSpPr>
            <a:spLocks noGrp="1"/>
          </p:cNvSpPr>
          <p:nvPr>
            <p:ph idx="1"/>
          </p:nvPr>
        </p:nvSpPr>
        <p:spPr>
          <a:xfrm>
            <a:off x="1371243" y="1916832"/>
            <a:ext cx="9598700" cy="3581400"/>
          </a:xfrm>
        </p:spPr>
        <p:txBody>
          <a:bodyPr>
            <a:normAutofit/>
          </a:bodyPr>
          <a:lstStyle/>
          <a:p>
            <a:pPr>
              <a:lnSpc>
                <a:spcPct val="100000"/>
              </a:lnSpc>
              <a:spcBef>
                <a:spcPts val="600"/>
              </a:spcBef>
              <a:tabLst>
                <a:tab pos="457200" algn="l"/>
              </a:tabLst>
            </a:pPr>
            <a:r>
              <a:rPr lang="da-DK" sz="2000" dirty="0">
                <a:effectLst/>
                <a:latin typeface="Calibri" panose="020F0502020204030204" pitchFamily="34" charset="0"/>
                <a:ea typeface="Calibri" panose="020F0502020204030204" pitchFamily="34" charset="0"/>
                <a:cs typeface="Times New Roman" panose="02020603050405020304" pitchFamily="18" charset="0"/>
              </a:rPr>
              <a:t>Der er kostregler i alle religioner. </a:t>
            </a:r>
          </a:p>
          <a:p>
            <a:pPr>
              <a:lnSpc>
                <a:spcPct val="100000"/>
              </a:lnSpc>
              <a:spcBef>
                <a:spcPts val="600"/>
              </a:spcBef>
              <a:tabLst>
                <a:tab pos="457200" algn="l"/>
              </a:tabLst>
            </a:pPr>
            <a:r>
              <a:rPr lang="da-DK" sz="2000" dirty="0">
                <a:effectLst/>
                <a:latin typeface="Calibri" panose="020F0502020204030204" pitchFamily="34" charset="0"/>
                <a:ea typeface="Calibri" panose="020F0502020204030204" pitchFamily="34" charset="0"/>
                <a:cs typeface="Times New Roman" panose="02020603050405020304" pitchFamily="18" charset="0"/>
              </a:rPr>
              <a:t>De gælder både i hverdagen, til højtider, i fasteperioder og i nogle religioner også for den måde, maden tilberedes på. </a:t>
            </a:r>
          </a:p>
          <a:p>
            <a:pPr>
              <a:lnSpc>
                <a:spcPct val="100000"/>
              </a:lnSpc>
              <a:spcBef>
                <a:spcPts val="600"/>
              </a:spcBef>
              <a:tabLst>
                <a:tab pos="457200" algn="l"/>
              </a:tabLst>
            </a:pPr>
            <a:r>
              <a:rPr lang="da-DK" sz="2000" dirty="0">
                <a:effectLst/>
                <a:latin typeface="Calibri" panose="020F0502020204030204" pitchFamily="34" charset="0"/>
                <a:ea typeface="Calibri" panose="020F0502020204030204" pitchFamily="34" charset="0"/>
                <a:cs typeface="Times New Roman" panose="02020603050405020304" pitchFamily="18" charset="0"/>
              </a:rPr>
              <a:t>Nogle regler vedrører respekt for dyr. Andre har til formål at mindes en begivenhed eller en person, at fremme sundheden, at tilskynde til eftertanke eller at træne selvkontrol. </a:t>
            </a:r>
          </a:p>
          <a:p>
            <a:pPr>
              <a:lnSpc>
                <a:spcPct val="100000"/>
              </a:lnSpc>
              <a:spcBef>
                <a:spcPts val="600"/>
              </a:spcBef>
              <a:tabLst>
                <a:tab pos="457200" algn="l"/>
              </a:tabLst>
            </a:pPr>
            <a:r>
              <a:rPr lang="da-DK" sz="2000" dirty="0">
                <a:effectLst/>
                <a:latin typeface="Calibri" panose="020F0502020204030204" pitchFamily="34" charset="0"/>
                <a:ea typeface="Calibri" panose="020F0502020204030204" pitchFamily="34" charset="0"/>
                <a:cs typeface="Times New Roman" panose="02020603050405020304" pitchFamily="18" charset="0"/>
              </a:rPr>
              <a:t>Nogle religioner har deres egne ord for tilladte fødevarer og andre ting. Muslimer foretrækker f.eks. at spise halal og jøder kosher.</a:t>
            </a:r>
          </a:p>
        </p:txBody>
      </p:sp>
      <p:sp>
        <p:nvSpPr>
          <p:cNvPr id="4" name="Slide Number Placeholder 3">
            <a:extLst>
              <a:ext uri="{FF2B5EF4-FFF2-40B4-BE49-F238E27FC236}">
                <a16:creationId xmlns:a16="http://schemas.microsoft.com/office/drawing/2014/main" xmlns="" id="{3B66B51F-40EF-4350-B348-772E0DD081E6}"/>
              </a:ext>
            </a:extLst>
          </p:cNvPr>
          <p:cNvSpPr>
            <a:spLocks noGrp="1"/>
          </p:cNvSpPr>
          <p:nvPr>
            <p:ph type="sldNum" sz="quarter" idx="12"/>
          </p:nvPr>
        </p:nvSpPr>
        <p:spPr/>
        <p:txBody>
          <a:bodyPr/>
          <a:lstStyle/>
          <a:p>
            <a:fld id="{C014DD1E-5D91-48A3-AD6D-45FBA980D106}" type="slidenum">
              <a:rPr lang="en-GB" smtClean="0"/>
              <a:t>7</a:t>
            </a:fld>
            <a:endParaRPr lang="en-GB"/>
          </a:p>
        </p:txBody>
      </p:sp>
    </p:spTree>
    <p:extLst>
      <p:ext uri="{BB962C8B-B14F-4D97-AF65-F5344CB8AC3E}">
        <p14:creationId xmlns:p14="http://schemas.microsoft.com/office/powerpoint/2010/main" val="129891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F5297D-C9D2-40A3-AD3A-11793FB22D94}"/>
              </a:ext>
            </a:extLst>
          </p:cNvPr>
          <p:cNvSpPr>
            <a:spLocks noGrp="1"/>
          </p:cNvSpPr>
          <p:nvPr>
            <p:ph type="title"/>
          </p:nvPr>
        </p:nvSpPr>
        <p:spPr/>
        <p:txBody>
          <a:bodyPr/>
          <a:lstStyle/>
          <a:p>
            <a:r>
              <a:rPr lang="en-US" dirty="0"/>
              <a:t>1. Islam</a:t>
            </a:r>
            <a:endParaRPr lang="el-GR" dirty="0"/>
          </a:p>
        </p:txBody>
      </p:sp>
      <p:sp>
        <p:nvSpPr>
          <p:cNvPr id="3" name="Content Placeholder 2">
            <a:extLst>
              <a:ext uri="{FF2B5EF4-FFF2-40B4-BE49-F238E27FC236}">
                <a16:creationId xmlns:a16="http://schemas.microsoft.com/office/drawing/2014/main" xmlns="" id="{79095079-34D4-4D6C-B463-61D35D128F57}"/>
              </a:ext>
            </a:extLst>
          </p:cNvPr>
          <p:cNvSpPr>
            <a:spLocks noGrp="1"/>
          </p:cNvSpPr>
          <p:nvPr>
            <p:ph idx="1"/>
          </p:nvPr>
        </p:nvSpPr>
        <p:spPr>
          <a:xfrm>
            <a:off x="1371243" y="1916832"/>
            <a:ext cx="9598700" cy="3581400"/>
          </a:xfrm>
        </p:spPr>
        <p:txBody>
          <a:bodyPr>
            <a:normAutofit/>
          </a:bodyPr>
          <a:lstStyle/>
          <a:p>
            <a:r>
              <a:rPr lang="da-DK" sz="1800" dirty="0">
                <a:effectLst/>
                <a:latin typeface="Calibri" panose="020F0502020204030204" pitchFamily="34" charset="0"/>
                <a:ea typeface="Calibri" panose="020F0502020204030204" pitchFamily="34" charset="0"/>
                <a:cs typeface="Times New Roman" panose="02020603050405020304" pitchFamily="18" charset="0"/>
              </a:rPr>
              <a:t>For troende muslimer er nogle fødevarer forbudt f.eks. svinekød og kød (herunder oksekød) fra døde dyr, der ikke er døde på naturlig vis eller ved at blive slagtet på en bestemt måde. Dette skal ske ved at halsen skæres over. </a:t>
            </a:r>
            <a:r>
              <a:rPr lang="da-DK" sz="1800" b="1" dirty="0">
                <a:effectLst/>
                <a:latin typeface="Calibri" panose="020F0502020204030204" pitchFamily="34" charset="0"/>
                <a:ea typeface="Calibri" panose="020F0502020204030204" pitchFamily="34" charset="0"/>
                <a:cs typeface="Times New Roman" panose="02020603050405020304" pitchFamily="18" charset="0"/>
              </a:rPr>
              <a:t>Hvis disse dyr er slagtet på denne måde, kaldes det "halal" = tilladt</a:t>
            </a:r>
            <a:r>
              <a:rPr lang="da-DK" sz="1800" dirty="0">
                <a:effectLst/>
                <a:latin typeface="Calibri" panose="020F0502020204030204" pitchFamily="34" charset="0"/>
                <a:ea typeface="Calibri" panose="020F0502020204030204" pitchFamily="34" charset="0"/>
                <a:cs typeface="Times New Roman" panose="02020603050405020304" pitchFamily="18" charset="0"/>
              </a:rPr>
              <a:t>. Forbuddet omfatter også blod og animalske produkter fra svin, f.eks. spæk, fedt eller gelatine. Dette findes ofte i fødevarer som pølser, kartoffelchips, nogle typer ost og i noget slik. Alkohol er også forbudt. </a:t>
            </a:r>
          </a:p>
          <a:p>
            <a:r>
              <a:rPr lang="da-DK" sz="1800" dirty="0">
                <a:effectLst/>
                <a:latin typeface="Calibri" panose="020F0502020204030204" pitchFamily="34" charset="0"/>
                <a:ea typeface="Calibri" panose="020F0502020204030204" pitchFamily="34" charset="0"/>
                <a:cs typeface="Times New Roman" panose="02020603050405020304" pitchFamily="18" charset="0"/>
              </a:rPr>
              <a:t>For at kunne tilbyde en kost, der er i overensstemmelse med de islamiske kostkrav, bør eventuelle animalske tilsætningsstoffer anføres på menuerne.</a:t>
            </a:r>
            <a:endParaRPr lang="en-US" dirty="0"/>
          </a:p>
          <a:p>
            <a:r>
              <a:rPr lang="da-DK" dirty="0"/>
              <a:t>Disse religiøse principper kan dog suspenderes i nødstilfælde, eller hvis der ikke er andre muligheder. Det kan f.eks. indebære at tage medicin, der indeholder alkohol eller ikke at faste under ramadanen. </a:t>
            </a:r>
          </a:p>
        </p:txBody>
      </p:sp>
      <p:sp>
        <p:nvSpPr>
          <p:cNvPr id="4" name="Slide Number Placeholder 3">
            <a:extLst>
              <a:ext uri="{FF2B5EF4-FFF2-40B4-BE49-F238E27FC236}">
                <a16:creationId xmlns:a16="http://schemas.microsoft.com/office/drawing/2014/main" xmlns="" id="{1D8981AF-D8F2-4A7A-8BB9-C3A22D068CEF}"/>
              </a:ext>
            </a:extLst>
          </p:cNvPr>
          <p:cNvSpPr>
            <a:spLocks noGrp="1"/>
          </p:cNvSpPr>
          <p:nvPr>
            <p:ph type="sldNum" sz="quarter" idx="12"/>
          </p:nvPr>
        </p:nvSpPr>
        <p:spPr/>
        <p:txBody>
          <a:bodyPr/>
          <a:lstStyle/>
          <a:p>
            <a:fld id="{C014DD1E-5D91-48A3-AD6D-45FBA980D106}" type="slidenum">
              <a:rPr lang="en-GB" smtClean="0"/>
              <a:t>8</a:t>
            </a:fld>
            <a:endParaRPr lang="en-GB"/>
          </a:p>
        </p:txBody>
      </p:sp>
    </p:spTree>
    <p:extLst>
      <p:ext uri="{BB962C8B-B14F-4D97-AF65-F5344CB8AC3E}">
        <p14:creationId xmlns:p14="http://schemas.microsoft.com/office/powerpoint/2010/main" val="402646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91F9C5-A28C-4174-BFF7-8639E17E923E}"/>
              </a:ext>
            </a:extLst>
          </p:cNvPr>
          <p:cNvSpPr>
            <a:spLocks noGrp="1"/>
          </p:cNvSpPr>
          <p:nvPr>
            <p:ph type="title"/>
          </p:nvPr>
        </p:nvSpPr>
        <p:spPr/>
        <p:txBody>
          <a:bodyPr/>
          <a:lstStyle/>
          <a:p>
            <a:r>
              <a:rPr lang="en-US" dirty="0"/>
              <a:t>2. Kashrut - </a:t>
            </a:r>
            <a:r>
              <a:rPr lang="da-DK" dirty="0"/>
              <a:t>Jødedom</a:t>
            </a:r>
          </a:p>
        </p:txBody>
      </p:sp>
      <p:sp>
        <p:nvSpPr>
          <p:cNvPr id="3" name="Content Placeholder 2">
            <a:extLst>
              <a:ext uri="{FF2B5EF4-FFF2-40B4-BE49-F238E27FC236}">
                <a16:creationId xmlns:a16="http://schemas.microsoft.com/office/drawing/2014/main" xmlns="" id="{D4E3213C-E57F-43F4-8B9F-D52F196865AB}"/>
              </a:ext>
            </a:extLst>
          </p:cNvPr>
          <p:cNvSpPr>
            <a:spLocks noGrp="1"/>
          </p:cNvSpPr>
          <p:nvPr>
            <p:ph idx="1"/>
          </p:nvPr>
        </p:nvSpPr>
        <p:spPr>
          <a:xfrm>
            <a:off x="1371242" y="1988840"/>
            <a:ext cx="7027425" cy="4091498"/>
          </a:xfrm>
        </p:spPr>
        <p:txBody>
          <a:bodyPr>
            <a:normAutofit/>
          </a:bodyPr>
          <a:lstStyle/>
          <a:p>
            <a:r>
              <a:rPr lang="da-DK" sz="1800" dirty="0">
                <a:effectLst/>
                <a:latin typeface="Calibri" panose="020F0502020204030204" pitchFamily="34" charset="0"/>
                <a:ea typeface="Calibri" panose="020F0502020204030204" pitchFamily="34" charset="0"/>
                <a:cs typeface="Times New Roman" panose="02020603050405020304" pitchFamily="18" charset="0"/>
              </a:rPr>
              <a:t>Der findes fødevarer, som jøder aldrig må spise og andre, som de ikke må kombinere. Dette gælder især kød og mælk og alt, hvad der er lavet af dette. Andre fødevarer er forbudt på bestemte tidspunkter. Tilberedningsmetoden er også vigtig. Mange fødevarer og menuer skal produceres, forarbejdes og tilberedes på en særlig måde. Der er også regler for opbevaring af </a:t>
            </a:r>
            <a:r>
              <a:rPr lang="da-DK" sz="1800" dirty="0">
                <a:latin typeface="Calibri" panose="020F0502020204030204" pitchFamily="34" charset="0"/>
                <a:ea typeface="Calibri" panose="020F0502020204030204" pitchFamily="34" charset="0"/>
                <a:cs typeface="Times New Roman" panose="02020603050405020304" pitchFamily="18" charset="0"/>
              </a:rPr>
              <a:t>ingredienser</a:t>
            </a:r>
            <a:r>
              <a:rPr lang="da-DK" sz="1800" dirty="0">
                <a:effectLst/>
                <a:latin typeface="Calibri" panose="020F0502020204030204" pitchFamily="34" charset="0"/>
                <a:ea typeface="Calibri" panose="020F0502020204030204" pitchFamily="34" charset="0"/>
                <a:cs typeface="Times New Roman" panose="02020603050405020304" pitchFamily="18" charset="0"/>
              </a:rPr>
              <a:t> og for håndtering af tallerkner. </a:t>
            </a:r>
            <a:endParaRPr lang="en-US" sz="1800" b="1" dirty="0"/>
          </a:p>
          <a:p>
            <a:pPr marL="0" indent="0">
              <a:buNone/>
            </a:pPr>
            <a:r>
              <a:rPr lang="da-DK" sz="1800" b="1" dirty="0">
                <a:effectLst/>
                <a:latin typeface="Calibri" panose="020F0502020204030204" pitchFamily="34" charset="0"/>
                <a:ea typeface="Calibri" panose="020F0502020204030204" pitchFamily="34" charset="0"/>
                <a:cs typeface="Times New Roman" panose="02020603050405020304" pitchFamily="18" charset="0"/>
              </a:rPr>
              <a:t>Kosher - hvad er rent og egnet?</a:t>
            </a:r>
          </a:p>
          <a:p>
            <a:pPr marL="0" indent="0">
              <a:buNone/>
            </a:pPr>
            <a:r>
              <a:rPr lang="da-DK" sz="1800" dirty="0">
                <a:effectLst/>
                <a:latin typeface="Calibri" panose="020F0502020204030204" pitchFamily="34" charset="0"/>
                <a:ea typeface="Calibri" panose="020F0502020204030204" pitchFamily="34" charset="0"/>
                <a:cs typeface="Times New Roman" panose="02020603050405020304" pitchFamily="18" charset="0"/>
              </a:rPr>
              <a:t>Kosher-måltider er vegetariske retter. De kan tilberedes med mælk, fløde, ost eller andre mejeriprodukter.</a:t>
            </a:r>
            <a:endParaRPr lang="en-US" sz="1600" dirty="0"/>
          </a:p>
        </p:txBody>
      </p:sp>
      <p:sp>
        <p:nvSpPr>
          <p:cNvPr id="4" name="Slide Number Placeholder 3">
            <a:extLst>
              <a:ext uri="{FF2B5EF4-FFF2-40B4-BE49-F238E27FC236}">
                <a16:creationId xmlns:a16="http://schemas.microsoft.com/office/drawing/2014/main" xmlns="" id="{75C26766-753A-44AE-8597-61D4908A8EA6}"/>
              </a:ext>
            </a:extLst>
          </p:cNvPr>
          <p:cNvSpPr>
            <a:spLocks noGrp="1"/>
          </p:cNvSpPr>
          <p:nvPr>
            <p:ph type="sldNum" sz="quarter" idx="12"/>
          </p:nvPr>
        </p:nvSpPr>
        <p:spPr/>
        <p:txBody>
          <a:bodyPr/>
          <a:lstStyle/>
          <a:p>
            <a:fld id="{C014DD1E-5D91-48A3-AD6D-45FBA980D106}" type="slidenum">
              <a:rPr lang="en-GB" smtClean="0"/>
              <a:t>9</a:t>
            </a:fld>
            <a:endParaRPr lang="en-GB"/>
          </a:p>
        </p:txBody>
      </p:sp>
      <p:sp>
        <p:nvSpPr>
          <p:cNvPr id="7" name="Horizontales Scrollen 6"/>
          <p:cNvSpPr/>
          <p:nvPr/>
        </p:nvSpPr>
        <p:spPr>
          <a:xfrm>
            <a:off x="8686700" y="1425734"/>
            <a:ext cx="2704186" cy="4091498"/>
          </a:xfrm>
          <a:prstGeom prst="horizontalScroll">
            <a:avLst/>
          </a:prstGeom>
        </p:spPr>
        <p:style>
          <a:lnRef idx="2">
            <a:schemeClr val="accent5"/>
          </a:lnRef>
          <a:fillRef idx="1">
            <a:schemeClr val="lt1"/>
          </a:fillRef>
          <a:effectRef idx="0">
            <a:schemeClr val="accent5"/>
          </a:effectRef>
          <a:fontRef idx="minor">
            <a:schemeClr val="dk1"/>
          </a:fontRef>
        </p:style>
        <p:txBody>
          <a:bodyPr rtlCol="0" anchor="ctr"/>
          <a:lstStyle/>
          <a:p>
            <a:pPr algn="ctr">
              <a:lnSpc>
                <a:spcPts val="1500"/>
              </a:lnSpc>
              <a:spcBef>
                <a:spcPts val="600"/>
              </a:spcBef>
              <a:tabLst>
                <a:tab pos="457200" algn="l"/>
              </a:tabLst>
            </a:pPr>
            <a:r>
              <a:rPr lang="da-DK" sz="16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Der er to grundlæggende regler: </a:t>
            </a:r>
          </a:p>
          <a:p>
            <a:pPr marL="342900" indent="-342900" algn="ctr">
              <a:lnSpc>
                <a:spcPts val="1500"/>
              </a:lnSpc>
              <a:spcBef>
                <a:spcPts val="600"/>
              </a:spcBef>
              <a:buAutoNum type="arabicPeriod"/>
              <a:tabLst>
                <a:tab pos="457200" algn="l"/>
              </a:tabLst>
            </a:pPr>
            <a:r>
              <a:rPr lang="da-DK" sz="16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Kød og andre animalske produkter skal komme fra "tilladte" dyr. </a:t>
            </a:r>
          </a:p>
          <a:p>
            <a:pPr marL="342900" indent="-342900" algn="ctr">
              <a:lnSpc>
                <a:spcPts val="1500"/>
              </a:lnSpc>
              <a:spcBef>
                <a:spcPts val="600"/>
              </a:spcBef>
              <a:buAutoNum type="arabicPeriod"/>
              <a:tabLst>
                <a:tab pos="457200" algn="l"/>
              </a:tabLst>
            </a:pPr>
            <a:r>
              <a:rPr lang="da-DK" sz="16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2. Mejeriprodukter og kød er adskilt.</a:t>
            </a:r>
          </a:p>
        </p:txBody>
      </p:sp>
    </p:spTree>
    <p:extLst>
      <p:ext uri="{BB962C8B-B14F-4D97-AF65-F5344CB8AC3E}">
        <p14:creationId xmlns:p14="http://schemas.microsoft.com/office/powerpoint/2010/main" val="26317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rop">
  <a:themeElements>
    <a:clrScheme name="Custom 8">
      <a:dk1>
        <a:sysClr val="windowText" lastClr="000000"/>
      </a:dk1>
      <a:lt1>
        <a:srgbClr val="D8D8D8"/>
      </a:lt1>
      <a:dk2>
        <a:srgbClr val="004680"/>
      </a:dk2>
      <a:lt2>
        <a:srgbClr val="FFFFFF"/>
      </a:lt2>
      <a:accent1>
        <a:srgbClr val="5C226E"/>
      </a:accent1>
      <a:accent2>
        <a:srgbClr val="108A7E"/>
      </a:accent2>
      <a:accent3>
        <a:srgbClr val="9D232F"/>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E628AF840D2E784FAB7617C6D29827AB" ma:contentTypeVersion="14" ma:contentTypeDescription="Opret et nyt dokument." ma:contentTypeScope="" ma:versionID="263dd496b5d38abc4484144a2da742a2">
  <xsd:schema xmlns:xsd="http://www.w3.org/2001/XMLSchema" xmlns:xs="http://www.w3.org/2001/XMLSchema" xmlns:p="http://schemas.microsoft.com/office/2006/metadata/properties" xmlns:ns3="eacfa200-f396-4b14-84da-b941abf7e002" xmlns:ns4="76426a4c-4700-4ab3-863d-a44752080ddd" targetNamespace="http://schemas.microsoft.com/office/2006/metadata/properties" ma:root="true" ma:fieldsID="bbfb283aa581266894d02a577701b029" ns3:_="" ns4:_="">
    <xsd:import namespace="eacfa200-f396-4b14-84da-b941abf7e002"/>
    <xsd:import namespace="76426a4c-4700-4ab3-863d-a44752080dd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cfa200-f396-4b14-84da-b941abf7e0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426a4c-4700-4ab3-863d-a44752080ddd"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t med detaljer" ma:internalName="SharedWithDetails" ma:readOnly="true">
      <xsd:simpleType>
        <xsd:restriction base="dms:Note">
          <xsd:maxLength value="255"/>
        </xsd:restriction>
      </xsd:simpleType>
    </xsd:element>
    <xsd:element name="SharingHintHash" ma:index="20" nillable="true" ma:displayName="Hashværdi for deling"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C67BEE-D13F-4BD2-98A5-34D8A0977F68}">
  <ds:schemaRefs>
    <ds:schemaRef ds:uri="http://schemas.microsoft.com/office/infopath/2007/PartnerControls"/>
    <ds:schemaRef ds:uri="http://purl.org/dc/terms/"/>
    <ds:schemaRef ds:uri="http://schemas.microsoft.com/office/2006/documentManagement/types"/>
    <ds:schemaRef ds:uri="eacfa200-f396-4b14-84da-b941abf7e002"/>
    <ds:schemaRef ds:uri="http://schemas.openxmlformats.org/package/2006/metadata/core-properties"/>
    <ds:schemaRef ds:uri="http://purl.org/dc/elements/1.1/"/>
    <ds:schemaRef ds:uri="76426a4c-4700-4ab3-863d-a44752080ddd"/>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3FE3357D-C874-4264-80B1-69F1E2C47E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cfa200-f396-4b14-84da-b941abf7e002"/>
    <ds:schemaRef ds:uri="76426a4c-4700-4ab3-863d-a44752080d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A2B09D-B6A0-40F3-9777-B656CB9A78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455</TotalTime>
  <Words>3611</Words>
  <Application>Microsoft Office PowerPoint</Application>
  <PresentationFormat>Custom</PresentationFormat>
  <Paragraphs>285</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Franklin Gothic Book</vt:lpstr>
      <vt:lpstr>Symbol</vt:lpstr>
      <vt:lpstr>Times New Roman</vt:lpstr>
      <vt:lpstr>Wingdings</vt:lpstr>
      <vt:lpstr>Crop</vt:lpstr>
      <vt:lpstr>Mad, drikke, fejring og faste</vt:lpstr>
      <vt:lpstr>Læringsmål</vt:lpstr>
      <vt:lpstr>Introduktion</vt:lpstr>
      <vt:lpstr>Kostregler og betydningen af faste I religioner </vt:lpstr>
      <vt:lpstr>Mad, drikke, fejring, faste</vt:lpstr>
      <vt:lpstr>Øvelse: overvej disse spørgsmål</vt:lpstr>
      <vt:lpstr>Ernæring og religion</vt:lpstr>
      <vt:lpstr>1. Islam</vt:lpstr>
      <vt:lpstr>2. Kashrut - Jødedom</vt:lpstr>
      <vt:lpstr>3. Hinduisme </vt:lpstr>
      <vt:lpstr>4. Buddhisme</vt:lpstr>
      <vt:lpstr>5. Kristendom</vt:lpstr>
      <vt:lpstr>Øvelse: Hvad passer sammen?</vt:lpstr>
      <vt:lpstr>Svar</vt:lpstr>
      <vt:lpstr>Betydningen af at faste</vt:lpstr>
      <vt:lpstr>Faste i forskellige religioner</vt:lpstr>
      <vt:lpstr>Praktiske tips til fagfolk</vt:lpstr>
      <vt:lpstr>Øvelse: selvreflektion</vt:lpstr>
      <vt:lpstr>Sammenfatning</vt:lpstr>
      <vt:lpstr>Fejring i forskellige kulturer og religioner</vt:lpstr>
      <vt:lpstr>Betydningen af fejringer</vt:lpstr>
      <vt:lpstr>Kulturel ekspert for en dag </vt:lpstr>
      <vt:lpstr>Religion og kulturelle traditioner i sundheds- og plejesituationer</vt:lpstr>
      <vt:lpstr>Kostvaner og religiøse/kulturelle traditioner i sundheds- og socialsektoren – kulturelt følsom pleje</vt:lpstr>
      <vt:lpstr>Fejring i islam og jødedommen</vt:lpstr>
      <vt:lpstr>Fejringer i buddhisme og hinduisme</vt:lpstr>
      <vt:lpstr>Fejringer i Kristendommen</vt:lpstr>
      <vt:lpstr>Vidste du….?</vt:lpstr>
      <vt:lpstr>Hvad kan der gøres…?</vt:lpstr>
      <vt:lpstr>Et eksemple på god praksis</vt:lpstr>
      <vt:lpstr>PowerPoint Presentation</vt:lpstr>
      <vt:lpstr>PowerPoint Presentation</vt:lpstr>
      <vt:lpstr>Sammenfatning</vt:lpstr>
      <vt:lpstr>Interkulturel kalender  Det kan være nyttigt at have en interkulturel kalender til at skabe et overblik over forskellige religiøse højtider i løbet af året. </vt:lpstr>
      <vt:lpstr>Referencer</vt:lpstr>
      <vt:lpstr>Referencer – billeder</vt:lpstr>
      <vt:lpstr>Yderligere læsning</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Hilary Hale</dc:creator>
  <cp:lastModifiedBy>HilaryH</cp:lastModifiedBy>
  <cp:revision>569</cp:revision>
  <cp:lastPrinted>2018-11-19T09:43:55Z</cp:lastPrinted>
  <dcterms:created xsi:type="dcterms:W3CDTF">2018-08-29T12:26:02Z</dcterms:created>
  <dcterms:modified xsi:type="dcterms:W3CDTF">2022-01-30T17:03:14Z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0x010100E628AF840D2E784FAB7617C6D29827AB</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